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6" r:id="rId2"/>
    <p:sldId id="536" r:id="rId3"/>
    <p:sldId id="542" r:id="rId4"/>
    <p:sldId id="541" r:id="rId5"/>
    <p:sldId id="537" r:id="rId6"/>
    <p:sldId id="538" r:id="rId7"/>
    <p:sldId id="539" r:id="rId8"/>
    <p:sldId id="540" r:id="rId9"/>
    <p:sldId id="515" r:id="rId10"/>
    <p:sldId id="516" r:id="rId11"/>
    <p:sldId id="475" r:id="rId12"/>
    <p:sldId id="518" r:id="rId13"/>
    <p:sldId id="553" r:id="rId14"/>
    <p:sldId id="554" r:id="rId15"/>
    <p:sldId id="549" r:id="rId16"/>
    <p:sldId id="474" r:id="rId17"/>
    <p:sldId id="521" r:id="rId18"/>
    <p:sldId id="552" r:id="rId19"/>
    <p:sldId id="262" r:id="rId20"/>
    <p:sldId id="547" r:id="rId21"/>
    <p:sldId id="546" r:id="rId22"/>
    <p:sldId id="527" r:id="rId23"/>
    <p:sldId id="529" r:id="rId24"/>
    <p:sldId id="530" r:id="rId25"/>
    <p:sldId id="531" r:id="rId26"/>
    <p:sldId id="438" r:id="rId27"/>
    <p:sldId id="439" r:id="rId28"/>
    <p:sldId id="548" r:id="rId29"/>
    <p:sldId id="532" r:id="rId30"/>
    <p:sldId id="533" r:id="rId31"/>
    <p:sldId id="534" r:id="rId32"/>
    <p:sldId id="535" r:id="rId33"/>
    <p:sldId id="526" r:id="rId34"/>
    <p:sldId id="522" r:id="rId35"/>
    <p:sldId id="378" r:id="rId36"/>
    <p:sldId id="384" r:id="rId37"/>
    <p:sldId id="385" r:id="rId38"/>
    <p:sldId id="386" r:id="rId39"/>
    <p:sldId id="379" r:id="rId40"/>
    <p:sldId id="380" r:id="rId41"/>
    <p:sldId id="381" r:id="rId42"/>
    <p:sldId id="382" r:id="rId43"/>
    <p:sldId id="383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91B3E-CA86-42F0-8077-9DD219870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521DC7-8C3B-46D0-A498-251B8904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FD6C5B-AEF1-4197-8843-30C41B6D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DCF5C6-F64D-44E3-9508-7CC8BD50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6F5460-F3C7-4765-BD91-9B5802A8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10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F8CD2-40B0-44D3-9C87-7C5785C8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305CE7A-8518-45E2-8310-B5ED25902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1BCB37-E4E0-47A6-9319-F0002CD14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C99F44-1DD0-460A-806D-7F3B8D0A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6C1B63-64D5-4B41-ABC3-80CF99B6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17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5395F6-B178-4EEF-8DF8-FDAB7247D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E4726DD-8C9C-479E-9F1D-69DBD5271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4A86E3-E879-4AB7-A35E-55A60AFC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B076FB-46C8-4DBE-B538-AC9EA490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05289C-EFE4-429A-AD7D-860A3BCA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28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F302E-4930-46CD-85F9-1564935C6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5DDB7C-E6AD-4DBC-BA87-DAF8A9389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222799-8C04-41F9-82F9-958879D6D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9793D9-545E-4D1C-A08B-96D5BA8E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3FDA2-7804-4774-B24E-517C87AC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79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3C320-5698-4B07-A017-ECFA71909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AAE94D-92C7-48BF-BA98-8810C747F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7EABCC-C931-4C60-9E5A-93948568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00B54A-CF97-4C9A-9C1A-339CB5F22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0A7A34-F226-496F-B595-69861C6DA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26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007B8-3DE0-43D8-9859-A266C62C5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3EB013-2BBB-49C6-8BFF-B31867F83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5DE854-EAB5-4A9D-B865-AD0F3DD19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793C57-9F68-4780-9A1E-BFA649953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44F6B2-27E4-4946-916A-4090A46C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6169E3-F44A-4470-8DC5-30C0A65B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87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49FCE8-3A8A-4B19-987D-9EC5C704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22F5D-4BDF-4249-97BC-2DBEAF846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393BDB-1267-4207-8DB2-3B5D725C2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D034FCF-393B-4847-A39F-9FC602E89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33DD6C1-87F2-46BB-BADC-FD1D5B789A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19F369A-9817-4979-89E6-61B676FEF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022FD27-0192-4BDC-9471-BA2373FD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7C26262-F2DC-417E-AB6F-188A02534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98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6A868-EC91-4F9C-AAD2-A207B722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7649AF-27DA-421B-B1A0-463843A3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34700D-81B3-4DE7-949B-479A32C5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DA6E35-C816-4B3F-A7E4-C3B579BB4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85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E2D2079-6284-4513-824A-C0304F0E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41E941F-5EB0-4722-925B-FF1CF24D6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9A1DA3-D9CA-4B2B-AB43-62CA0C85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34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1442BD-6861-4359-8B92-4C870DE5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3F2C73-433D-4A70-AE88-7CDDD9B00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9822AD-4CC0-4E3F-88CB-A35AC459F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368F33-567E-43A2-AF8B-A7D801A58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D10375-6E6A-4B68-B64A-E1243CC2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6A7916-0488-4752-8751-248C79AC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01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4067F-A347-4AF8-AA85-ED087642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02D78A0-CFA5-4E53-869C-C2B1E1A5A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D19698-11FC-4F3E-A53C-F5514D88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CAF6E4-B400-4330-AE13-90DC32C0C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2EC5BB-BC63-487D-B8F7-DBE33B1B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25AC71-A9B7-41EB-9CA9-AF25EE13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84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D0FBEFA-C49B-46D2-9002-E94BF5D7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084B54-6B2F-4B32-A50C-787029CF3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3F082E-EF58-49C2-8A93-834D5446E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58707-5615-4607-B26D-2492B73F46BC}" type="datetimeFigureOut">
              <a:rPr lang="de-DE" smtClean="0"/>
              <a:t>04.03.2019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502ACC-C2A3-4DEA-B830-CB220E0EC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E8B494-D95D-4415-ACE8-890C3D52E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F31BF-8C74-4B07-A12D-BC32271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17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rosita.mpe.mpg.de/eROdoc" TargetMode="External"/><Relationship Id="rId2" Type="http://schemas.openxmlformats.org/officeDocument/2006/relationships/hyperlink" Target="https://wiki.mpe.mpg.de/eRosita/eSAS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eROSITA-helpdesk@mpe.mpg.de" TargetMode="External"/><Relationship Id="rId4" Type="http://schemas.openxmlformats.org/officeDocument/2006/relationships/hyperlink" Target="http://erosita.mpe.mpg.de/eSASS-download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35499" y="2448699"/>
            <a:ext cx="49679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Data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Moscow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ground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tests</a:t>
            </a:r>
            <a:endParaRPr lang="de-DE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Calbration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data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base</a:t>
            </a:r>
            <a:endParaRPr lang="de-DE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eSASS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documention</a:t>
            </a:r>
            <a:endParaRPr lang="de-DE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New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eSASS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users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release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demo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script</a:t>
            </a:r>
            <a:endParaRPr lang="de-DE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User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feedback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bug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reports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, feature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requests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, etc.</a:t>
            </a:r>
          </a:p>
          <a:p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Recent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activities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: SRCTOOL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flux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corrections</a:t>
            </a:r>
            <a:endParaRPr lang="de-DE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                              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Astrometric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correcitons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eSASS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pipeline</a:t>
            </a:r>
            <a:endParaRPr lang="de-DE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All-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sky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survey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SIXTE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simulations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&amp;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pipeline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65000"/>
                  </a:schemeClr>
                </a:solidFill>
              </a:rPr>
              <a:t>testing</a:t>
            </a:r>
            <a:endParaRPr lang="de-DE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511824" y="1451396"/>
            <a:ext cx="2343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eSASS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pipeline</a:t>
            </a:r>
            <a:endParaRPr lang="de-DE" sz="28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Gefaltete Ecke 4"/>
          <p:cNvSpPr/>
          <p:nvPr/>
        </p:nvSpPr>
        <p:spPr>
          <a:xfrm>
            <a:off x="11273119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1/20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</p:spTree>
    <p:extLst>
      <p:ext uri="{BB962C8B-B14F-4D97-AF65-F5344CB8AC3E}">
        <p14:creationId xmlns:p14="http://schemas.microsoft.com/office/powerpoint/2010/main" val="339627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2027960" y="692696"/>
            <a:ext cx="2088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/>
              <a:t>Spectra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27728" y="1124696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lIns="72000" rIns="36000" rtlCol="0">
            <a:spAutoFit/>
          </a:bodyPr>
          <a:lstStyle/>
          <a:p>
            <a:r>
              <a:rPr lang="de-DE"/>
              <a:t>RMF (STD/FINE)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027728" y="1556696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lIns="72000" rIns="36000" rtlCol="0">
            <a:spAutoFit/>
          </a:bodyPr>
          <a:lstStyle/>
          <a:p>
            <a:r>
              <a:rPr lang="de-DE"/>
              <a:t>ARF (STD/FINE)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028882" y="2003560"/>
            <a:ext cx="2088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/>
              <a:t>Timing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028649" y="2435560"/>
            <a:ext cx="162000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/>
              <a:t>TIMECORR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027728" y="2867656"/>
            <a:ext cx="2088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/>
              <a:t>Spatial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027728" y="3299656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FOVMAP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683912" y="1125460"/>
            <a:ext cx="104605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/>
              <a:t>SRCTOOL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683912" y="1571416"/>
            <a:ext cx="104605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/>
              <a:t>SRCTOOL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3683912" y="2435512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EVPREP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340096" y="2444804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ATTPREP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83912" y="3299608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EXPMAP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340096" y="3299608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SRCTOOL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6996280" y="3299608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BACKGRND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3683912" y="3731656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EXPMAP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340096" y="3731656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SRCTOOL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960096" y="6011996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Cal file type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616280" y="6011996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eSASS task 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996280" y="2444804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TIMECORR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028000" y="5027800"/>
            <a:ext cx="2088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/>
              <a:t>General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996000" y="3731656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BACKGRND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2028000" y="4163704"/>
            <a:ext cx="2088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/>
              <a:t>Attitude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028000" y="4604400"/>
            <a:ext cx="899648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SED1/2 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2964104" y="4604400"/>
            <a:ext cx="899648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BOKZ 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3900208" y="4605044"/>
            <a:ext cx="899648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GYRO 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4836040" y="4606644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ATTPREP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2027960" y="5459848"/>
            <a:ext cx="1619768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INSTPAR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683912" y="5459848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TELATT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5340096" y="5459848"/>
            <a:ext cx="76008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/>
              <a:t>EVATT</a:t>
            </a:r>
          </a:p>
        </p:txBody>
      </p:sp>
      <p:sp>
        <p:nvSpPr>
          <p:cNvPr id="46" name="Gefaltete Ecke 4">
            <a:extLst>
              <a:ext uri="{FF2B5EF4-FFF2-40B4-BE49-F238E27FC236}">
                <a16:creationId xmlns:a16="http://schemas.microsoft.com/office/drawing/2014/main" id="{A5DD8E64-4030-4D69-A946-D51B55254F2A}"/>
              </a:ext>
            </a:extLst>
          </p:cNvPr>
          <p:cNvSpPr/>
          <p:nvPr/>
        </p:nvSpPr>
        <p:spPr>
          <a:xfrm>
            <a:off x="11273119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4/20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0670577-21D0-4EDA-8F31-92727376EA5F}"/>
              </a:ext>
            </a:extLst>
          </p:cNvPr>
          <p:cNvSpPr txBox="1"/>
          <p:nvPr/>
        </p:nvSpPr>
        <p:spPr>
          <a:xfrm>
            <a:off x="2027728" y="3721909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DETMAP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AD08F38C-E6B2-4937-BD8F-C34428FA0DF9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</p:spTree>
    <p:extLst>
      <p:ext uri="{BB962C8B-B14F-4D97-AF65-F5344CB8AC3E}">
        <p14:creationId xmlns:p14="http://schemas.microsoft.com/office/powerpoint/2010/main" val="2218346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25AC3A0E-706F-42A5-A63C-54C96F62E88F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Gefaltete Ecke 4"/>
          <p:cNvSpPr/>
          <p:nvPr/>
        </p:nvSpPr>
        <p:spPr>
          <a:xfrm>
            <a:off x="11279568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5/31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49854" y="260648"/>
            <a:ext cx="342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>
                <a:solidFill>
                  <a:schemeClr val="bg1">
                    <a:lumMod val="75000"/>
                  </a:schemeClr>
                </a:solidFill>
              </a:rPr>
              <a:t>eSASS documentation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980729"/>
            <a:ext cx="7441644" cy="58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77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9D95BFCA-3F58-45EE-8399-F2E3E693B590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Gefaltete Ecke 4"/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5/20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44216" y="171748"/>
            <a:ext cx="342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eSASS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documentation</a:t>
            </a:r>
            <a:endParaRPr lang="de-DE" sz="28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980729"/>
            <a:ext cx="7441644" cy="587241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060848"/>
            <a:ext cx="5184576" cy="46729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0690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9D95BFCA-3F58-45EE-8399-F2E3E693B590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Gefaltete Ecke 4"/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5/20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44216" y="171748"/>
            <a:ext cx="342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eSASS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documentation</a:t>
            </a:r>
            <a:endParaRPr lang="de-DE" sz="28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980729"/>
            <a:ext cx="7441644" cy="587241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060848"/>
            <a:ext cx="5184576" cy="46729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E3EB97-1588-40E8-9828-08B65A0AE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8" y="786943"/>
            <a:ext cx="5076825" cy="39719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7242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9D95BFCA-3F58-45EE-8399-F2E3E693B590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Gefaltete Ecke 4"/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5/20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44216" y="171748"/>
            <a:ext cx="342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eSASS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documentation</a:t>
            </a:r>
            <a:endParaRPr lang="de-DE" sz="28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980729"/>
            <a:ext cx="7441644" cy="587241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060848"/>
            <a:ext cx="5184576" cy="46729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E3EB97-1588-40E8-9828-08B65A0AE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8" y="786943"/>
            <a:ext cx="5076825" cy="39719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1DE590B-EAB5-434D-91E1-6F902752810D}"/>
              </a:ext>
            </a:extLst>
          </p:cNvPr>
          <p:cNvSpPr txBox="1"/>
          <p:nvPr/>
        </p:nvSpPr>
        <p:spPr>
          <a:xfrm>
            <a:off x="3241032" y="1848239"/>
            <a:ext cx="2522037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Work </a:t>
            </a:r>
            <a:r>
              <a:rPr lang="de-DE" dirty="0" err="1"/>
              <a:t>flows</a:t>
            </a:r>
            <a:r>
              <a:rPr lang="de-DE" dirty="0"/>
              <a:t>, </a:t>
            </a:r>
            <a:r>
              <a:rPr lang="de-DE" dirty="0" err="1"/>
              <a:t>scripts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inputs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Adam </a:t>
            </a:r>
            <a:r>
              <a:rPr lang="de-DE" dirty="0" err="1"/>
              <a:t>Malyali</a:t>
            </a:r>
            <a:r>
              <a:rPr lang="de-DE" dirty="0"/>
              <a:t>)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706543A-E822-49E2-BAAC-23E0A7E041AA}"/>
              </a:ext>
            </a:extLst>
          </p:cNvPr>
          <p:cNvCxnSpPr>
            <a:cxnSpLocks/>
          </p:cNvCxnSpPr>
          <p:nvPr/>
        </p:nvCxnSpPr>
        <p:spPr>
          <a:xfrm flipH="1">
            <a:off x="2139696" y="2170576"/>
            <a:ext cx="1101336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62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9D95BFCA-3F58-45EE-8399-F2E3E693B590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Gefaltete Ecke 4"/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5/20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44216" y="171748"/>
            <a:ext cx="342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eSASS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documentation</a:t>
            </a:r>
            <a:endParaRPr lang="de-DE" sz="28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980729"/>
            <a:ext cx="7441644" cy="587241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060848"/>
            <a:ext cx="5184576" cy="46729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E3EB97-1588-40E8-9828-08B65A0AE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8" y="796087"/>
            <a:ext cx="5076825" cy="39719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05B0111-8631-4137-9417-152AE049AC2F}"/>
              </a:ext>
            </a:extLst>
          </p:cNvPr>
          <p:cNvSpPr txBox="1"/>
          <p:nvPr/>
        </p:nvSpPr>
        <p:spPr>
          <a:xfrm>
            <a:off x="3241032" y="1848239"/>
            <a:ext cx="2522037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Work </a:t>
            </a:r>
            <a:r>
              <a:rPr lang="de-DE" dirty="0" err="1"/>
              <a:t>flows</a:t>
            </a:r>
            <a:r>
              <a:rPr lang="de-DE" dirty="0"/>
              <a:t>, </a:t>
            </a:r>
            <a:r>
              <a:rPr lang="de-DE" dirty="0" err="1"/>
              <a:t>scripts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inputs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Adam </a:t>
            </a:r>
            <a:r>
              <a:rPr lang="de-DE" dirty="0" err="1"/>
              <a:t>Malyali</a:t>
            </a:r>
            <a:r>
              <a:rPr lang="de-DE" dirty="0"/>
              <a:t>)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4BD634F-488A-4EA8-AEEB-94BA38EA3984}"/>
              </a:ext>
            </a:extLst>
          </p:cNvPr>
          <p:cNvCxnSpPr>
            <a:cxnSpLocks/>
          </p:cNvCxnSpPr>
          <p:nvPr/>
        </p:nvCxnSpPr>
        <p:spPr>
          <a:xfrm flipH="1">
            <a:off x="2139696" y="2170576"/>
            <a:ext cx="1101336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0AE3B5ED-0E78-4535-9930-CD47A9AB7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85" y="1030506"/>
            <a:ext cx="8526138" cy="5448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611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33824" y="270960"/>
            <a:ext cx="6244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Working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eSASS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–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new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users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release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54885" y="3831360"/>
            <a:ext cx="1410579" cy="40011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de-DE" sz="2000" b="1"/>
              <a:t>eSASSdevel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655109" y="4955816"/>
            <a:ext cx="2560445" cy="40011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de-DE" sz="2000" b="1"/>
              <a:t>eSASSusers_YYMMDD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593145" y="4984649"/>
            <a:ext cx="2467407" cy="40011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de-DE" sz="2000" b="1"/>
              <a:t>eSASSpipe_YYMMDD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8089089" y="4303478"/>
            <a:ext cx="1268463" cy="583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874240" y="960756"/>
            <a:ext cx="4968552" cy="258532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Installing</a:t>
            </a:r>
            <a:r>
              <a:rPr lang="de-DE" dirty="0"/>
              <a:t> and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:</a:t>
            </a:r>
          </a:p>
          <a:p>
            <a:r>
              <a:rPr lang="de-DE" b="1" u="sng" dirty="0">
                <a:solidFill>
                  <a:schemeClr val="accent1"/>
                </a:solidFill>
                <a:hlinkClick r:id="rId2"/>
              </a:rPr>
              <a:t>https://wiki.mpe.mpg.de/eRosita/eSASS</a:t>
            </a:r>
            <a:endParaRPr lang="de-DE" b="1" u="sng" dirty="0">
              <a:solidFill>
                <a:schemeClr val="accent1"/>
              </a:solidFill>
            </a:endParaRPr>
          </a:p>
          <a:p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pages</a:t>
            </a:r>
            <a:r>
              <a:rPr lang="de-DE" dirty="0"/>
              <a:t> (</a:t>
            </a:r>
            <a:r>
              <a:rPr lang="de-DE" dirty="0" err="1"/>
              <a:t>interactive</a:t>
            </a:r>
            <a:r>
              <a:rPr lang="de-DE" dirty="0"/>
              <a:t> + </a:t>
            </a:r>
            <a:r>
              <a:rPr lang="de-DE" dirty="0" err="1"/>
              <a:t>pipeline</a:t>
            </a:r>
            <a:r>
              <a:rPr lang="de-DE" dirty="0"/>
              <a:t>):</a:t>
            </a:r>
          </a:p>
          <a:p>
            <a:r>
              <a:rPr lang="de-DE" b="1" u="sng" dirty="0">
                <a:solidFill>
                  <a:srgbClr val="0070C0"/>
                </a:solidFill>
                <a:hlinkClick r:id="rId3"/>
              </a:rPr>
              <a:t>http://erosita.mpe.mpg.de/eROdoc</a:t>
            </a:r>
            <a:endParaRPr lang="de-DE" b="1" u="sng" dirty="0">
              <a:solidFill>
                <a:srgbClr val="0070C0"/>
              </a:solidFill>
            </a:endParaRPr>
          </a:p>
          <a:p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download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(follow </a:t>
            </a:r>
            <a:r>
              <a:rPr lang="de-DE" dirty="0" err="1"/>
              <a:t>instructions</a:t>
            </a:r>
            <a:r>
              <a:rPr lang="de-DE" dirty="0"/>
              <a:t> in </a:t>
            </a:r>
            <a:r>
              <a:rPr lang="de-DE" dirty="0" err="1"/>
              <a:t>wiki</a:t>
            </a:r>
            <a:r>
              <a:rPr lang="de-DE" dirty="0"/>
              <a:t>):</a:t>
            </a:r>
          </a:p>
          <a:p>
            <a:r>
              <a:rPr lang="de-DE" b="1" u="sng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http://erosita.mpe.mpg.de/eSASS-download/</a:t>
            </a:r>
            <a:endParaRPr lang="de-DE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helpdesk</a:t>
            </a:r>
            <a:r>
              <a:rPr lang="de-DE" dirty="0"/>
              <a:t>: </a:t>
            </a:r>
            <a:r>
              <a:rPr lang="de-DE" b="1" u="sng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eROSITA-helpdesk@mpe.mpg.de</a:t>
            </a:r>
            <a:endParaRPr lang="de-DE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dirty="0"/>
              <a:t>Mailing </a:t>
            </a:r>
            <a:r>
              <a:rPr lang="de-DE" dirty="0" err="1"/>
              <a:t>list</a:t>
            </a:r>
            <a:r>
              <a:rPr lang="de-DE" dirty="0"/>
              <a:t>: </a:t>
            </a:r>
            <a:r>
              <a:rPr lang="de-DE" b="1" u="sng" dirty="0">
                <a:solidFill>
                  <a:schemeClr val="accent1">
                    <a:lumMod val="75000"/>
                  </a:schemeClr>
                </a:solidFill>
              </a:rPr>
              <a:t>eROcat@lists.mpe.mpg.de</a:t>
            </a:r>
          </a:p>
          <a:p>
            <a:r>
              <a:rPr lang="de-DE" b="1" dirty="0">
                <a:solidFill>
                  <a:srgbClr val="FF0000"/>
                </a:solidFill>
              </a:rPr>
              <a:t>NEW: </a:t>
            </a:r>
            <a:r>
              <a:rPr lang="de-DE" dirty="0" err="1"/>
              <a:t>monthly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telecons</a:t>
            </a:r>
            <a:r>
              <a:rPr lang="de-DE" dirty="0"/>
              <a:t>!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6333215" y="4303478"/>
            <a:ext cx="1207462" cy="583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852122" y="908721"/>
            <a:ext cx="23740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i="1">
                <a:solidFill>
                  <a:srgbClr val="FF0000"/>
                </a:solidFill>
              </a:rPr>
              <a:t>e</a:t>
            </a:r>
            <a:r>
              <a:rPr lang="de-DE" sz="2800" b="1" i="1"/>
              <a:t>SASS releases</a:t>
            </a:r>
          </a:p>
          <a:p>
            <a:pPr algn="ctr"/>
            <a:r>
              <a:rPr lang="de-DE" sz="2800" b="1" i="1"/>
              <a:t>using </a:t>
            </a:r>
            <a:r>
              <a:rPr lang="de-DE" sz="2800" b="1" i="1">
                <a:solidFill>
                  <a:srgbClr val="FF0000"/>
                </a:solidFill>
              </a:rPr>
              <a:t>e</a:t>
            </a:r>
            <a:r>
              <a:rPr lang="de-DE" sz="2800" b="1" i="1"/>
              <a:t>SASS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556554" y="969696"/>
            <a:ext cx="2631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/>
              <a:t>Interactive analysis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852122" y="908721"/>
            <a:ext cx="23740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i="1">
                <a:solidFill>
                  <a:srgbClr val="FF0000"/>
                </a:solidFill>
              </a:rPr>
              <a:t>e</a:t>
            </a:r>
            <a:r>
              <a:rPr lang="de-DE" sz="2800" b="1" i="1"/>
              <a:t>SASS releases</a:t>
            </a:r>
          </a:p>
          <a:p>
            <a:pPr algn="ctr"/>
            <a:r>
              <a:rPr lang="de-DE" sz="2800" b="1" i="1"/>
              <a:t>using </a:t>
            </a:r>
            <a:r>
              <a:rPr lang="de-DE" sz="2800" b="1" i="1">
                <a:solidFill>
                  <a:srgbClr val="FF0000"/>
                </a:solidFill>
              </a:rPr>
              <a:t>e</a:t>
            </a:r>
            <a:r>
              <a:rPr lang="de-DE" sz="2800" b="1" i="1"/>
              <a:t>SASS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2276634" y="2494637"/>
            <a:ext cx="1207462" cy="583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1504881" y="958384"/>
            <a:ext cx="2768400" cy="40121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1556554" y="969696"/>
            <a:ext cx="2631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/>
              <a:t>Interactive analysis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628563" y="1594609"/>
            <a:ext cx="1224000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de-DE" sz="1600"/>
              <a:t>EVTOOL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881812" y="1595758"/>
            <a:ext cx="1242000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de-DE" sz="1600"/>
              <a:t>SRCTOOL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628564" y="2313958"/>
            <a:ext cx="122399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600"/>
              <a:t>EXPMAP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888632" y="2307234"/>
            <a:ext cx="124353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ERBACKMAP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881811" y="2673924"/>
            <a:ext cx="1242000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1600"/>
              <a:t>ERSENSMAP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628564" y="2673918"/>
            <a:ext cx="1217513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600"/>
              <a:t>ERMASK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628563" y="3032992"/>
            <a:ext cx="1224000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de-DE" sz="1600"/>
              <a:t>ERBOX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2881812" y="3031502"/>
            <a:ext cx="1242000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spAutoFit/>
          </a:bodyPr>
          <a:lstStyle/>
          <a:p>
            <a:r>
              <a:rPr lang="de-DE" sz="1600"/>
              <a:t>ERMLDET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1628563" y="4105875"/>
            <a:ext cx="1224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72000" rIns="72000" rtlCol="0" anchor="ctr" anchorCtr="0">
            <a:spAutoFit/>
          </a:bodyPr>
          <a:lstStyle/>
          <a:p>
            <a:r>
              <a:rPr lang="de-DE" sz="1600"/>
              <a:t>PATTERN</a:t>
            </a:r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2881812" y="4107825"/>
            <a:ext cx="124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/>
              <a:t>ENERGY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628562" y="4473152"/>
            <a:ext cx="1224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/>
              <a:t>EVATT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2882847" y="4478608"/>
            <a:ext cx="124200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0000" rIns="90000" rtlCol="0">
            <a:spAutoFit/>
          </a:bodyPr>
          <a:lstStyle/>
          <a:p>
            <a:r>
              <a:rPr lang="de-DE" sz="1600"/>
              <a:t>RADEC2XY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628564" y="3751200"/>
            <a:ext cx="122400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72000" rIns="72000" rtlCol="0" anchor="ctr" anchorCtr="0">
            <a:spAutoFit/>
          </a:bodyPr>
          <a:lstStyle/>
          <a:p>
            <a:r>
              <a:rPr lang="de-DE" sz="1600">
                <a:solidFill>
                  <a:schemeClr val="bg1">
                    <a:lumMod val="50000"/>
                  </a:schemeClr>
                </a:solidFill>
              </a:rPr>
              <a:t>TIMECORR</a:t>
            </a:r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881812" y="3751392"/>
            <a:ext cx="124200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72000" rIns="72000" rtlCol="0">
            <a:spAutoFit/>
          </a:bodyPr>
          <a:lstStyle/>
          <a:p>
            <a:r>
              <a:rPr lang="de-DE" sz="1600">
                <a:solidFill>
                  <a:schemeClr val="bg1">
                    <a:lumMod val="50000"/>
                  </a:schemeClr>
                </a:solidFill>
              </a:rPr>
              <a:t>BARYCORR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628564" y="1953838"/>
            <a:ext cx="122399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de-DE" sz="1600"/>
              <a:t>FLAREGTI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628562" y="3389779"/>
            <a:ext cx="1224000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de-DE" sz="1600"/>
              <a:t>APETOOL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</a:rPr>
              <a:t>L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4655109" y="5559552"/>
            <a:ext cx="346396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eSASSusers_190220  (</a:t>
            </a:r>
            <a:r>
              <a:rPr lang="de-DE" b="1" dirty="0" err="1"/>
              <a:t>beta</a:t>
            </a:r>
            <a:r>
              <a:rPr lang="de-DE" b="1" dirty="0"/>
              <a:t> </a:t>
            </a:r>
            <a:r>
              <a:rPr lang="de-DE" b="1" dirty="0" err="1"/>
              <a:t>testing</a:t>
            </a:r>
            <a:r>
              <a:rPr lang="de-DE" b="1" dirty="0"/>
              <a:t>)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2881778" y="3384000"/>
            <a:ext cx="1242000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de-DE" sz="1600"/>
              <a:t>CATPREP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8615548" y="5559552"/>
            <a:ext cx="205255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/>
              <a:t>eSASSpipe_181017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9A62AE1-8062-48AB-8406-A638902DA36E}"/>
              </a:ext>
            </a:extLst>
          </p:cNvPr>
          <p:cNvSpPr txBox="1"/>
          <p:nvPr/>
        </p:nvSpPr>
        <p:spPr>
          <a:xfrm>
            <a:off x="4644476" y="5957732"/>
            <a:ext cx="468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autoconf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Philipp Weber – experimental)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EA92A69-45DF-42B8-A09C-5610D323EE23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40" name="Gefaltete Ecke 4">
            <a:extLst>
              <a:ext uri="{FF2B5EF4-FFF2-40B4-BE49-F238E27FC236}">
                <a16:creationId xmlns:a16="http://schemas.microsoft.com/office/drawing/2014/main" id="{5001B5CB-FCC8-4BEE-8F6D-60EA74012D49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7/20</a:t>
            </a:r>
          </a:p>
        </p:txBody>
      </p:sp>
    </p:spTree>
    <p:extLst>
      <p:ext uri="{BB962C8B-B14F-4D97-AF65-F5344CB8AC3E}">
        <p14:creationId xmlns:p14="http://schemas.microsoft.com/office/powerpoint/2010/main" val="3737866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510658" y="166995"/>
            <a:ext cx="290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eSASS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demo</a:t>
            </a:r>
            <a:r>
              <a:rPr lang="de-DE" sz="28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75000"/>
                  </a:schemeClr>
                </a:solidFill>
              </a:rPr>
              <a:t>script</a:t>
            </a:r>
            <a:endParaRPr lang="de-DE" sz="28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96018" y="815321"/>
            <a:ext cx="1393611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de-DE"/>
              <a:t>EVTOOL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896017" y="1319377"/>
            <a:ext cx="136858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de-DE"/>
              <a:t>EXPMAP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96017" y="1823433"/>
            <a:ext cx="136858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de-DE"/>
              <a:t>ERMASK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896017" y="2327489"/>
            <a:ext cx="136858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de-DE"/>
              <a:t>ERBOX  local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896017" y="2840837"/>
            <a:ext cx="1368580" cy="369332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de-DE"/>
              <a:t>ERBACKMAP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896017" y="3335601"/>
            <a:ext cx="136858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de-DE"/>
              <a:t>ERBOX  map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896017" y="3848949"/>
            <a:ext cx="136858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de-DE"/>
              <a:t>ERMLDET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896017" y="5367425"/>
            <a:ext cx="136858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de-DE"/>
              <a:t>CATPREP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896017" y="5862189"/>
            <a:ext cx="136858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de-DE"/>
              <a:t>SRCTOOL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896560" y="4353005"/>
            <a:ext cx="136858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de-DE"/>
              <a:t>ERSENSMAP</a:t>
            </a:r>
          </a:p>
        </p:txBody>
      </p:sp>
      <p:sp>
        <p:nvSpPr>
          <p:cNvPr id="20" name="Flussdiagramm: Dokument 19"/>
          <p:cNvSpPr/>
          <p:nvPr/>
        </p:nvSpPr>
        <p:spPr>
          <a:xfrm>
            <a:off x="2207568" y="815853"/>
            <a:ext cx="1224136" cy="1192246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calibrated event list</a:t>
            </a:r>
          </a:p>
          <a:p>
            <a:pPr algn="ctr"/>
            <a:r>
              <a:rPr lang="de-DE">
                <a:solidFill>
                  <a:schemeClr val="tx1"/>
                </a:solidFill>
              </a:rPr>
              <a:t>(SIXTE)</a:t>
            </a:r>
          </a:p>
        </p:txBody>
      </p:sp>
      <p:sp>
        <p:nvSpPr>
          <p:cNvPr id="21" name="Pfeil nach rechts 20"/>
          <p:cNvSpPr/>
          <p:nvPr/>
        </p:nvSpPr>
        <p:spPr>
          <a:xfrm>
            <a:off x="3431705" y="896622"/>
            <a:ext cx="464313" cy="231703"/>
          </a:xfrm>
          <a:prstGeom prst="rightArrow">
            <a:avLst/>
          </a:prstGeom>
          <a:solidFill>
            <a:schemeClr val="bg1">
              <a:lumMod val="85000"/>
            </a:schemeClr>
          </a:solidFill>
          <a:ln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lussdiagramm: Dokument 21"/>
          <p:cNvSpPr/>
          <p:nvPr/>
        </p:nvSpPr>
        <p:spPr>
          <a:xfrm>
            <a:off x="2207568" y="5268125"/>
            <a:ext cx="1224000" cy="747372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source catalogs</a:t>
            </a:r>
          </a:p>
        </p:txBody>
      </p:sp>
      <p:sp>
        <p:nvSpPr>
          <p:cNvPr id="23" name="Pfeil nach links 22"/>
          <p:cNvSpPr/>
          <p:nvPr/>
        </p:nvSpPr>
        <p:spPr>
          <a:xfrm>
            <a:off x="3432000" y="5453079"/>
            <a:ext cx="464400" cy="230400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/>
          <p:nvPr/>
        </p:nvSpPr>
        <p:spPr>
          <a:xfrm>
            <a:off x="5268001" y="4421820"/>
            <a:ext cx="464313" cy="231703"/>
          </a:xfrm>
          <a:prstGeom prst="rightArrow">
            <a:avLst/>
          </a:prstGeom>
          <a:solidFill>
            <a:schemeClr val="bg1">
              <a:lumMod val="85000"/>
            </a:schemeClr>
          </a:solidFill>
          <a:ln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lussdiagramm: Dokument 24"/>
          <p:cNvSpPr/>
          <p:nvPr/>
        </p:nvSpPr>
        <p:spPr>
          <a:xfrm>
            <a:off x="5718000" y="4181697"/>
            <a:ext cx="1296000" cy="747372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sensitivity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maps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6" name="Pfeil nach rechts 25"/>
          <p:cNvSpPr/>
          <p:nvPr/>
        </p:nvSpPr>
        <p:spPr>
          <a:xfrm>
            <a:off x="5268001" y="2945076"/>
            <a:ext cx="464313" cy="231703"/>
          </a:xfrm>
          <a:prstGeom prst="rightArrow">
            <a:avLst/>
          </a:prstGeom>
          <a:solidFill>
            <a:schemeClr val="bg1">
              <a:lumMod val="85000"/>
            </a:schemeClr>
          </a:solidFill>
          <a:ln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lussdiagramm: Dokument 26"/>
          <p:cNvSpPr/>
          <p:nvPr/>
        </p:nvSpPr>
        <p:spPr>
          <a:xfrm>
            <a:off x="5710800" y="2696821"/>
            <a:ext cx="1296000" cy="747372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background maps</a:t>
            </a:r>
          </a:p>
        </p:txBody>
      </p:sp>
      <p:sp>
        <p:nvSpPr>
          <p:cNvPr id="28" name="Pfeil nach rechts 27"/>
          <p:cNvSpPr/>
          <p:nvPr/>
        </p:nvSpPr>
        <p:spPr>
          <a:xfrm>
            <a:off x="5268001" y="1388192"/>
            <a:ext cx="464313" cy="231703"/>
          </a:xfrm>
          <a:prstGeom prst="rightArrow">
            <a:avLst/>
          </a:prstGeom>
          <a:solidFill>
            <a:schemeClr val="bg1">
              <a:lumMod val="85000"/>
            </a:schemeClr>
          </a:solidFill>
          <a:ln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lussdiagramm: Dokument 28"/>
          <p:cNvSpPr/>
          <p:nvPr/>
        </p:nvSpPr>
        <p:spPr>
          <a:xfrm>
            <a:off x="5718000" y="1139861"/>
            <a:ext cx="1296000" cy="747372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exposure maps</a:t>
            </a:r>
          </a:p>
        </p:txBody>
      </p:sp>
      <p:sp>
        <p:nvSpPr>
          <p:cNvPr id="30" name="Pfeil nach rechts 29"/>
          <p:cNvSpPr/>
          <p:nvPr/>
        </p:nvSpPr>
        <p:spPr>
          <a:xfrm>
            <a:off x="5268001" y="5931004"/>
            <a:ext cx="464313" cy="231703"/>
          </a:xfrm>
          <a:prstGeom prst="rightArrow">
            <a:avLst/>
          </a:prstGeom>
          <a:solidFill>
            <a:schemeClr val="bg1">
              <a:lumMod val="85000"/>
            </a:schemeClr>
          </a:solidFill>
          <a:ln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lussdiagramm: Dokument 30"/>
          <p:cNvSpPr/>
          <p:nvPr/>
        </p:nvSpPr>
        <p:spPr>
          <a:xfrm>
            <a:off x="5718000" y="5543340"/>
            <a:ext cx="1296000" cy="1085998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spectra, lightcurves, ARFs, RMFs 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608168" y="680598"/>
            <a:ext cx="1800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/>
              <a:t>filtering,merging,</a:t>
            </a:r>
          </a:p>
          <a:p>
            <a:r>
              <a:rPr lang="de-DE"/>
              <a:t>Image creation</a:t>
            </a:r>
          </a:p>
        </p:txBody>
      </p:sp>
      <p:cxnSp>
        <p:nvCxnSpPr>
          <p:cNvPr id="34" name="Gerade Verbindung mit Pfeil 33"/>
          <p:cNvCxnSpPr>
            <a:stCxn id="32" idx="1"/>
          </p:cNvCxnSpPr>
          <p:nvPr/>
        </p:nvCxnSpPr>
        <p:spPr>
          <a:xfrm flipH="1" flipV="1">
            <a:off x="5268000" y="999987"/>
            <a:ext cx="2340168" cy="377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7608000" y="1823433"/>
            <a:ext cx="1800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/>
              <a:t>detection mask</a:t>
            </a:r>
          </a:p>
        </p:txBody>
      </p:sp>
      <p:cxnSp>
        <p:nvCxnSpPr>
          <p:cNvPr id="37" name="Gerade Verbindung mit Pfeil 36"/>
          <p:cNvCxnSpPr/>
          <p:nvPr/>
        </p:nvCxnSpPr>
        <p:spPr>
          <a:xfrm flipH="1">
            <a:off x="5268001" y="2008099"/>
            <a:ext cx="2343403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7608000" y="2984853"/>
            <a:ext cx="1800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/>
              <a:t>source detection</a:t>
            </a:r>
          </a:p>
        </p:txBody>
      </p:sp>
      <p:cxnSp>
        <p:nvCxnSpPr>
          <p:cNvPr id="40" name="Gerade Verbindung 39"/>
          <p:cNvCxnSpPr>
            <a:stCxn id="38" idx="1"/>
          </p:cNvCxnSpPr>
          <p:nvPr/>
        </p:nvCxnSpPr>
        <p:spPr>
          <a:xfrm flipH="1">
            <a:off x="7320136" y="3169519"/>
            <a:ext cx="287864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H="1">
            <a:off x="5268001" y="2512155"/>
            <a:ext cx="2055539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 flipH="1">
            <a:off x="5268001" y="3560917"/>
            <a:ext cx="2055539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5268001" y="3992965"/>
            <a:ext cx="2055539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>
            <a:off x="7320136" y="2512155"/>
            <a:ext cx="0" cy="148081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AC2CA478-AB0E-4BE0-A6D9-97FCEE3AEFEB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45" name="Gefaltete Ecke 4">
            <a:extLst>
              <a:ext uri="{FF2B5EF4-FFF2-40B4-BE49-F238E27FC236}">
                <a16:creationId xmlns:a16="http://schemas.microsoft.com/office/drawing/2014/main" id="{5231F2B1-A44F-4F36-8846-DF18122E4A8E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8/20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F6C0D5-2E3A-4244-8B4C-B44CE9BF7364}"/>
              </a:ext>
            </a:extLst>
          </p:cNvPr>
          <p:cNvSpPr txBox="1"/>
          <p:nvPr/>
        </p:nvSpPr>
        <p:spPr>
          <a:xfrm>
            <a:off x="10154117" y="6219858"/>
            <a:ext cx="2243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Christoph Großberger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0C735618-EA74-464E-AB64-32F003476CC0}"/>
              </a:ext>
            </a:extLst>
          </p:cNvPr>
          <p:cNvSpPr txBox="1"/>
          <p:nvPr/>
        </p:nvSpPr>
        <p:spPr>
          <a:xfrm>
            <a:off x="3889466" y="4856284"/>
            <a:ext cx="136858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APETOOL</a:t>
            </a:r>
          </a:p>
        </p:txBody>
      </p:sp>
      <p:sp>
        <p:nvSpPr>
          <p:cNvPr id="48" name="Pfeil nach rechts 23">
            <a:extLst>
              <a:ext uri="{FF2B5EF4-FFF2-40B4-BE49-F238E27FC236}">
                <a16:creationId xmlns:a16="http://schemas.microsoft.com/office/drawing/2014/main" id="{F031F57F-E6CB-4E1D-AC14-BEE95E4E555E}"/>
              </a:ext>
            </a:extLst>
          </p:cNvPr>
          <p:cNvSpPr/>
          <p:nvPr/>
        </p:nvSpPr>
        <p:spPr>
          <a:xfrm>
            <a:off x="5257377" y="4949902"/>
            <a:ext cx="2001116" cy="211742"/>
          </a:xfrm>
          <a:prstGeom prst="rightArrow">
            <a:avLst/>
          </a:prstGeom>
          <a:solidFill>
            <a:schemeClr val="bg1">
              <a:lumMod val="85000"/>
            </a:schemeClr>
          </a:solidFill>
          <a:ln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Flussdiagramm: Dokument 48">
            <a:extLst>
              <a:ext uri="{FF2B5EF4-FFF2-40B4-BE49-F238E27FC236}">
                <a16:creationId xmlns:a16="http://schemas.microsoft.com/office/drawing/2014/main" id="{56955872-4036-49B1-9176-D0CEE471E70C}"/>
              </a:ext>
            </a:extLst>
          </p:cNvPr>
          <p:cNvSpPr/>
          <p:nvPr/>
        </p:nvSpPr>
        <p:spPr>
          <a:xfrm>
            <a:off x="7259713" y="4638892"/>
            <a:ext cx="2323765" cy="747372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aperture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photometry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PSF + </a:t>
            </a:r>
            <a:r>
              <a:rPr lang="de-DE" dirty="0" err="1">
                <a:solidFill>
                  <a:schemeClr val="tx1"/>
                </a:solidFill>
              </a:rPr>
              <a:t>sensitivity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maps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89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3155D83-67EE-431E-B375-800D3AF8D531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Gefaltete Ecke 4">
            <a:extLst>
              <a:ext uri="{FF2B5EF4-FFF2-40B4-BE49-F238E27FC236}">
                <a16:creationId xmlns:a16="http://schemas.microsoft.com/office/drawing/2014/main" id="{1ADB7CAB-690F-4E77-80FE-989513261356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6/20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910D61-6F62-4CF3-857C-1D4A3A2844FA}"/>
              </a:ext>
            </a:extLst>
          </p:cNvPr>
          <p:cNvSpPr txBox="1"/>
          <p:nvPr/>
        </p:nvSpPr>
        <p:spPr>
          <a:xfrm>
            <a:off x="1289304" y="795528"/>
            <a:ext cx="723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User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feedback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bug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reports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, feature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requests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, …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FCD1B8-96DA-4F1F-AB5E-DAE5AF34AF03}"/>
              </a:ext>
            </a:extLst>
          </p:cNvPr>
          <p:cNvSpPr txBox="1"/>
          <p:nvPr/>
        </p:nvSpPr>
        <p:spPr>
          <a:xfrm>
            <a:off x="2157984" y="1673352"/>
            <a:ext cx="685796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SIXTE/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inconsistencies</a:t>
            </a:r>
            <a:r>
              <a:rPr lang="de-DE" dirty="0"/>
              <a:t> (SRCTOOL, ERMLDET </a:t>
            </a:r>
            <a:r>
              <a:rPr lang="de-DE" dirty="0" err="1"/>
              <a:t>fluxes</a:t>
            </a:r>
            <a:r>
              <a:rPr lang="de-DE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Florian </a:t>
            </a:r>
            <a:r>
              <a:rPr lang="de-DE" dirty="0" err="1"/>
              <a:t>Pacaud</a:t>
            </a:r>
            <a:r>
              <a:rPr lang="de-DE" dirty="0"/>
              <a:t> + Bonn </a:t>
            </a:r>
            <a:r>
              <a:rPr lang="de-DE" dirty="0" err="1"/>
              <a:t>team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MPE: Teng Liu and </a:t>
            </a:r>
            <a:r>
              <a:rPr lang="de-DE" dirty="0" err="1"/>
              <a:t>others</a:t>
            </a:r>
            <a:r>
              <a:rPr lang="de-DE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Thomas </a:t>
            </a:r>
            <a:r>
              <a:rPr lang="de-DE" dirty="0" err="1"/>
              <a:t>Dauser</a:t>
            </a:r>
            <a:r>
              <a:rPr lang="de-DE" dirty="0"/>
              <a:t> + Bamberg SIXTE </a:t>
            </a:r>
            <a:r>
              <a:rPr lang="de-DE" dirty="0" err="1"/>
              <a:t>team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solved</a:t>
            </a:r>
            <a:r>
              <a:rPr lang="de-DE" dirty="0"/>
              <a:t> (</a:t>
            </a:r>
            <a:r>
              <a:rPr lang="de-DE" dirty="0" err="1"/>
              <a:t>ongoing</a:t>
            </a:r>
            <a:r>
              <a:rPr lang="de-DE" dirty="0"/>
              <a:t>)  </a:t>
            </a:r>
            <a:r>
              <a:rPr lang="de-DE" dirty="0">
                <a:latin typeface="Wingdings 3" panose="05040102010807070707" pitchFamily="18" charset="2"/>
              </a:rPr>
              <a:t>a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Q+A </a:t>
            </a:r>
            <a:r>
              <a:rPr lang="de-DE" dirty="0" err="1"/>
              <a:t>splinter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 err="1"/>
              <a:t>Suggestions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upgrades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Miriam Ramos + Bonn </a:t>
            </a:r>
            <a:r>
              <a:rPr lang="de-DE" dirty="0" err="1"/>
              <a:t>team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Teng Liu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Alexis + Team</a:t>
            </a:r>
          </a:p>
          <a:p>
            <a:pPr lvl="1"/>
            <a:endParaRPr lang="de-DE" dirty="0"/>
          </a:p>
          <a:p>
            <a:pPr marL="285750" indent="-285750">
              <a:buFont typeface="Wingdings 3" panose="05040102010807070707" pitchFamily="18" charset="2"/>
              <a:buChar char="a"/>
            </a:pPr>
            <a:r>
              <a:rPr lang="de-DE" dirty="0" err="1"/>
              <a:t>eSASS</a:t>
            </a:r>
            <a:r>
              <a:rPr lang="de-DE" dirty="0"/>
              <a:t> Q+A </a:t>
            </a:r>
            <a:r>
              <a:rPr lang="de-DE" dirty="0" err="1"/>
              <a:t>splinter</a:t>
            </a:r>
            <a:endParaRPr lang="de-DE" dirty="0"/>
          </a:p>
          <a:p>
            <a:pPr marL="285750" indent="-285750">
              <a:buFont typeface="Wingdings 3" panose="05040102010807070707" pitchFamily="18" charset="2"/>
              <a:buChar char="a"/>
            </a:pPr>
            <a:endParaRPr lang="de-DE" dirty="0">
              <a:latin typeface="Wingdings 3" panose="05040102010807070707" pitchFamily="18" charset="2"/>
            </a:endParaRPr>
          </a:p>
          <a:p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</a:t>
            </a:r>
            <a:r>
              <a:rPr lang="de-DE" dirty="0" err="1"/>
              <a:t>meetings</a:t>
            </a:r>
            <a:r>
              <a:rPr lang="de-DE" dirty="0"/>
              <a:t> </a:t>
            </a:r>
            <a:r>
              <a:rPr lang="de-DE" dirty="0">
                <a:latin typeface="Wingdings 3" panose="05040102010807070707" pitchFamily="18" charset="2"/>
              </a:rPr>
              <a:t>a</a:t>
            </a:r>
            <a:r>
              <a:rPr lang="de-DE" dirty="0"/>
              <a:t> </a:t>
            </a:r>
            <a:r>
              <a:rPr lang="de-DE" dirty="0" err="1"/>
              <a:t>monthly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telecons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C24E570-0D6F-4E2A-96F3-85EE5D29C654}"/>
              </a:ext>
            </a:extLst>
          </p:cNvPr>
          <p:cNvSpPr txBox="1"/>
          <p:nvPr/>
        </p:nvSpPr>
        <p:spPr>
          <a:xfrm>
            <a:off x="7432713" y="3177710"/>
            <a:ext cx="3408882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eSASS</a:t>
            </a:r>
            <a:r>
              <a:rPr lang="de-DE" dirty="0"/>
              <a:t> Q+A </a:t>
            </a:r>
            <a:r>
              <a:rPr lang="de-DE" dirty="0" err="1"/>
              <a:t>splinter</a:t>
            </a:r>
            <a:r>
              <a:rPr lang="de-DE" dirty="0"/>
              <a:t> </a:t>
            </a:r>
            <a:r>
              <a:rPr lang="de-DE" dirty="0" err="1"/>
              <a:t>session</a:t>
            </a:r>
            <a:r>
              <a:rPr lang="de-DE" dirty="0"/>
              <a:t> </a:t>
            </a:r>
          </a:p>
          <a:p>
            <a:r>
              <a:rPr lang="de-DE" u="sng" dirty="0" err="1"/>
              <a:t>Wed</a:t>
            </a:r>
            <a:r>
              <a:rPr lang="de-DE" u="sng" dirty="0"/>
              <a:t>. 9:00 – 10:30</a:t>
            </a:r>
          </a:p>
          <a:p>
            <a:endParaRPr lang="de-DE" dirty="0"/>
          </a:p>
          <a:p>
            <a:r>
              <a:rPr lang="de-DE" dirty="0"/>
              <a:t>Feedback, </a:t>
            </a:r>
            <a:r>
              <a:rPr lang="de-DE" dirty="0" err="1"/>
              <a:t>bugs</a:t>
            </a:r>
            <a:r>
              <a:rPr lang="de-DE" dirty="0"/>
              <a:t>, feature </a:t>
            </a:r>
            <a:r>
              <a:rPr lang="de-DE" dirty="0" err="1"/>
              <a:t>requests</a:t>
            </a:r>
            <a:r>
              <a:rPr lang="de-DE" dirty="0"/>
              <a:t>, </a:t>
            </a:r>
          </a:p>
          <a:p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 </a:t>
            </a:r>
            <a:r>
              <a:rPr lang="de-DE" dirty="0" err="1"/>
              <a:t>release</a:t>
            </a:r>
            <a:r>
              <a:rPr lang="de-DE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714851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efaltete Ecke 4">
            <a:extLst>
              <a:ext uri="{FF2B5EF4-FFF2-40B4-BE49-F238E27FC236}">
                <a16:creationId xmlns:a16="http://schemas.microsoft.com/office/drawing/2014/main" id="{754BDCC6-D5D0-4330-B2E1-D545F83350DB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9/20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E79F84-E709-4E32-9ADE-F6FFC7FB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60" y="177411"/>
            <a:ext cx="10515600" cy="59579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GB" sz="2800" b="1" dirty="0"/>
              <a:t>Fluxes of SRCTOOL extracted spectra as a function of position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7FD33-43B3-489C-AFAB-C950268F5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864" y="2217197"/>
            <a:ext cx="7708052" cy="4654477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0D4DE3E-C219-426F-877C-A2E4CC874841}"/>
              </a:ext>
            </a:extLst>
          </p:cNvPr>
          <p:cNvGrpSpPr/>
          <p:nvPr/>
        </p:nvGrpSpPr>
        <p:grpSpPr>
          <a:xfrm>
            <a:off x="3071664" y="868612"/>
            <a:ext cx="2820972" cy="2703047"/>
            <a:chOff x="2627784" y="798239"/>
            <a:chExt cx="2841288" cy="27225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1F59EF-8BF9-4BD5-B6C3-22CCAC526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784" y="836712"/>
              <a:ext cx="2736304" cy="26074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F76084-9876-4861-9AE2-D5AFC6C4821E}"/>
                </a:ext>
              </a:extLst>
            </p:cNvPr>
            <p:cNvSpPr txBox="1"/>
            <p:nvPr/>
          </p:nvSpPr>
          <p:spPr>
            <a:xfrm>
              <a:off x="3865377" y="197155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2FF757-66E4-4CE3-8A6E-8D887351F337}"/>
                </a:ext>
              </a:extLst>
            </p:cNvPr>
            <p:cNvSpPr txBox="1"/>
            <p:nvPr/>
          </p:nvSpPr>
          <p:spPr>
            <a:xfrm>
              <a:off x="2746192" y="191683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A1A662-66BC-48E1-9D02-5FBF865B3DA6}"/>
                </a:ext>
              </a:extLst>
            </p:cNvPr>
            <p:cNvSpPr txBox="1"/>
            <p:nvPr/>
          </p:nvSpPr>
          <p:spPr>
            <a:xfrm>
              <a:off x="3299352" y="187276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8638D3-C953-490A-9318-1B380D29FBA6}"/>
                </a:ext>
              </a:extLst>
            </p:cNvPr>
            <p:cNvSpPr txBox="1"/>
            <p:nvPr/>
          </p:nvSpPr>
          <p:spPr>
            <a:xfrm>
              <a:off x="4440188" y="1870739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B5673A-0265-44E7-97D3-E746609D7C06}"/>
                </a:ext>
              </a:extLst>
            </p:cNvPr>
            <p:cNvSpPr txBox="1"/>
            <p:nvPr/>
          </p:nvSpPr>
          <p:spPr>
            <a:xfrm>
              <a:off x="5101664" y="1879793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13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D29D70-87B6-49E1-AD25-D7996849CF67}"/>
                </a:ext>
              </a:extLst>
            </p:cNvPr>
            <p:cNvSpPr txBox="1"/>
            <p:nvPr/>
          </p:nvSpPr>
          <p:spPr>
            <a:xfrm>
              <a:off x="4028687" y="321297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25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417640-7D00-4C83-8267-21F07C25DA9E}"/>
                </a:ext>
              </a:extLst>
            </p:cNvPr>
            <p:cNvSpPr txBox="1"/>
            <p:nvPr/>
          </p:nvSpPr>
          <p:spPr>
            <a:xfrm>
              <a:off x="4028687" y="798239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19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A15E96-B79D-4A4B-B114-7E57EE948C5F}"/>
                </a:ext>
              </a:extLst>
            </p:cNvPr>
            <p:cNvSpPr txBox="1"/>
            <p:nvPr/>
          </p:nvSpPr>
          <p:spPr>
            <a:xfrm>
              <a:off x="4763503" y="104237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47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1F63FC-1D20-4A88-BB7C-831F3368AFC9}"/>
                </a:ext>
              </a:extLst>
            </p:cNvPr>
            <p:cNvSpPr txBox="1"/>
            <p:nvPr/>
          </p:nvSpPr>
          <p:spPr>
            <a:xfrm>
              <a:off x="2884211" y="2905199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41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4434DA-B16A-4C74-819C-4274CCFBE153}"/>
                </a:ext>
              </a:extLst>
            </p:cNvPr>
            <p:cNvSpPr txBox="1"/>
            <p:nvPr/>
          </p:nvSpPr>
          <p:spPr>
            <a:xfrm>
              <a:off x="4778977" y="290519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35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9046CC-CF74-4EA1-AC8C-F2CB8889836C}"/>
                </a:ext>
              </a:extLst>
            </p:cNvPr>
            <p:cNvSpPr txBox="1"/>
            <p:nvPr/>
          </p:nvSpPr>
          <p:spPr>
            <a:xfrm>
              <a:off x="3149589" y="1023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29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35561E-1E19-43DC-B143-1EB036C8BB41}"/>
                </a:ext>
              </a:extLst>
            </p:cNvPr>
            <p:cNvSpPr txBox="1"/>
            <p:nvPr/>
          </p:nvSpPr>
          <p:spPr>
            <a:xfrm>
              <a:off x="3616829" y="1774012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26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7B9249-53B5-48E4-A249-11BBDCDB99BE}"/>
                </a:ext>
              </a:extLst>
            </p:cNvPr>
            <p:cNvSpPr txBox="1"/>
            <p:nvPr/>
          </p:nvSpPr>
          <p:spPr>
            <a:xfrm>
              <a:off x="4074372" y="197753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F97E25-51E1-4A3F-A4D5-05E84E283DDF}"/>
                </a:ext>
              </a:extLst>
            </p:cNvPr>
            <p:cNvSpPr txBox="1"/>
            <p:nvPr/>
          </p:nvSpPr>
          <p:spPr>
            <a:xfrm>
              <a:off x="3815446" y="1762942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14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9C0F1D-7B08-48C5-961C-E4A3630083A3}"/>
                </a:ext>
              </a:extLst>
            </p:cNvPr>
            <p:cNvSpPr txBox="1"/>
            <p:nvPr/>
          </p:nvSpPr>
          <p:spPr>
            <a:xfrm>
              <a:off x="4030529" y="1770191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44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A64D24-AAB1-4463-BFBD-53ABFC2306AB}"/>
                </a:ext>
              </a:extLst>
            </p:cNvPr>
            <p:cNvSpPr txBox="1"/>
            <p:nvPr/>
          </p:nvSpPr>
          <p:spPr>
            <a:xfrm>
              <a:off x="3617186" y="218757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38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09ECC0-AFE3-45FD-936A-5ADC21ACCC2C}"/>
                </a:ext>
              </a:extLst>
            </p:cNvPr>
            <p:cNvSpPr txBox="1"/>
            <p:nvPr/>
          </p:nvSpPr>
          <p:spPr>
            <a:xfrm>
              <a:off x="4028687" y="2186053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32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5B5B95-9A02-42AB-91B2-168624EDEF7B}"/>
                </a:ext>
              </a:extLst>
            </p:cNvPr>
            <p:cNvSpPr txBox="1"/>
            <p:nvPr/>
          </p:nvSpPr>
          <p:spPr>
            <a:xfrm>
              <a:off x="3816806" y="2186052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20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61A116-1CCE-41E1-8B34-2EA71898B6A7}"/>
                </a:ext>
              </a:extLst>
            </p:cNvPr>
            <p:cNvSpPr txBox="1"/>
            <p:nvPr/>
          </p:nvSpPr>
          <p:spPr>
            <a:xfrm>
              <a:off x="3646029" y="196607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108A1416-2C64-4F8D-84F7-E2CFCFC4D82B}"/>
              </a:ext>
            </a:extLst>
          </p:cNvPr>
          <p:cNvSpPr txBox="1"/>
          <p:nvPr/>
        </p:nvSpPr>
        <p:spPr>
          <a:xfrm>
            <a:off x="7591634" y="1127046"/>
            <a:ext cx="322088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SRCTOOL was </a:t>
            </a:r>
            <a:r>
              <a:rPr lang="de-DE" dirty="0" err="1"/>
              <a:t>using</a:t>
            </a:r>
            <a:r>
              <a:rPr lang="de-DE" dirty="0"/>
              <a:t> an </a:t>
            </a:r>
            <a:r>
              <a:rPr lang="de-DE" dirty="0" err="1"/>
              <a:t>old</a:t>
            </a:r>
            <a:r>
              <a:rPr lang="de-DE" dirty="0"/>
              <a:t> PSF</a:t>
            </a:r>
          </a:p>
          <a:p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ray-tracing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4F926AA-628C-4085-9644-1D8431418A4F}"/>
              </a:ext>
            </a:extLst>
          </p:cNvPr>
          <p:cNvSpPr txBox="1"/>
          <p:nvPr/>
        </p:nvSpPr>
        <p:spPr>
          <a:xfrm>
            <a:off x="10558136" y="6517756"/>
            <a:ext cx="164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Jeremy Sanders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A9E2E94-1307-49EC-B689-1B55A5F2B208}"/>
              </a:ext>
            </a:extLst>
          </p:cNvPr>
          <p:cNvSpPr txBox="1"/>
          <p:nvPr/>
        </p:nvSpPr>
        <p:spPr>
          <a:xfrm>
            <a:off x="5786306" y="1957940"/>
            <a:ext cx="2864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PSF </a:t>
            </a:r>
            <a:r>
              <a:rPr lang="de-DE" sz="1600" dirty="0" err="1"/>
              <a:t>provided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Konrad </a:t>
            </a:r>
            <a:r>
              <a:rPr lang="de-DE" sz="1600" dirty="0" err="1"/>
              <a:t>Dennerl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126232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106FD350-098F-4B9B-92E7-9D805E017826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CA07BA-DD5B-4F7F-B024-3247C6B7A82F}"/>
              </a:ext>
            </a:extLst>
          </p:cNvPr>
          <p:cNvSpPr txBox="1"/>
          <p:nvPr/>
        </p:nvSpPr>
        <p:spPr>
          <a:xfrm>
            <a:off x="2257425" y="1023747"/>
            <a:ext cx="53425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campaigns</a:t>
            </a:r>
            <a:r>
              <a:rPr lang="de-DE" dirty="0"/>
              <a:t> in Moscow </a:t>
            </a:r>
            <a:r>
              <a:rPr lang="de-DE" dirty="0" err="1"/>
              <a:t>Dec</a:t>
            </a:r>
            <a:r>
              <a:rPr lang="de-DE" dirty="0"/>
              <a:t>. 2018 + Jan.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Dual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reception</a:t>
            </a:r>
            <a:r>
              <a:rPr lang="de-DE" dirty="0"/>
              <a:t> via socket </a:t>
            </a:r>
            <a:r>
              <a:rPr lang="de-DE" dirty="0" err="1"/>
              <a:t>connection</a:t>
            </a:r>
            <a:r>
              <a:rPr lang="de-DE" dirty="0"/>
              <a:t> + </a:t>
            </a:r>
          </a:p>
          <a:p>
            <a:pPr lvl="1"/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via IKI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server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Analysis via EGSE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eROSITA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+</a:t>
            </a:r>
          </a:p>
          <a:p>
            <a:pPr lvl="1"/>
            <a:r>
              <a:rPr lang="de-DE" dirty="0"/>
              <a:t>FITS </a:t>
            </a:r>
            <a:r>
              <a:rPr lang="de-DE" dirty="0" err="1"/>
              <a:t>conversion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pipeline</a:t>
            </a:r>
            <a:r>
              <a:rPr lang="de-DE" dirty="0"/>
              <a:t> and NRTA </a:t>
            </a:r>
          </a:p>
          <a:p>
            <a:pPr lvl="1"/>
            <a:r>
              <a:rPr lang="de-DE" dirty="0"/>
              <a:t>(</a:t>
            </a:r>
            <a:r>
              <a:rPr lang="de-DE" dirty="0" err="1"/>
              <a:t>tmsplit</a:t>
            </a:r>
            <a:r>
              <a:rPr lang="de-DE" dirty="0"/>
              <a:t>, Ingo </a:t>
            </a:r>
            <a:r>
              <a:rPr lang="de-DE" dirty="0" err="1"/>
              <a:t>Kreykenbohm</a:t>
            </a:r>
            <a:r>
              <a:rPr lang="de-DE" dirty="0"/>
              <a:t>/Bamberg)</a:t>
            </a:r>
          </a:p>
        </p:txBody>
      </p:sp>
      <p:sp>
        <p:nvSpPr>
          <p:cNvPr id="11" name="Gefaltete Ecke 4">
            <a:extLst>
              <a:ext uri="{FF2B5EF4-FFF2-40B4-BE49-F238E27FC236}">
                <a16:creationId xmlns:a16="http://schemas.microsoft.com/office/drawing/2014/main" id="{8F8EC8DA-14DC-49DE-B971-FF302D5EBE22}"/>
              </a:ext>
            </a:extLst>
          </p:cNvPr>
          <p:cNvSpPr/>
          <p:nvPr/>
        </p:nvSpPr>
        <p:spPr>
          <a:xfrm>
            <a:off x="11273119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2/20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1FF8583-E77C-4B9A-B38C-BBF0723021FB}"/>
              </a:ext>
            </a:extLst>
          </p:cNvPr>
          <p:cNvSpPr/>
          <p:nvPr/>
        </p:nvSpPr>
        <p:spPr>
          <a:xfrm>
            <a:off x="1345151" y="354711"/>
            <a:ext cx="497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Data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Moscow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ground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tests</a:t>
            </a:r>
            <a:endParaRPr lang="de-DE" sz="28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4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7FD33-43B3-489C-AFAB-C950268F5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865" y="2217197"/>
            <a:ext cx="7708050" cy="4654477"/>
          </a:xfr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55EE0F-5580-4CB6-A5BD-C37EF8BC2481}"/>
              </a:ext>
            </a:extLst>
          </p:cNvPr>
          <p:cNvGrpSpPr/>
          <p:nvPr/>
        </p:nvGrpSpPr>
        <p:grpSpPr>
          <a:xfrm>
            <a:off x="3071664" y="868612"/>
            <a:ext cx="2820972" cy="2703047"/>
            <a:chOff x="2627784" y="798239"/>
            <a:chExt cx="2841288" cy="272251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137400C-1236-476D-B3E0-D9FEDCA7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784" y="836712"/>
              <a:ext cx="2736304" cy="260747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A710C1-5C97-4845-A7E6-1D44AE2B4255}"/>
                </a:ext>
              </a:extLst>
            </p:cNvPr>
            <p:cNvSpPr txBox="1"/>
            <p:nvPr/>
          </p:nvSpPr>
          <p:spPr>
            <a:xfrm>
              <a:off x="3865377" y="197155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B9FBBF-0BCE-4330-99D8-E06506EABF2C}"/>
                </a:ext>
              </a:extLst>
            </p:cNvPr>
            <p:cNvSpPr txBox="1"/>
            <p:nvPr/>
          </p:nvSpPr>
          <p:spPr>
            <a:xfrm>
              <a:off x="2746192" y="191683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DFF817-4119-4717-A096-FD41310E3FF2}"/>
                </a:ext>
              </a:extLst>
            </p:cNvPr>
            <p:cNvSpPr txBox="1"/>
            <p:nvPr/>
          </p:nvSpPr>
          <p:spPr>
            <a:xfrm>
              <a:off x="3299352" y="187276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3E84F9-84CB-46C3-ACE1-8F2C29D97835}"/>
                </a:ext>
              </a:extLst>
            </p:cNvPr>
            <p:cNvSpPr txBox="1"/>
            <p:nvPr/>
          </p:nvSpPr>
          <p:spPr>
            <a:xfrm>
              <a:off x="4440188" y="1870739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10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B95E10-2023-4F4C-86B6-2EFAF27CDCCA}"/>
                </a:ext>
              </a:extLst>
            </p:cNvPr>
            <p:cNvSpPr txBox="1"/>
            <p:nvPr/>
          </p:nvSpPr>
          <p:spPr>
            <a:xfrm>
              <a:off x="5101664" y="1879793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44F480-DE1C-426B-BD36-A2405FC20120}"/>
                </a:ext>
              </a:extLst>
            </p:cNvPr>
            <p:cNvSpPr txBox="1"/>
            <p:nvPr/>
          </p:nvSpPr>
          <p:spPr>
            <a:xfrm>
              <a:off x="4028687" y="321297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25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A6A6E3C-0F48-4E56-8E17-E1F454ECD3D0}"/>
                </a:ext>
              </a:extLst>
            </p:cNvPr>
            <p:cNvSpPr txBox="1"/>
            <p:nvPr/>
          </p:nvSpPr>
          <p:spPr>
            <a:xfrm>
              <a:off x="4028687" y="798239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19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8BCEF0-D916-446B-8436-D02BE98FF668}"/>
                </a:ext>
              </a:extLst>
            </p:cNvPr>
            <p:cNvSpPr txBox="1"/>
            <p:nvPr/>
          </p:nvSpPr>
          <p:spPr>
            <a:xfrm>
              <a:off x="4763503" y="104237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47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062E81-7C15-432D-8526-844CDB517D51}"/>
                </a:ext>
              </a:extLst>
            </p:cNvPr>
            <p:cNvSpPr txBox="1"/>
            <p:nvPr/>
          </p:nvSpPr>
          <p:spPr>
            <a:xfrm>
              <a:off x="2884211" y="2905199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41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A2122E3-A123-4687-8323-AE2C9C0D3EBD}"/>
                </a:ext>
              </a:extLst>
            </p:cNvPr>
            <p:cNvSpPr txBox="1"/>
            <p:nvPr/>
          </p:nvSpPr>
          <p:spPr>
            <a:xfrm>
              <a:off x="4778977" y="290519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35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9B548A-F63E-483C-B65B-DB609044921B}"/>
                </a:ext>
              </a:extLst>
            </p:cNvPr>
            <p:cNvSpPr txBox="1"/>
            <p:nvPr/>
          </p:nvSpPr>
          <p:spPr>
            <a:xfrm>
              <a:off x="3149589" y="102320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29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932FCC1-FB1A-408D-B8B9-F07CA8465CBE}"/>
                </a:ext>
              </a:extLst>
            </p:cNvPr>
            <p:cNvSpPr txBox="1"/>
            <p:nvPr/>
          </p:nvSpPr>
          <p:spPr>
            <a:xfrm>
              <a:off x="3616829" y="1774012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26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94DF06-EDE4-49DB-BC94-20CC1E285819}"/>
                </a:ext>
              </a:extLst>
            </p:cNvPr>
            <p:cNvSpPr txBox="1"/>
            <p:nvPr/>
          </p:nvSpPr>
          <p:spPr>
            <a:xfrm>
              <a:off x="4074372" y="197753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8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5D72746-5A13-4411-9BD7-A15AFF8F1DC1}"/>
                </a:ext>
              </a:extLst>
            </p:cNvPr>
            <p:cNvSpPr txBox="1"/>
            <p:nvPr/>
          </p:nvSpPr>
          <p:spPr>
            <a:xfrm>
              <a:off x="3815446" y="1762942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14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8CEF55-7B10-4AAB-A155-9698FA06A23D}"/>
                </a:ext>
              </a:extLst>
            </p:cNvPr>
            <p:cNvSpPr txBox="1"/>
            <p:nvPr/>
          </p:nvSpPr>
          <p:spPr>
            <a:xfrm>
              <a:off x="4030529" y="1770191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44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699AF3-D11D-4619-8F16-1E2E54533AD7}"/>
                </a:ext>
              </a:extLst>
            </p:cNvPr>
            <p:cNvSpPr txBox="1"/>
            <p:nvPr/>
          </p:nvSpPr>
          <p:spPr>
            <a:xfrm>
              <a:off x="3617186" y="218757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38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7B16B2F-E623-4AD1-91F9-43E896AD48CE}"/>
                </a:ext>
              </a:extLst>
            </p:cNvPr>
            <p:cNvSpPr txBox="1"/>
            <p:nvPr/>
          </p:nvSpPr>
          <p:spPr>
            <a:xfrm>
              <a:off x="4028687" y="2186053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32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59FDF03-497F-4546-B506-0B354911880B}"/>
                </a:ext>
              </a:extLst>
            </p:cNvPr>
            <p:cNvSpPr txBox="1"/>
            <p:nvPr/>
          </p:nvSpPr>
          <p:spPr>
            <a:xfrm>
              <a:off x="3816806" y="2186052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20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BF8536-871F-4A11-859E-91F0A487E77B}"/>
                </a:ext>
              </a:extLst>
            </p:cNvPr>
            <p:cNvSpPr txBox="1"/>
            <p:nvPr/>
          </p:nvSpPr>
          <p:spPr>
            <a:xfrm>
              <a:off x="3646029" y="196607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6AAEF69-1AF1-4CAC-9FDE-ACDD150EC038}"/>
              </a:ext>
            </a:extLst>
          </p:cNvPr>
          <p:cNvSpPr txBox="1"/>
          <p:nvPr/>
        </p:nvSpPr>
        <p:spPr>
          <a:xfrm>
            <a:off x="7326802" y="967582"/>
            <a:ext cx="367240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Updated SRCTOOL PSF using PANTER images to better match SIXTE PSF:</a:t>
            </a:r>
          </a:p>
          <a:p>
            <a:r>
              <a:rPr lang="en-GB" dirty="0"/>
              <a:t>now agrees to around 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7D990-3BFA-402E-A990-44EEA74FD258}"/>
              </a:ext>
            </a:extLst>
          </p:cNvPr>
          <p:cNvSpPr txBox="1"/>
          <p:nvPr/>
        </p:nvSpPr>
        <p:spPr>
          <a:xfrm>
            <a:off x="6593160" y="2553960"/>
            <a:ext cx="2671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Tests with scanned observations also give similar agreement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5CCDE5AB-1311-45F8-89E9-39508999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60" y="177411"/>
            <a:ext cx="10515600" cy="59579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GB" sz="2800" b="1" dirty="0"/>
              <a:t>Fluxes of SRCTOOL extracted spectra as a function of position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2387CDA-CD8B-4EC4-9972-2EF51629D87D}"/>
              </a:ext>
            </a:extLst>
          </p:cNvPr>
          <p:cNvSpPr txBox="1"/>
          <p:nvPr/>
        </p:nvSpPr>
        <p:spPr>
          <a:xfrm>
            <a:off x="10558136" y="6517756"/>
            <a:ext cx="164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Jeremy Sanders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A35E8DDC-6333-4BB7-9D64-91CEACE16E89}"/>
              </a:ext>
            </a:extLst>
          </p:cNvPr>
          <p:cNvSpPr txBox="1"/>
          <p:nvPr/>
        </p:nvSpPr>
        <p:spPr>
          <a:xfrm>
            <a:off x="5786306" y="1957940"/>
            <a:ext cx="2864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PSF </a:t>
            </a:r>
            <a:r>
              <a:rPr lang="de-DE" sz="1600" dirty="0" err="1"/>
              <a:t>provided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Konrad </a:t>
            </a:r>
            <a:r>
              <a:rPr lang="de-DE" sz="1600" dirty="0" err="1"/>
              <a:t>Dennerl</a:t>
            </a:r>
            <a:endParaRPr lang="de-DE" sz="1600" dirty="0"/>
          </a:p>
        </p:txBody>
      </p:sp>
      <p:sp>
        <p:nvSpPr>
          <p:cNvPr id="52" name="Gefaltete Ecke 4">
            <a:extLst>
              <a:ext uri="{FF2B5EF4-FFF2-40B4-BE49-F238E27FC236}">
                <a16:creationId xmlns:a16="http://schemas.microsoft.com/office/drawing/2014/main" id="{16F9DC05-ACBC-4177-961C-5A71722906DE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10/20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1FBA0F1A-FF4D-4B3B-875E-E394AB9FCA85}"/>
              </a:ext>
            </a:extLst>
          </p:cNvPr>
          <p:cNvSpPr txBox="1"/>
          <p:nvPr/>
        </p:nvSpPr>
        <p:spPr>
          <a:xfrm>
            <a:off x="7641418" y="3962570"/>
            <a:ext cx="387657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u="sng" dirty="0"/>
              <a:t>Details:</a:t>
            </a:r>
          </a:p>
          <a:p>
            <a:r>
              <a:rPr lang="de-DE" dirty="0" err="1"/>
              <a:t>eSASS</a:t>
            </a:r>
            <a:r>
              <a:rPr lang="de-DE" dirty="0"/>
              <a:t> Q+A </a:t>
            </a:r>
            <a:r>
              <a:rPr lang="de-DE" dirty="0" err="1"/>
              <a:t>splinter</a:t>
            </a:r>
            <a:r>
              <a:rPr lang="de-DE" dirty="0"/>
              <a:t> </a:t>
            </a:r>
            <a:r>
              <a:rPr lang="de-DE" dirty="0" err="1"/>
              <a:t>session</a:t>
            </a:r>
            <a:r>
              <a:rPr lang="de-DE" dirty="0"/>
              <a:t> </a:t>
            </a:r>
          </a:p>
          <a:p>
            <a:r>
              <a:rPr lang="de-DE" u="sng" dirty="0" err="1"/>
              <a:t>Wed</a:t>
            </a:r>
            <a:r>
              <a:rPr lang="de-DE" u="sng" dirty="0"/>
              <a:t>. 9:00 – 10:30</a:t>
            </a:r>
          </a:p>
          <a:p>
            <a:endParaRPr lang="de-DE" dirty="0"/>
          </a:p>
          <a:p>
            <a:r>
              <a:rPr lang="de-DE" b="1" u="sng" dirty="0"/>
              <a:t>Also:</a:t>
            </a:r>
            <a:r>
              <a:rPr lang="de-DE" dirty="0"/>
              <a:t> </a:t>
            </a:r>
            <a:r>
              <a:rPr lang="de-DE" dirty="0" err="1"/>
              <a:t>feedback</a:t>
            </a:r>
            <a:r>
              <a:rPr lang="de-DE" dirty="0"/>
              <a:t>, </a:t>
            </a:r>
            <a:r>
              <a:rPr lang="de-DE" dirty="0" err="1"/>
              <a:t>bugs</a:t>
            </a:r>
            <a:r>
              <a:rPr lang="de-DE" dirty="0"/>
              <a:t>, feature </a:t>
            </a:r>
            <a:r>
              <a:rPr lang="de-DE" dirty="0" err="1"/>
              <a:t>requests</a:t>
            </a:r>
            <a:r>
              <a:rPr lang="de-DE" dirty="0"/>
              <a:t>, </a:t>
            </a:r>
          </a:p>
          <a:p>
            <a:r>
              <a:rPr lang="de-DE" dirty="0"/>
              <a:t>         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 </a:t>
            </a:r>
            <a:r>
              <a:rPr lang="de-DE" dirty="0" err="1"/>
              <a:t>release</a:t>
            </a:r>
            <a:r>
              <a:rPr lang="de-DE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15804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ECB89-0144-4758-B044-F22733CA8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269" y="2981907"/>
            <a:ext cx="64417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3XMM in XMM-XXL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field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south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input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list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SIXTE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simulation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of</a:t>
            </a:r>
            <a:r>
              <a:rPr lang="de-DE" altLang="de-DE" dirty="0"/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eROSITA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sky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tile</a:t>
            </a:r>
            <a:endParaRPr lang="de-DE" altLang="de-DE" dirty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After source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detection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+10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arcsec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offset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to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DEC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positions</a:t>
            </a:r>
            <a:endParaRPr kumimoji="0" lang="de-DE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de-DE" altLang="de-DE" dirty="0"/>
              <a:t>NWAY </a:t>
            </a:r>
            <a:r>
              <a:rPr lang="de-DE" altLang="de-DE" dirty="0" err="1"/>
              <a:t>based</a:t>
            </a:r>
            <a:r>
              <a:rPr lang="de-DE" altLang="de-DE" dirty="0"/>
              <a:t> </a:t>
            </a:r>
            <a:r>
              <a:rPr lang="de-DE" altLang="de-DE" dirty="0" err="1"/>
              <a:t>astrometric</a:t>
            </a:r>
            <a:r>
              <a:rPr lang="de-DE" altLang="de-DE" dirty="0"/>
              <a:t> </a:t>
            </a:r>
            <a:r>
              <a:rPr lang="de-DE" altLang="de-DE" dirty="0" err="1"/>
              <a:t>correction</a:t>
            </a:r>
            <a:r>
              <a:rPr lang="de-DE" altLang="de-DE" dirty="0"/>
              <a:t> </a:t>
            </a:r>
            <a:r>
              <a:rPr lang="de-DE" altLang="de-DE" dirty="0" err="1"/>
              <a:t>algorithm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with</a:t>
            </a:r>
            <a:endParaRPr kumimoji="0" lang="de-DE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dirty="0"/>
              <a:t>GAIA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optical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reference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NWAY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weights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from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position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 WISE W2 vs. W1-W2 plane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C1D2D1-FE29-413A-96CF-2231463CF029}"/>
              </a:ext>
            </a:extLst>
          </p:cNvPr>
          <p:cNvSpPr txBox="1"/>
          <p:nvPr/>
        </p:nvSpPr>
        <p:spPr>
          <a:xfrm>
            <a:off x="797442" y="542254"/>
            <a:ext cx="4150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>
                <a:solidFill>
                  <a:schemeClr val="bg1">
                    <a:lumMod val="75000"/>
                  </a:schemeClr>
                </a:solidFill>
              </a:rPr>
              <a:t>Astrometric</a:t>
            </a:r>
            <a:r>
              <a:rPr lang="de-DE" sz="32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3200" b="1" i="1" dirty="0" err="1">
                <a:solidFill>
                  <a:schemeClr val="bg1">
                    <a:lumMod val="75000"/>
                  </a:schemeClr>
                </a:solidFill>
              </a:rPr>
              <a:t>corrections</a:t>
            </a:r>
            <a:endParaRPr lang="de-DE" sz="32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5FA84CE-4C64-4AE0-A553-B17E49C0CD89}"/>
              </a:ext>
            </a:extLst>
          </p:cNvPr>
          <p:cNvSpPr txBox="1"/>
          <p:nvPr/>
        </p:nvSpPr>
        <p:spPr>
          <a:xfrm>
            <a:off x="2562445" y="1477930"/>
            <a:ext cx="4748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Mara </a:t>
            </a:r>
            <a:r>
              <a:rPr lang="de-DE" dirty="0" err="1"/>
              <a:t>Salvato</a:t>
            </a:r>
            <a:r>
              <a:rPr lang="de-DE" dirty="0"/>
              <a:t> (</a:t>
            </a:r>
            <a:r>
              <a:rPr lang="de-DE" dirty="0" err="1"/>
              <a:t>catalogs</a:t>
            </a:r>
            <a:r>
              <a:rPr lang="de-DE" dirty="0"/>
              <a:t>, NWAY)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Long Ji (NWAY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algorithm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Georg </a:t>
            </a:r>
            <a:r>
              <a:rPr lang="de-DE" dirty="0" err="1"/>
              <a:t>Lamer</a:t>
            </a:r>
            <a:r>
              <a:rPr lang="de-DE" dirty="0"/>
              <a:t> (</a:t>
            </a:r>
            <a:r>
              <a:rPr lang="de-DE" dirty="0" err="1"/>
              <a:t>testing</a:t>
            </a:r>
            <a:r>
              <a:rPr lang="de-DE" dirty="0"/>
              <a:t>,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implementation</a:t>
            </a:r>
            <a:r>
              <a:rPr lang="de-DE" dirty="0"/>
              <a:t>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33B9A8B-CEB4-42CB-9B8D-5A3274D58FFF}"/>
              </a:ext>
            </a:extLst>
          </p:cNvPr>
          <p:cNvSpPr txBox="1"/>
          <p:nvPr/>
        </p:nvSpPr>
        <p:spPr>
          <a:xfrm>
            <a:off x="2507269" y="5029206"/>
            <a:ext cx="4689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/>
              <a:t>Result</a:t>
            </a:r>
            <a:r>
              <a:rPr lang="de-DE" u="sng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dirty="0">
                <a:latin typeface="Arial Unicode MS"/>
              </a:rPr>
              <a:t>-9.25" in DEC and -0.69" in RA </a:t>
            </a:r>
            <a:r>
              <a:rPr lang="de-DE" altLang="de-DE" dirty="0" err="1">
                <a:latin typeface="Arial Unicode MS"/>
              </a:rPr>
              <a:t>correction</a:t>
            </a:r>
            <a:endParaRPr lang="de-DE" altLang="de-DE" dirty="0">
              <a:latin typeface="Arial Unicode M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latin typeface="Arial Unicode MS"/>
              </a:rPr>
              <a:t>Remaining</a:t>
            </a:r>
            <a:r>
              <a:rPr lang="de-DE" dirty="0">
                <a:latin typeface="Arial Unicode MS"/>
              </a:rPr>
              <a:t> </a:t>
            </a:r>
            <a:r>
              <a:rPr lang="de-DE" dirty="0" err="1">
                <a:latin typeface="Arial Unicode MS"/>
              </a:rPr>
              <a:t>offset</a:t>
            </a:r>
            <a:r>
              <a:rPr lang="de-DE" dirty="0">
                <a:latin typeface="Arial Unicode MS"/>
              </a:rPr>
              <a:t>: 1.03“</a:t>
            </a:r>
            <a:endParaRPr lang="de-DE" dirty="0"/>
          </a:p>
        </p:txBody>
      </p:sp>
      <p:sp>
        <p:nvSpPr>
          <p:cNvPr id="7" name="Gefaltete Ecke 4">
            <a:extLst>
              <a:ext uri="{FF2B5EF4-FFF2-40B4-BE49-F238E27FC236}">
                <a16:creationId xmlns:a16="http://schemas.microsoft.com/office/drawing/2014/main" id="{08852245-96C3-4B04-98E7-E19A66C51DE7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11/20</a:t>
            </a:r>
          </a:p>
        </p:txBody>
      </p:sp>
    </p:spTree>
    <p:extLst>
      <p:ext uri="{BB962C8B-B14F-4D97-AF65-F5344CB8AC3E}">
        <p14:creationId xmlns:p14="http://schemas.microsoft.com/office/powerpoint/2010/main" val="721102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92AA66A-FC82-4099-A057-20E4ED458A51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58CFBA-5DEC-4C24-B460-8A9E6C450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406" y="0"/>
            <a:ext cx="6875188" cy="6858000"/>
          </a:xfrm>
          <a:prstGeom prst="rect">
            <a:avLst/>
          </a:prstGeom>
        </p:spPr>
      </p:pic>
      <p:sp>
        <p:nvSpPr>
          <p:cNvPr id="7" name="Gefaltete Ecke 4">
            <a:extLst>
              <a:ext uri="{FF2B5EF4-FFF2-40B4-BE49-F238E27FC236}">
                <a16:creationId xmlns:a16="http://schemas.microsoft.com/office/drawing/2014/main" id="{DAB973B4-F595-4E83-A4DE-60BBCCF064E5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12/20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FC0894-4CE4-44A1-A4C2-970BA6D360D9}"/>
              </a:ext>
            </a:extLst>
          </p:cNvPr>
          <p:cNvSpPr txBox="1"/>
          <p:nvPr/>
        </p:nvSpPr>
        <p:spPr>
          <a:xfrm>
            <a:off x="9548026" y="6198788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646430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DBB6C89-85A4-4BA1-BC5A-893F26B55A8E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B33E85-4AFA-4E38-B921-5F2B0DFFD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96" y="0"/>
            <a:ext cx="8638008" cy="6858000"/>
          </a:xfrm>
          <a:prstGeom prst="rect">
            <a:avLst/>
          </a:prstGeom>
        </p:spPr>
      </p:pic>
      <p:sp>
        <p:nvSpPr>
          <p:cNvPr id="7" name="Gefaltete Ecke 4">
            <a:extLst>
              <a:ext uri="{FF2B5EF4-FFF2-40B4-BE49-F238E27FC236}">
                <a16:creationId xmlns:a16="http://schemas.microsoft.com/office/drawing/2014/main" id="{A2641408-A832-41FD-A0B7-5DD917E2EA86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13/20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EAD7139-590A-4C9E-A872-F12DB3EC5F93}"/>
              </a:ext>
            </a:extLst>
          </p:cNvPr>
          <p:cNvSpPr txBox="1"/>
          <p:nvPr/>
        </p:nvSpPr>
        <p:spPr>
          <a:xfrm>
            <a:off x="10345471" y="6198788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853066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92FFE788-4431-4341-B642-65F3B0A40575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CC00B3-D1D3-40D1-9410-493032F50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96" y="0"/>
            <a:ext cx="8638008" cy="6858000"/>
          </a:xfrm>
          <a:prstGeom prst="rect">
            <a:avLst/>
          </a:prstGeom>
        </p:spPr>
      </p:pic>
      <p:sp>
        <p:nvSpPr>
          <p:cNvPr id="9" name="Gefaltete Ecke 4">
            <a:extLst>
              <a:ext uri="{FF2B5EF4-FFF2-40B4-BE49-F238E27FC236}">
                <a16:creationId xmlns:a16="http://schemas.microsoft.com/office/drawing/2014/main" id="{0F743610-E39A-45C7-8D53-D8F82A877657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14/20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A093D74-4C74-4BC2-914C-AE9D9F4C1159}"/>
              </a:ext>
            </a:extLst>
          </p:cNvPr>
          <p:cNvSpPr txBox="1"/>
          <p:nvPr/>
        </p:nvSpPr>
        <p:spPr>
          <a:xfrm>
            <a:off x="10345471" y="6198788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72933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9DCDACD-2DB4-4C1D-BB9E-CAE7C9F685BA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EAAB06-D4C0-4A5D-BE8C-6888762AA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85725"/>
            <a:ext cx="9105900" cy="6686550"/>
          </a:xfrm>
          <a:prstGeom prst="rect">
            <a:avLst/>
          </a:prstGeom>
        </p:spPr>
      </p:pic>
      <p:sp>
        <p:nvSpPr>
          <p:cNvPr id="7" name="Gefaltete Ecke 4">
            <a:extLst>
              <a:ext uri="{FF2B5EF4-FFF2-40B4-BE49-F238E27FC236}">
                <a16:creationId xmlns:a16="http://schemas.microsoft.com/office/drawing/2014/main" id="{DBDE30BD-41DD-4C54-B0F0-5D977AFEA795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15/20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1E79FC-A1A4-4E70-90C7-CFCBFA9CA39B}"/>
              </a:ext>
            </a:extLst>
          </p:cNvPr>
          <p:cNvSpPr txBox="1"/>
          <p:nvPr/>
        </p:nvSpPr>
        <p:spPr>
          <a:xfrm>
            <a:off x="10345471" y="6198788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631443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A0E2F20A-D4B5-4DA9-80C1-58D7B4C96686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458850" y="116632"/>
            <a:ext cx="4252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i="1">
                <a:solidFill>
                  <a:schemeClr val="bg1">
                    <a:lumMod val="75000"/>
                  </a:schemeClr>
                </a:solidFill>
              </a:rPr>
              <a:t>Pipeline processing</a:t>
            </a:r>
          </a:p>
        </p:txBody>
      </p:sp>
      <p:pic>
        <p:nvPicPr>
          <p:cNvPr id="6" name="Grafik 186" descr="eROpipeline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20" y="910466"/>
            <a:ext cx="7127277" cy="503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bgerundetes Rechteck 2"/>
          <p:cNvSpPr/>
          <p:nvPr/>
        </p:nvSpPr>
        <p:spPr>
          <a:xfrm>
            <a:off x="1775522" y="982474"/>
            <a:ext cx="2304255" cy="1726447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u="sng">
                <a:solidFill>
                  <a:schemeClr val="tx1"/>
                </a:solidFill>
                <a:latin typeface="Impact" panose="020B0806030902050204" pitchFamily="34" charset="0"/>
              </a:rPr>
              <a:t>EROPIPE</a:t>
            </a:r>
          </a:p>
          <a:p>
            <a:pPr algn="ctr"/>
            <a:r>
              <a:rPr lang="de-DE">
                <a:solidFill>
                  <a:schemeClr val="tx1"/>
                </a:solidFill>
                <a:latin typeface="Impact" panose="020B0806030902050204" pitchFamily="34" charset="0"/>
              </a:rPr>
              <a:t>triggers  pipeline chains, updates pipeline status,</a:t>
            </a:r>
          </a:p>
          <a:p>
            <a:pPr algn="ctr"/>
            <a:r>
              <a:rPr lang="de-DE">
                <a:solidFill>
                  <a:schemeClr val="tx1"/>
                </a:solidFill>
                <a:latin typeface="Impact" panose="020B0806030902050204" pitchFamily="34" charset="0"/>
              </a:rPr>
              <a:t>load balancing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874" y="3963466"/>
            <a:ext cx="5642675" cy="3065934"/>
          </a:xfrm>
          <a:prstGeom prst="rect">
            <a:avLst/>
          </a:prstGeom>
          <a:ln w="63500">
            <a:solidFill>
              <a:schemeClr val="bg1">
                <a:lumMod val="75000"/>
              </a:schemeClr>
            </a:solidFill>
          </a:ln>
        </p:spPr>
      </p:pic>
      <p:sp>
        <p:nvSpPr>
          <p:cNvPr id="11" name="Gefaltete Ecke 4">
            <a:extLst>
              <a:ext uri="{FF2B5EF4-FFF2-40B4-BE49-F238E27FC236}">
                <a16:creationId xmlns:a16="http://schemas.microsoft.com/office/drawing/2014/main" id="{9EA7D68E-B276-4460-A1BF-C945A0A9ECB9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16/20</a:t>
            </a:r>
          </a:p>
        </p:txBody>
      </p:sp>
    </p:spTree>
    <p:extLst>
      <p:ext uri="{BB962C8B-B14F-4D97-AF65-F5344CB8AC3E}">
        <p14:creationId xmlns:p14="http://schemas.microsoft.com/office/powerpoint/2010/main" val="3763715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>
          <a:xfrm>
            <a:off x="2063999" y="1209528"/>
            <a:ext cx="5256212" cy="706437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EROPIPE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495800" y="404664"/>
            <a:ext cx="2936875" cy="58420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i="1" kern="0" dirty="0">
                <a:solidFill>
                  <a:schemeClr val="bg1">
                    <a:lumMod val="75000"/>
                  </a:schemeClr>
                </a:solidFill>
              </a:rPr>
              <a:t>Pipeline </a:t>
            </a:r>
            <a:r>
              <a:rPr lang="de-DE" sz="3200" b="1" i="1" kern="0" dirty="0" err="1">
                <a:solidFill>
                  <a:schemeClr val="bg1">
                    <a:lumMod val="75000"/>
                  </a:schemeClr>
                </a:solidFill>
              </a:rPr>
              <a:t>control</a:t>
            </a:r>
            <a:endParaRPr lang="de-DE" sz="3200" b="1" i="1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4842071" y="2274739"/>
            <a:ext cx="1198800" cy="503238"/>
          </a:xfrm>
          <a:prstGeom prst="roundRect">
            <a:avLst/>
          </a:prstGeom>
          <a:solidFill>
            <a:srgbClr val="FFCC66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S/P</a:t>
            </a:r>
            <a:r>
              <a:rPr lang="de-DE" b="1" i="1" kern="0">
                <a:solidFill>
                  <a:sysClr val="windowText" lastClr="000000"/>
                </a:solidFill>
                <a:latin typeface="Franklin Gothic Heavy"/>
              </a:rPr>
              <a:t> </a:t>
            </a: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DET</a:t>
            </a:r>
            <a:endParaRPr lang="de-DE" kern="0" dirty="0">
              <a:solidFill>
                <a:sysClr val="windowText" lastClr="000000"/>
              </a:solidFill>
              <a:latin typeface="Franklin Gothic Heavy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6165377" y="2274739"/>
            <a:ext cx="1196975" cy="503238"/>
          </a:xfrm>
          <a:prstGeom prst="roundRect">
            <a:avLst/>
          </a:prstGeom>
          <a:solidFill>
            <a:srgbClr val="FFCC66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>
                <a:latin typeface="Franklin Gothic Heavy"/>
              </a:rPr>
              <a:t>S</a:t>
            </a: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/</a:t>
            </a:r>
            <a:r>
              <a:rPr lang="de-DE" kern="0">
                <a:latin typeface="Franklin Gothic Heavy"/>
              </a:rPr>
              <a:t>P</a:t>
            </a:r>
            <a:r>
              <a:rPr lang="de-DE" b="1" i="1" kern="0">
                <a:latin typeface="Franklin Gothic Heavy"/>
              </a:rPr>
              <a:t> </a:t>
            </a: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SOU</a:t>
            </a:r>
            <a:endParaRPr lang="de-DE" kern="0" dirty="0">
              <a:solidFill>
                <a:sysClr val="windowText" lastClr="000000"/>
              </a:solidFill>
              <a:latin typeface="Franklin Gothic Heavy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3326062" y="2274739"/>
            <a:ext cx="1366043" cy="503238"/>
          </a:xfrm>
          <a:prstGeom prst="roundRect">
            <a:avLst/>
          </a:prstGeom>
          <a:solidFill>
            <a:srgbClr val="FFCC66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>
                <a:latin typeface="Franklin Gothic Heavy"/>
              </a:rPr>
              <a:t>S</a:t>
            </a: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/</a:t>
            </a:r>
            <a:r>
              <a:rPr lang="de-DE" kern="0">
                <a:latin typeface="Franklin Gothic Heavy"/>
              </a:rPr>
              <a:t>P</a:t>
            </a: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/</a:t>
            </a:r>
            <a:r>
              <a:rPr lang="de-DE" kern="0">
                <a:latin typeface="Franklin Gothic Heavy"/>
              </a:rPr>
              <a:t>C </a:t>
            </a: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EXP</a:t>
            </a:r>
            <a:endParaRPr lang="de-DE" kern="0" dirty="0">
              <a:solidFill>
                <a:sysClr val="windowText" lastClr="000000"/>
              </a:solidFill>
              <a:latin typeface="Franklin Gothic Heavy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1961751" y="2274739"/>
            <a:ext cx="1198800" cy="503238"/>
          </a:xfrm>
          <a:prstGeom prst="roundRect">
            <a:avLst/>
          </a:prstGeom>
          <a:solidFill>
            <a:srgbClr val="FFCC66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TEL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1919537" y="3139926"/>
            <a:ext cx="942975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2064000" y="3292327"/>
            <a:ext cx="942975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2206874" y="3444727"/>
            <a:ext cx="944562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2351337" y="3597127"/>
            <a:ext cx="944563" cy="79380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>
              <a:defRPr/>
            </a:pPr>
            <a:r>
              <a:rPr lang="de-DE" sz="1400" kern="0">
                <a:solidFill>
                  <a:sysClr val="windowText" lastClr="000000"/>
                </a:solidFill>
                <a:latin typeface="Franklin Gothic Heavy"/>
              </a:rPr>
              <a:t>PREXEC</a:t>
            </a:r>
            <a:r>
              <a:rPr lang="de-DE" sz="1600" kern="0">
                <a:solidFill>
                  <a:sysClr val="windowText" lastClr="000000"/>
                </a:solidFill>
                <a:latin typeface="Franklin Gothic Heavy"/>
              </a:rPr>
              <a:t> </a:t>
            </a: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PROC</a:t>
            </a:r>
            <a:endParaRPr lang="de-DE" kern="0" dirty="0">
              <a:solidFill>
                <a:sysClr val="windowText" lastClr="000000"/>
              </a:solidFill>
              <a:latin typeface="Franklin Gothic Heavy"/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6131175" y="3138339"/>
            <a:ext cx="942975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239124" y="3290739"/>
            <a:ext cx="944562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6383587" y="3443139"/>
            <a:ext cx="944563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6528050" y="3595539"/>
            <a:ext cx="942975" cy="79539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>
              <a:defRPr/>
            </a:pPr>
            <a:r>
              <a:rPr lang="de-DE" sz="1400" kern="0">
                <a:solidFill>
                  <a:sysClr val="windowText" lastClr="000000"/>
                </a:solidFill>
                <a:latin typeface="Franklin Gothic Heavy"/>
              </a:rPr>
              <a:t>PREXEC</a:t>
            </a: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 PROC</a:t>
            </a:r>
            <a:endParaRPr lang="de-DE" kern="0" dirty="0">
              <a:solidFill>
                <a:sysClr val="windowText" lastClr="000000"/>
              </a:solidFill>
              <a:latin typeface="Franklin Gothic Heavy"/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3326062" y="3138339"/>
            <a:ext cx="944563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3478462" y="3290739"/>
            <a:ext cx="944563" cy="503238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3630862" y="3443139"/>
            <a:ext cx="944563" cy="503238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23" name="Abgerundetes Rechteck 22"/>
          <p:cNvSpPr/>
          <p:nvPr/>
        </p:nvSpPr>
        <p:spPr>
          <a:xfrm>
            <a:off x="3783262" y="3595539"/>
            <a:ext cx="944563" cy="503238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3478462" y="3290739"/>
            <a:ext cx="944563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3630862" y="3443139"/>
            <a:ext cx="944563" cy="503238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3783262" y="3595539"/>
            <a:ext cx="944563" cy="503238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3630862" y="3443139"/>
            <a:ext cx="944563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3783262" y="3595539"/>
            <a:ext cx="944563" cy="79539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>
              <a:defRPr/>
            </a:pPr>
            <a:r>
              <a:rPr lang="de-DE" sz="1400" kern="0">
                <a:solidFill>
                  <a:sysClr val="windowText" lastClr="000000"/>
                </a:solidFill>
                <a:latin typeface="Franklin Gothic Heavy"/>
              </a:rPr>
              <a:t>PREXEC</a:t>
            </a: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 PROC</a:t>
            </a:r>
            <a:endParaRPr lang="de-DE" kern="0" dirty="0">
              <a:solidFill>
                <a:sysClr val="windowText" lastClr="000000"/>
              </a:solidFill>
              <a:latin typeface="Franklin Gothic Heavy"/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4727825" y="3139926"/>
            <a:ext cx="942975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30" name="Abgerundetes Rechteck 29"/>
          <p:cNvSpPr/>
          <p:nvPr/>
        </p:nvSpPr>
        <p:spPr>
          <a:xfrm>
            <a:off x="4872287" y="3282801"/>
            <a:ext cx="942975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5015162" y="3441551"/>
            <a:ext cx="944563" cy="7956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kern="0" dirty="0">
                <a:solidFill>
                  <a:sysClr val="windowText" lastClr="000000"/>
                </a:solidFill>
                <a:latin typeface="Franklin Gothic Heavy"/>
              </a:rPr>
              <a:t>PROC</a:t>
            </a:r>
          </a:p>
        </p:txBody>
      </p:sp>
      <p:sp>
        <p:nvSpPr>
          <p:cNvPr id="32" name="Abgerundetes Rechteck 31"/>
          <p:cNvSpPr/>
          <p:nvPr/>
        </p:nvSpPr>
        <p:spPr>
          <a:xfrm>
            <a:off x="5159624" y="3597127"/>
            <a:ext cx="944562" cy="79380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rIns="36000" anchor="ctr"/>
          <a:lstStyle/>
          <a:p>
            <a:pPr algn="ctr">
              <a:defRPr/>
            </a:pPr>
            <a:r>
              <a:rPr lang="de-DE" sz="1400" kern="0">
                <a:solidFill>
                  <a:sysClr val="windowText" lastClr="000000"/>
                </a:solidFill>
                <a:latin typeface="Franklin Gothic Heavy"/>
              </a:rPr>
              <a:t>PREXEC</a:t>
            </a:r>
            <a:r>
              <a:rPr lang="de-DE" kern="0">
                <a:solidFill>
                  <a:sysClr val="windowText" lastClr="000000"/>
                </a:solidFill>
                <a:latin typeface="Franklin Gothic Heavy"/>
              </a:rPr>
              <a:t> PROC</a:t>
            </a:r>
            <a:endParaRPr lang="de-DE" kern="0" dirty="0">
              <a:solidFill>
                <a:sysClr val="windowText" lastClr="000000"/>
              </a:solidFill>
              <a:latin typeface="Franklin Gothic Heavy"/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>
            <a:off x="2609823" y="1915965"/>
            <a:ext cx="0" cy="3587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4007099" y="1915965"/>
            <a:ext cx="0" cy="358775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5385049" y="1915965"/>
            <a:ext cx="0" cy="358775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6761411" y="1915965"/>
            <a:ext cx="0" cy="358775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2422774" y="2779565"/>
            <a:ext cx="0" cy="3587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2530724" y="2779565"/>
            <a:ext cx="0" cy="5111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2638674" y="2779565"/>
            <a:ext cx="0" cy="663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2757737" y="2779565"/>
            <a:ext cx="4763" cy="8159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3815011" y="2773215"/>
            <a:ext cx="0" cy="3587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3922961" y="2773215"/>
            <a:ext cx="0" cy="5111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>
            <a:off x="4030911" y="2773215"/>
            <a:ext cx="0" cy="663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4149974" y="2773215"/>
            <a:ext cx="4762" cy="8159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5253286" y="2781152"/>
            <a:ext cx="0" cy="360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5361236" y="2781152"/>
            <a:ext cx="0" cy="51276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>
            <a:off x="5469186" y="2781152"/>
            <a:ext cx="0" cy="66516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5586662" y="2781152"/>
            <a:ext cx="4763" cy="81756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>
            <a:off x="6621711" y="2781152"/>
            <a:ext cx="0" cy="360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>
            <a:off x="6728074" y="2781152"/>
            <a:ext cx="0" cy="51276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>
            <a:off x="6836024" y="2781152"/>
            <a:ext cx="0" cy="66516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>
            <a:off x="6955087" y="2781152"/>
            <a:ext cx="4763" cy="81756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39"/>
          <p:cNvSpPr txBox="1">
            <a:spLocks noChangeArrowheads="1"/>
          </p:cNvSpPr>
          <p:nvPr/>
        </p:nvSpPr>
        <p:spPr bwMode="auto">
          <a:xfrm>
            <a:off x="7680176" y="1196752"/>
            <a:ext cx="2736304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u="sng" ker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Pipeline control  program: </a:t>
            </a:r>
            <a:r>
              <a:rPr lang="de-DE" ker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initiates  processing </a:t>
            </a:r>
            <a:r>
              <a:rPr lang="de-DE" kern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de-DE" ker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task chains, prepares chain parameter files, updates and reads processing status files</a:t>
            </a:r>
            <a:endParaRPr lang="de-DE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Textfeld 39"/>
          <p:cNvSpPr txBox="1">
            <a:spLocks noChangeArrowheads="1"/>
          </p:cNvSpPr>
          <p:nvPr/>
        </p:nvSpPr>
        <p:spPr bwMode="auto">
          <a:xfrm>
            <a:off x="2207568" y="4869160"/>
            <a:ext cx="525658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ker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200+ processing </a:t>
            </a:r>
            <a:r>
              <a:rPr lang="de-DE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chains</a:t>
            </a:r>
            <a:r>
              <a:rPr lang="de-DE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are</a:t>
            </a:r>
            <a:r>
              <a:rPr lang="de-DE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executes</a:t>
            </a:r>
            <a:r>
              <a:rPr lang="de-DE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kern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concurrently</a:t>
            </a:r>
            <a:r>
              <a:rPr lang="de-DE" ker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on </a:t>
            </a:r>
            <a:r>
              <a:rPr lang="de-DE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eROSITA</a:t>
            </a:r>
            <a:r>
              <a:rPr lang="de-DE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servers</a:t>
            </a:r>
            <a:r>
              <a:rPr lang="de-DE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e-DE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several</a:t>
            </a:r>
            <a:r>
              <a:rPr lang="de-DE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pipeline</a:t>
            </a:r>
            <a:r>
              <a:rPr lang="de-DE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kern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configurations</a:t>
            </a:r>
            <a:r>
              <a:rPr lang="de-DE" ker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(and eSASS releases) may </a:t>
            </a:r>
            <a:r>
              <a:rPr lang="de-DE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be</a:t>
            </a:r>
            <a:r>
              <a:rPr lang="de-DE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de-DE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be</a:t>
            </a:r>
            <a:r>
              <a:rPr lang="de-DE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active</a:t>
            </a:r>
            <a:r>
              <a:rPr lang="de-DE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in parallel 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CAD7194C-9F6C-4799-A9BB-7723040FC87B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8" name="Gefaltete Ecke 4">
            <a:extLst>
              <a:ext uri="{FF2B5EF4-FFF2-40B4-BE49-F238E27FC236}">
                <a16:creationId xmlns:a16="http://schemas.microsoft.com/office/drawing/2014/main" id="{184314D3-4D35-4D5F-AE47-1DEDE9D04E16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17/20</a:t>
            </a:r>
          </a:p>
        </p:txBody>
      </p:sp>
    </p:spTree>
    <p:extLst>
      <p:ext uri="{BB962C8B-B14F-4D97-AF65-F5344CB8AC3E}">
        <p14:creationId xmlns:p14="http://schemas.microsoft.com/office/powerpoint/2010/main" val="835860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326C610-8CCA-46A6-AC42-7A74237D72E2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Gefaltete Ecke 4">
            <a:extLst>
              <a:ext uri="{FF2B5EF4-FFF2-40B4-BE49-F238E27FC236}">
                <a16:creationId xmlns:a16="http://schemas.microsoft.com/office/drawing/2014/main" id="{32A9D158-6BD9-4722-9310-C24C6A8A7346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18/20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A66F79E-335F-4CF8-9CA6-564E6DC3A4EA}"/>
              </a:ext>
            </a:extLst>
          </p:cNvPr>
          <p:cNvSpPr txBox="1"/>
          <p:nvPr/>
        </p:nvSpPr>
        <p:spPr>
          <a:xfrm>
            <a:off x="1520455" y="616684"/>
            <a:ext cx="584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SIXTE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simulations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pipeline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testing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02BCBF-B178-4AFC-80A5-3341A67112B0}"/>
              </a:ext>
            </a:extLst>
          </p:cNvPr>
          <p:cNvSpPr txBox="1"/>
          <p:nvPr/>
        </p:nvSpPr>
        <p:spPr>
          <a:xfrm>
            <a:off x="2427770" y="1163389"/>
            <a:ext cx="580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Christoph Großberger, Philipp Weber + Bamberg SIXTE </a:t>
            </a:r>
            <a:r>
              <a:rPr lang="de-DE" dirty="0" err="1"/>
              <a:t>team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9555451-8E38-4405-8AD5-47287E70B479}"/>
              </a:ext>
            </a:extLst>
          </p:cNvPr>
          <p:cNvSpPr txBox="1"/>
          <p:nvPr/>
        </p:nvSpPr>
        <p:spPr>
          <a:xfrm>
            <a:off x="2477381" y="1751965"/>
            <a:ext cx="856144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all-</a:t>
            </a:r>
            <a:r>
              <a:rPr lang="de-DE" dirty="0" err="1"/>
              <a:t>sky</a:t>
            </a:r>
            <a:r>
              <a:rPr lang="de-DE" dirty="0"/>
              <a:t> </a:t>
            </a:r>
            <a:r>
              <a:rPr lang="de-DE" dirty="0" err="1"/>
              <a:t>survey</a:t>
            </a:r>
            <a:r>
              <a:rPr lang="de-DE" dirty="0"/>
              <a:t> </a:t>
            </a:r>
            <a:r>
              <a:rPr lang="de-DE" dirty="0" err="1"/>
              <a:t>simulation</a:t>
            </a:r>
            <a:endParaRPr lang="de-DE" dirty="0"/>
          </a:p>
          <a:p>
            <a:r>
              <a:rPr lang="de-DE" dirty="0"/>
              <a:t>      Inputs </a:t>
            </a:r>
            <a:r>
              <a:rPr lang="de-DE" dirty="0" err="1"/>
              <a:t>for</a:t>
            </a:r>
            <a:r>
              <a:rPr lang="de-DE" dirty="0"/>
              <a:t> SIMPUT: AGN (Nicolas </a:t>
            </a:r>
            <a:r>
              <a:rPr lang="de-DE" dirty="0" err="1"/>
              <a:t>Clerc</a:t>
            </a:r>
            <a:r>
              <a:rPr lang="de-DE" dirty="0"/>
              <a:t>)</a:t>
            </a:r>
          </a:p>
          <a:p>
            <a:r>
              <a:rPr lang="de-DE" dirty="0"/>
              <a:t>                                        Cluster </a:t>
            </a:r>
            <a:r>
              <a:rPr lang="de-DE" dirty="0" err="1"/>
              <a:t>images</a:t>
            </a:r>
            <a:r>
              <a:rPr lang="de-DE" dirty="0"/>
              <a:t> (</a:t>
            </a:r>
            <a:r>
              <a:rPr lang="de-DE" dirty="0" err="1"/>
              <a:t>Jermy</a:t>
            </a:r>
            <a:r>
              <a:rPr lang="de-DE" dirty="0"/>
              <a:t> Sanders)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New all-</a:t>
            </a:r>
            <a:r>
              <a:rPr lang="de-DE" dirty="0" err="1"/>
              <a:t>sky</a:t>
            </a:r>
            <a:r>
              <a:rPr lang="de-DE" dirty="0"/>
              <a:t> </a:t>
            </a:r>
            <a:r>
              <a:rPr lang="de-DE" dirty="0" err="1"/>
              <a:t>survey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after 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dirty="0"/>
              <a:t>SIXTE/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coordinate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corrections</a:t>
            </a:r>
            <a:r>
              <a:rPr lang="de-DE" dirty="0"/>
              <a:t>: </a:t>
            </a:r>
          </a:p>
          <a:p>
            <a:r>
              <a:rPr lang="de-DE" dirty="0"/>
              <a:t>              RAWX/RAWY, roll </a:t>
            </a:r>
            <a:r>
              <a:rPr lang="de-DE" dirty="0" err="1"/>
              <a:t>angles</a:t>
            </a:r>
            <a:r>
              <a:rPr lang="de-DE" dirty="0"/>
              <a:t> – Thomas </a:t>
            </a:r>
            <a:r>
              <a:rPr lang="de-DE" dirty="0" err="1"/>
              <a:t>Dauser</a:t>
            </a:r>
            <a:r>
              <a:rPr lang="de-DE" dirty="0"/>
              <a:t>, Georg </a:t>
            </a:r>
            <a:r>
              <a:rPr lang="de-DE" dirty="0" err="1"/>
              <a:t>Lamer</a:t>
            </a:r>
            <a:endParaRPr lang="de-DE" dirty="0"/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dirty="0" err="1"/>
              <a:t>Improved</a:t>
            </a:r>
            <a:r>
              <a:rPr lang="de-DE" dirty="0"/>
              <a:t> SIMPUT, </a:t>
            </a:r>
            <a:r>
              <a:rPr lang="de-DE" dirty="0" err="1"/>
              <a:t>inputs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Johan </a:t>
            </a:r>
            <a:r>
              <a:rPr lang="de-DE" dirty="0" err="1"/>
              <a:t>Komparat</a:t>
            </a:r>
            <a:r>
              <a:rPr lang="de-DE" dirty="0"/>
              <a:t>, Jeremy Sanders, Joe Mohr + </a:t>
            </a:r>
            <a:r>
              <a:rPr lang="de-DE" dirty="0" err="1"/>
              <a:t>team</a:t>
            </a:r>
            <a:endParaRPr lang="de-DE" dirty="0"/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dirty="0"/>
              <a:t>New </a:t>
            </a:r>
            <a:r>
              <a:rPr lang="de-DE" dirty="0" err="1"/>
              <a:t>attitude</a:t>
            </a:r>
            <a:r>
              <a:rPr lang="de-DE" dirty="0"/>
              <a:t> </a:t>
            </a:r>
            <a:r>
              <a:rPr lang="de-DE" dirty="0" err="1"/>
              <a:t>file</a:t>
            </a:r>
            <a:r>
              <a:rPr lang="de-DE" dirty="0"/>
              <a:t> (Jan </a:t>
            </a:r>
            <a:r>
              <a:rPr lang="de-DE" dirty="0" err="1"/>
              <a:t>Robrade</a:t>
            </a:r>
            <a:r>
              <a:rPr lang="de-DE" dirty="0"/>
              <a:t>)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CalPV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(same </a:t>
            </a:r>
            <a:r>
              <a:rPr lang="de-DE" dirty="0" err="1"/>
              <a:t>simput</a:t>
            </a:r>
            <a:r>
              <a:rPr lang="de-DE" dirty="0"/>
              <a:t> + </a:t>
            </a:r>
            <a:r>
              <a:rPr lang="de-DE" dirty="0" err="1"/>
              <a:t>targets</a:t>
            </a:r>
            <a:r>
              <a:rPr lang="de-DE" dirty="0"/>
              <a:t>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CD3214B-D5FC-42B4-A60E-4C8AB3A3F071}"/>
              </a:ext>
            </a:extLst>
          </p:cNvPr>
          <p:cNvSpPr txBox="1"/>
          <p:nvPr/>
        </p:nvSpPr>
        <p:spPr>
          <a:xfrm>
            <a:off x="2424225" y="5243787"/>
            <a:ext cx="8661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/>
              <a:t>Example</a:t>
            </a:r>
            <a:r>
              <a:rPr lang="de-DE" u="sng" dirty="0"/>
              <a:t> </a:t>
            </a:r>
            <a:r>
              <a:rPr lang="de-DE" u="sng" dirty="0" err="1"/>
              <a:t>dataset</a:t>
            </a:r>
            <a:r>
              <a:rPr lang="de-DE" u="sng" dirty="0"/>
              <a:t>:</a:t>
            </a:r>
            <a:r>
              <a:rPr lang="de-DE" dirty="0"/>
              <a:t> 	eRASS1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deep</a:t>
            </a:r>
            <a:r>
              <a:rPr lang="de-DE" dirty="0"/>
              <a:t> all-</a:t>
            </a:r>
            <a:r>
              <a:rPr lang="de-DE" dirty="0" err="1"/>
              <a:t>sky</a:t>
            </a:r>
            <a:r>
              <a:rPr lang="de-DE" dirty="0"/>
              <a:t> </a:t>
            </a:r>
            <a:r>
              <a:rPr lang="de-DE" dirty="0" err="1"/>
              <a:t>survey</a:t>
            </a:r>
            <a:r>
              <a:rPr lang="de-DE" dirty="0"/>
              <a:t> </a:t>
            </a:r>
            <a:r>
              <a:rPr lang="de-DE" dirty="0" err="1"/>
              <a:t>tile</a:t>
            </a:r>
            <a:r>
              <a:rPr lang="de-DE" dirty="0"/>
              <a:t>:</a:t>
            </a:r>
          </a:p>
          <a:p>
            <a:r>
              <a:rPr lang="de-DE" dirty="0"/>
              <a:t>                               	</a:t>
            </a:r>
            <a:r>
              <a:rPr lang="de-DE" dirty="0" err="1"/>
              <a:t>exposure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– </a:t>
            </a:r>
            <a:r>
              <a:rPr lang="de-DE" dirty="0" err="1"/>
              <a:t>photon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– ERMLDET source </a:t>
            </a:r>
            <a:r>
              <a:rPr lang="de-DE" dirty="0" err="1"/>
              <a:t>map</a:t>
            </a:r>
            <a:endParaRPr lang="de-DE" dirty="0"/>
          </a:p>
          <a:p>
            <a:r>
              <a:rPr lang="de-DE" dirty="0"/>
              <a:t>		</a:t>
            </a:r>
            <a:r>
              <a:rPr lang="de-DE" dirty="0" err="1"/>
              <a:t>movies</a:t>
            </a:r>
            <a:r>
              <a:rPr lang="de-DE" dirty="0"/>
              <a:t>: 20 </a:t>
            </a:r>
            <a:r>
              <a:rPr lang="de-DE" dirty="0" err="1"/>
              <a:t>eROdays</a:t>
            </a:r>
            <a:r>
              <a:rPr lang="de-DE" dirty="0"/>
              <a:t>/s - </a:t>
            </a:r>
            <a:r>
              <a:rPr lang="de-DE" dirty="0" err="1"/>
              <a:t>processing+movies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Christoph Großberger </a:t>
            </a:r>
          </a:p>
        </p:txBody>
      </p:sp>
    </p:spTree>
    <p:extLst>
      <p:ext uri="{BB962C8B-B14F-4D97-AF65-F5344CB8AC3E}">
        <p14:creationId xmlns:p14="http://schemas.microsoft.com/office/powerpoint/2010/main" val="544569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C05703F-749D-4CAC-8FE4-1C2EF23B7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041D50A-EB46-4C7E-9B90-727E17292278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7" name="Gefaltete Ecke 4">
            <a:extLst>
              <a:ext uri="{FF2B5EF4-FFF2-40B4-BE49-F238E27FC236}">
                <a16:creationId xmlns:a16="http://schemas.microsoft.com/office/drawing/2014/main" id="{797AA985-1595-4927-B3FB-E500FC4C7DEE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19/20</a:t>
            </a:r>
          </a:p>
        </p:txBody>
      </p:sp>
    </p:spTree>
    <p:extLst>
      <p:ext uri="{BB962C8B-B14F-4D97-AF65-F5344CB8AC3E}">
        <p14:creationId xmlns:p14="http://schemas.microsoft.com/office/powerpoint/2010/main" val="104813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106FD350-098F-4B9B-92E7-9D805E017826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CA07BA-DD5B-4F7F-B024-3247C6B7A82F}"/>
              </a:ext>
            </a:extLst>
          </p:cNvPr>
          <p:cNvSpPr txBox="1"/>
          <p:nvPr/>
        </p:nvSpPr>
        <p:spPr>
          <a:xfrm>
            <a:off x="2257425" y="1023747"/>
            <a:ext cx="53425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campaigns</a:t>
            </a:r>
            <a:r>
              <a:rPr lang="de-DE" dirty="0"/>
              <a:t> in Moscow </a:t>
            </a:r>
            <a:r>
              <a:rPr lang="de-DE" dirty="0" err="1"/>
              <a:t>Dec</a:t>
            </a:r>
            <a:r>
              <a:rPr lang="de-DE" dirty="0"/>
              <a:t>. 2018 + Jan.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Dual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reception</a:t>
            </a:r>
            <a:r>
              <a:rPr lang="de-DE" dirty="0"/>
              <a:t> via socket </a:t>
            </a:r>
            <a:r>
              <a:rPr lang="de-DE" dirty="0" err="1"/>
              <a:t>connection</a:t>
            </a:r>
            <a:r>
              <a:rPr lang="de-DE" dirty="0"/>
              <a:t> + </a:t>
            </a:r>
          </a:p>
          <a:p>
            <a:pPr lvl="1"/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via IKI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server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Analysis via EGSE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eROSITA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+</a:t>
            </a:r>
          </a:p>
          <a:p>
            <a:pPr lvl="1"/>
            <a:r>
              <a:rPr lang="de-DE" dirty="0"/>
              <a:t>FITS </a:t>
            </a:r>
            <a:r>
              <a:rPr lang="de-DE" dirty="0" err="1"/>
              <a:t>conversion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pipeline</a:t>
            </a:r>
            <a:r>
              <a:rPr lang="de-DE" dirty="0"/>
              <a:t> and NRTA </a:t>
            </a:r>
          </a:p>
          <a:p>
            <a:pPr lvl="1"/>
            <a:r>
              <a:rPr lang="de-DE" dirty="0"/>
              <a:t>(</a:t>
            </a:r>
            <a:r>
              <a:rPr lang="de-DE" dirty="0" err="1"/>
              <a:t>tmsplit</a:t>
            </a:r>
            <a:r>
              <a:rPr lang="de-DE" dirty="0"/>
              <a:t>, Ingo </a:t>
            </a:r>
            <a:r>
              <a:rPr lang="de-DE" dirty="0" err="1"/>
              <a:t>Kreykenbohm</a:t>
            </a:r>
            <a:r>
              <a:rPr lang="de-DE" dirty="0"/>
              <a:t>/Bamberg)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473D0AD-1102-4D36-959D-E3FBA939CC5A}"/>
              </a:ext>
            </a:extLst>
          </p:cNvPr>
          <p:cNvSpPr/>
          <p:nvPr/>
        </p:nvSpPr>
        <p:spPr>
          <a:xfrm>
            <a:off x="1345151" y="354711"/>
            <a:ext cx="497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Data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Moscow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ground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tests</a:t>
            </a:r>
            <a:endParaRPr lang="de-DE" sz="28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C9C4AA-6DC5-43C3-8BA6-1D5221EED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846"/>
            <a:ext cx="12192000" cy="3645107"/>
          </a:xfrm>
          <a:prstGeom prst="rect">
            <a:avLst/>
          </a:prstGeom>
        </p:spPr>
      </p:pic>
      <p:sp>
        <p:nvSpPr>
          <p:cNvPr id="7" name="Gefaltete Ecke 4">
            <a:extLst>
              <a:ext uri="{FF2B5EF4-FFF2-40B4-BE49-F238E27FC236}">
                <a16:creationId xmlns:a16="http://schemas.microsoft.com/office/drawing/2014/main" id="{91A6072B-580F-4542-8F42-66FB59A34650}"/>
              </a:ext>
            </a:extLst>
          </p:cNvPr>
          <p:cNvSpPr/>
          <p:nvPr/>
        </p:nvSpPr>
        <p:spPr>
          <a:xfrm>
            <a:off x="11273119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2/20</a:t>
            </a:r>
          </a:p>
        </p:txBody>
      </p:sp>
    </p:spTree>
    <p:extLst>
      <p:ext uri="{BB962C8B-B14F-4D97-AF65-F5344CB8AC3E}">
        <p14:creationId xmlns:p14="http://schemas.microsoft.com/office/powerpoint/2010/main" val="1364567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9855109-777A-4D0E-8FB5-622A8BC16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A6EB465-DEFB-481E-9ED8-B05F38064D09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7" name="Gefaltete Ecke 4">
            <a:extLst>
              <a:ext uri="{FF2B5EF4-FFF2-40B4-BE49-F238E27FC236}">
                <a16:creationId xmlns:a16="http://schemas.microsoft.com/office/drawing/2014/main" id="{E1BE5EC4-D8E5-4D27-A686-63AB4D8EF070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19/20</a:t>
            </a:r>
          </a:p>
        </p:txBody>
      </p:sp>
    </p:spTree>
    <p:extLst>
      <p:ext uri="{BB962C8B-B14F-4D97-AF65-F5344CB8AC3E}">
        <p14:creationId xmlns:p14="http://schemas.microsoft.com/office/powerpoint/2010/main" val="2461892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1EE1E34-A7B8-4F4F-83D5-3A81B2E88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39CDA55-C78E-4D2A-AB5B-869E7427A04B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7" name="Gefaltete Ecke 4">
            <a:extLst>
              <a:ext uri="{FF2B5EF4-FFF2-40B4-BE49-F238E27FC236}">
                <a16:creationId xmlns:a16="http://schemas.microsoft.com/office/drawing/2014/main" id="{AF3C3AC5-AF6D-4C5C-89E0-8DAE1E88A5C6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20/20</a:t>
            </a:r>
          </a:p>
        </p:txBody>
      </p:sp>
    </p:spTree>
    <p:extLst>
      <p:ext uri="{BB962C8B-B14F-4D97-AF65-F5344CB8AC3E}">
        <p14:creationId xmlns:p14="http://schemas.microsoft.com/office/powerpoint/2010/main" val="4086887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64BDB41-84E6-4972-9C86-3A545F1D5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8C5A3FD-78A3-46D1-8A3A-75096D77D24E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7" name="Gefaltete Ecke 4">
            <a:extLst>
              <a:ext uri="{FF2B5EF4-FFF2-40B4-BE49-F238E27FC236}">
                <a16:creationId xmlns:a16="http://schemas.microsoft.com/office/drawing/2014/main" id="{20F29168-9551-4393-8338-98003BB12729}"/>
              </a:ext>
            </a:extLst>
          </p:cNvPr>
          <p:cNvSpPr/>
          <p:nvPr/>
        </p:nvSpPr>
        <p:spPr>
          <a:xfrm>
            <a:off x="11279575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20/20</a:t>
            </a:r>
          </a:p>
        </p:txBody>
      </p:sp>
    </p:spTree>
    <p:extLst>
      <p:ext uri="{BB962C8B-B14F-4D97-AF65-F5344CB8AC3E}">
        <p14:creationId xmlns:p14="http://schemas.microsoft.com/office/powerpoint/2010/main" val="3815991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p2_fps20">
            <a:hlinkClick r:id="" action="ppaction://media"/>
            <a:extLst>
              <a:ext uri="{FF2B5EF4-FFF2-40B4-BE49-F238E27FC236}">
                <a16:creationId xmlns:a16="http://schemas.microsoft.com/office/drawing/2014/main" id="{47EE6F43-BECD-4547-9741-B9BCB2D33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30" y="553049"/>
            <a:ext cx="12199830" cy="530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p_events_hot_fps">
            <a:hlinkClick r:id="" action="ppaction://media"/>
            <a:extLst>
              <a:ext uri="{FF2B5EF4-FFF2-40B4-BE49-F238E27FC236}">
                <a16:creationId xmlns:a16="http://schemas.microsoft.com/office/drawing/2014/main" id="{7FEEB844-68FB-4E70-B3C7-743295A58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3754" y="0"/>
            <a:ext cx="7921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252B7F0-5F1A-4C57-9A3F-AC9E71CA2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600"/>
            <a:ext cx="12192000" cy="53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45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A9DC23F-8DE6-4B13-BC26-1888863B0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120"/>
            <a:ext cx="12192000" cy="53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17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E8F2FDC-7831-4DFD-90F3-69A53BF54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120"/>
            <a:ext cx="12192000" cy="53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37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201B0E2-391C-4EB3-B7BC-2FFEC3CD5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120"/>
            <a:ext cx="12192000" cy="53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69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4B6F38-94B4-4609-8C40-B55A731D8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73" y="0"/>
            <a:ext cx="7744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8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106FD350-098F-4B9B-92E7-9D805E017826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CA07BA-DD5B-4F7F-B024-3247C6B7A82F}"/>
              </a:ext>
            </a:extLst>
          </p:cNvPr>
          <p:cNvSpPr txBox="1"/>
          <p:nvPr/>
        </p:nvSpPr>
        <p:spPr>
          <a:xfrm>
            <a:off x="2257425" y="1023747"/>
            <a:ext cx="53425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campaigns</a:t>
            </a:r>
            <a:r>
              <a:rPr lang="de-DE" dirty="0"/>
              <a:t> in Moscow </a:t>
            </a:r>
            <a:r>
              <a:rPr lang="de-DE" dirty="0" err="1"/>
              <a:t>Dec</a:t>
            </a:r>
            <a:r>
              <a:rPr lang="de-DE" dirty="0"/>
              <a:t>. 2018 + Jan.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Dual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reception</a:t>
            </a:r>
            <a:r>
              <a:rPr lang="de-DE" dirty="0"/>
              <a:t> via socket </a:t>
            </a:r>
            <a:r>
              <a:rPr lang="de-DE" dirty="0" err="1"/>
              <a:t>connection</a:t>
            </a:r>
            <a:r>
              <a:rPr lang="de-DE" dirty="0"/>
              <a:t> + </a:t>
            </a:r>
          </a:p>
          <a:p>
            <a:pPr lvl="1"/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via IKI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server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Analysis via EGSE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eROSITA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+</a:t>
            </a:r>
          </a:p>
          <a:p>
            <a:pPr lvl="1"/>
            <a:r>
              <a:rPr lang="de-DE" dirty="0"/>
              <a:t>FITS </a:t>
            </a:r>
            <a:r>
              <a:rPr lang="de-DE" dirty="0" err="1"/>
              <a:t>conversion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pipeline</a:t>
            </a:r>
            <a:r>
              <a:rPr lang="de-DE" dirty="0"/>
              <a:t> and NRTA </a:t>
            </a:r>
          </a:p>
          <a:p>
            <a:pPr lvl="1"/>
            <a:r>
              <a:rPr lang="de-DE" dirty="0"/>
              <a:t>(</a:t>
            </a:r>
            <a:r>
              <a:rPr lang="de-DE" dirty="0" err="1"/>
              <a:t>tmsplit</a:t>
            </a:r>
            <a:r>
              <a:rPr lang="de-DE" dirty="0"/>
              <a:t>, Ingo </a:t>
            </a:r>
            <a:r>
              <a:rPr lang="de-DE" dirty="0" err="1"/>
              <a:t>Kreykenbohm</a:t>
            </a:r>
            <a:r>
              <a:rPr lang="de-DE" dirty="0"/>
              <a:t>/Bamberg)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C9C4AA-6DC5-43C3-8BA6-1D5221EED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846"/>
            <a:ext cx="12192000" cy="36451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3B1FBF-32E2-4FDF-A67E-4E9860E6F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2" y="1293495"/>
            <a:ext cx="8448675" cy="49720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D16CE2A-FA46-437A-BEEE-6720C037E507}"/>
              </a:ext>
            </a:extLst>
          </p:cNvPr>
          <p:cNvSpPr txBox="1"/>
          <p:nvPr/>
        </p:nvSpPr>
        <p:spPr>
          <a:xfrm>
            <a:off x="10414163" y="5703125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  <p:sp>
        <p:nvSpPr>
          <p:cNvPr id="9" name="Gefaltete Ecke 4">
            <a:extLst>
              <a:ext uri="{FF2B5EF4-FFF2-40B4-BE49-F238E27FC236}">
                <a16:creationId xmlns:a16="http://schemas.microsoft.com/office/drawing/2014/main" id="{DB695347-48EC-4ED6-9653-6F3A0FD0D7A1}"/>
              </a:ext>
            </a:extLst>
          </p:cNvPr>
          <p:cNvSpPr/>
          <p:nvPr/>
        </p:nvSpPr>
        <p:spPr>
          <a:xfrm>
            <a:off x="11273119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2/20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9FF27C1-75DA-42C1-95CE-BF1F6648A825}"/>
              </a:ext>
            </a:extLst>
          </p:cNvPr>
          <p:cNvSpPr/>
          <p:nvPr/>
        </p:nvSpPr>
        <p:spPr>
          <a:xfrm>
            <a:off x="1345151" y="354711"/>
            <a:ext cx="497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Data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Moscow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ground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tests</a:t>
            </a:r>
            <a:endParaRPr lang="de-DE" sz="28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03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41C2691-0D5C-4EDD-B296-2A25C27FA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73" y="0"/>
            <a:ext cx="7744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52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EED4D6D-F9DF-472D-915C-B6B99A7BF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59" y="0"/>
            <a:ext cx="7681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21984CF-EFDF-453F-B56E-DD8DAA3C9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59" y="0"/>
            <a:ext cx="7681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3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066B636-6FFE-41E9-AA3C-A63CBA07D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59" y="0"/>
            <a:ext cx="7681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44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106FD350-098F-4B9B-92E7-9D805E017826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CA07BA-DD5B-4F7F-B024-3247C6B7A82F}"/>
              </a:ext>
            </a:extLst>
          </p:cNvPr>
          <p:cNvSpPr txBox="1"/>
          <p:nvPr/>
        </p:nvSpPr>
        <p:spPr>
          <a:xfrm>
            <a:off x="2257425" y="1133475"/>
            <a:ext cx="53425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campaigns</a:t>
            </a:r>
            <a:r>
              <a:rPr lang="de-DE" dirty="0"/>
              <a:t> in Moscow </a:t>
            </a:r>
            <a:r>
              <a:rPr lang="de-DE" dirty="0" err="1"/>
              <a:t>Dec</a:t>
            </a:r>
            <a:r>
              <a:rPr lang="de-DE" dirty="0"/>
              <a:t>. 2018 + Jan.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Dual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reception</a:t>
            </a:r>
            <a:r>
              <a:rPr lang="de-DE" dirty="0"/>
              <a:t> via socket </a:t>
            </a:r>
            <a:r>
              <a:rPr lang="de-DE" dirty="0" err="1"/>
              <a:t>connection</a:t>
            </a:r>
            <a:r>
              <a:rPr lang="de-DE" dirty="0"/>
              <a:t> + </a:t>
            </a:r>
          </a:p>
          <a:p>
            <a:pPr lvl="1"/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via IKI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server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Analysis via EGSE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eROSITA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+</a:t>
            </a:r>
          </a:p>
          <a:p>
            <a:pPr lvl="1"/>
            <a:r>
              <a:rPr lang="de-DE" dirty="0"/>
              <a:t>FITS </a:t>
            </a:r>
            <a:r>
              <a:rPr lang="de-DE" dirty="0" err="1"/>
              <a:t>conversion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pipeline</a:t>
            </a:r>
            <a:r>
              <a:rPr lang="de-DE" dirty="0"/>
              <a:t> and NRTA </a:t>
            </a:r>
          </a:p>
          <a:p>
            <a:pPr lvl="1"/>
            <a:r>
              <a:rPr lang="de-DE" dirty="0"/>
              <a:t>(</a:t>
            </a:r>
            <a:r>
              <a:rPr lang="de-DE" dirty="0" err="1"/>
              <a:t>tmsplit</a:t>
            </a:r>
            <a:r>
              <a:rPr lang="de-DE" dirty="0"/>
              <a:t>, Ingo </a:t>
            </a:r>
            <a:r>
              <a:rPr lang="de-DE" dirty="0" err="1"/>
              <a:t>Kreykenbohm</a:t>
            </a:r>
            <a:r>
              <a:rPr lang="de-DE" dirty="0"/>
              <a:t>/Bamberg)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C9C4AA-6DC5-43C3-8BA6-1D5221EED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846"/>
            <a:ext cx="12192000" cy="36451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3B1FBF-32E2-4FDF-A67E-4E9860E6F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2" y="1293495"/>
            <a:ext cx="8448675" cy="49720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055AD98-A689-4522-A4DA-7927F97D23AD}"/>
              </a:ext>
            </a:extLst>
          </p:cNvPr>
          <p:cNvSpPr txBox="1"/>
          <p:nvPr/>
        </p:nvSpPr>
        <p:spPr>
          <a:xfrm>
            <a:off x="10414163" y="5703125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F9BD206-E158-4EEF-A506-D6FCCC46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962025"/>
            <a:ext cx="9086850" cy="49339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5F09544-B16B-4074-8331-0F3445C3FB95}"/>
              </a:ext>
            </a:extLst>
          </p:cNvPr>
          <p:cNvSpPr txBox="1"/>
          <p:nvPr/>
        </p:nvSpPr>
        <p:spPr>
          <a:xfrm>
            <a:off x="9141922" y="5333555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  <p:sp>
        <p:nvSpPr>
          <p:cNvPr id="15" name="Gefaltete Ecke 4">
            <a:extLst>
              <a:ext uri="{FF2B5EF4-FFF2-40B4-BE49-F238E27FC236}">
                <a16:creationId xmlns:a16="http://schemas.microsoft.com/office/drawing/2014/main" id="{9452E0CA-B438-4D6D-9787-A8E0BFDF2819}"/>
              </a:ext>
            </a:extLst>
          </p:cNvPr>
          <p:cNvSpPr/>
          <p:nvPr/>
        </p:nvSpPr>
        <p:spPr>
          <a:xfrm>
            <a:off x="11273119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2/20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F90451D-B979-4A02-BCBF-D59317CD1484}"/>
              </a:ext>
            </a:extLst>
          </p:cNvPr>
          <p:cNvSpPr/>
          <p:nvPr/>
        </p:nvSpPr>
        <p:spPr>
          <a:xfrm>
            <a:off x="1345151" y="354711"/>
            <a:ext cx="497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Data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Moscow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ground</a:t>
            </a:r>
            <a:r>
              <a:rPr lang="de-DE" sz="28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2800" b="1" i="1" dirty="0" err="1">
                <a:solidFill>
                  <a:schemeClr val="bg1">
                    <a:lumMod val="65000"/>
                  </a:schemeClr>
                </a:solidFill>
              </a:rPr>
              <a:t>tests</a:t>
            </a:r>
            <a:endParaRPr lang="de-DE" sz="28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76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106FD350-098F-4B9B-92E7-9D805E017826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CA07BA-DD5B-4F7F-B024-3247C6B7A82F}"/>
              </a:ext>
            </a:extLst>
          </p:cNvPr>
          <p:cNvSpPr txBox="1"/>
          <p:nvPr/>
        </p:nvSpPr>
        <p:spPr>
          <a:xfrm>
            <a:off x="2257425" y="1133475"/>
            <a:ext cx="53425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campaigns</a:t>
            </a:r>
            <a:r>
              <a:rPr lang="de-DE" dirty="0"/>
              <a:t> in Moscow </a:t>
            </a:r>
            <a:r>
              <a:rPr lang="de-DE" dirty="0" err="1"/>
              <a:t>Dec</a:t>
            </a:r>
            <a:r>
              <a:rPr lang="de-DE" dirty="0"/>
              <a:t>. 2018 + Jan.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Dual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reception</a:t>
            </a:r>
            <a:r>
              <a:rPr lang="de-DE" dirty="0"/>
              <a:t> via socket </a:t>
            </a:r>
            <a:r>
              <a:rPr lang="de-DE" dirty="0" err="1"/>
              <a:t>connection</a:t>
            </a:r>
            <a:r>
              <a:rPr lang="de-DE" dirty="0"/>
              <a:t> + </a:t>
            </a:r>
          </a:p>
          <a:p>
            <a:pPr lvl="1"/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via IKI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server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Analysis via EGSE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eROSITA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+</a:t>
            </a:r>
          </a:p>
          <a:p>
            <a:pPr lvl="1"/>
            <a:r>
              <a:rPr lang="de-DE" dirty="0"/>
              <a:t>FITS </a:t>
            </a:r>
            <a:r>
              <a:rPr lang="de-DE" dirty="0" err="1"/>
              <a:t>conversion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pipeline</a:t>
            </a:r>
            <a:r>
              <a:rPr lang="de-DE" dirty="0"/>
              <a:t> and NRTA </a:t>
            </a:r>
          </a:p>
          <a:p>
            <a:pPr lvl="1"/>
            <a:r>
              <a:rPr lang="de-DE" dirty="0"/>
              <a:t>(</a:t>
            </a:r>
            <a:r>
              <a:rPr lang="de-DE" dirty="0" err="1"/>
              <a:t>tmsplit</a:t>
            </a:r>
            <a:r>
              <a:rPr lang="de-DE" dirty="0"/>
              <a:t>, Ingo </a:t>
            </a:r>
            <a:r>
              <a:rPr lang="de-DE" dirty="0" err="1"/>
              <a:t>Kreykenbohm</a:t>
            </a:r>
            <a:r>
              <a:rPr lang="de-DE" dirty="0"/>
              <a:t>/Bamberg)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473D0AD-1102-4D36-959D-E3FBA939CC5A}"/>
              </a:ext>
            </a:extLst>
          </p:cNvPr>
          <p:cNvSpPr/>
          <p:nvPr/>
        </p:nvSpPr>
        <p:spPr>
          <a:xfrm>
            <a:off x="1994375" y="638175"/>
            <a:ext cx="3596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Data </a:t>
            </a:r>
            <a:r>
              <a:rPr lang="de-DE" sz="2000" b="1" dirty="0" err="1"/>
              <a:t>from</a:t>
            </a:r>
            <a:r>
              <a:rPr lang="de-DE" sz="2000" b="1" dirty="0"/>
              <a:t> Moscow </a:t>
            </a:r>
            <a:r>
              <a:rPr lang="de-DE" sz="2000" b="1" dirty="0" err="1"/>
              <a:t>ground</a:t>
            </a:r>
            <a:r>
              <a:rPr lang="de-DE" sz="2000" b="1" dirty="0"/>
              <a:t> </a:t>
            </a:r>
            <a:r>
              <a:rPr lang="de-DE" sz="2000" b="1" dirty="0" err="1"/>
              <a:t>tests</a:t>
            </a:r>
            <a:endParaRPr lang="de-DE" sz="20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C9C4AA-6DC5-43C3-8BA6-1D5221EED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846"/>
            <a:ext cx="12192000" cy="36451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3B1FBF-32E2-4FDF-A67E-4E9860E6F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2" y="1293495"/>
            <a:ext cx="8448675" cy="49720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2D4224C-D210-4B05-A681-6291032B4688}"/>
              </a:ext>
            </a:extLst>
          </p:cNvPr>
          <p:cNvSpPr txBox="1"/>
          <p:nvPr/>
        </p:nvSpPr>
        <p:spPr>
          <a:xfrm>
            <a:off x="10414163" y="5703125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F9BD206-E158-4EEF-A506-D6FCCC46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962025"/>
            <a:ext cx="9086850" cy="49339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41E075-56B3-4FCF-957F-5B4CB441A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406234"/>
            <a:ext cx="7531418" cy="443224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1E5C7E3-C274-46B5-A65C-D60D91ECC5DF}"/>
              </a:ext>
            </a:extLst>
          </p:cNvPr>
          <p:cNvSpPr txBox="1"/>
          <p:nvPr/>
        </p:nvSpPr>
        <p:spPr>
          <a:xfrm>
            <a:off x="9141922" y="5333555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F43845F-08F4-4F05-A31C-4365606DA27D}"/>
              </a:ext>
            </a:extLst>
          </p:cNvPr>
          <p:cNvSpPr txBox="1"/>
          <p:nvPr/>
        </p:nvSpPr>
        <p:spPr>
          <a:xfrm>
            <a:off x="6786055" y="4485088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  <p:sp>
        <p:nvSpPr>
          <p:cNvPr id="18" name="Gefaltete Ecke 4">
            <a:extLst>
              <a:ext uri="{FF2B5EF4-FFF2-40B4-BE49-F238E27FC236}">
                <a16:creationId xmlns:a16="http://schemas.microsoft.com/office/drawing/2014/main" id="{3E6DB4D8-113D-4116-A4F0-AF7D8C7DFAB6}"/>
              </a:ext>
            </a:extLst>
          </p:cNvPr>
          <p:cNvSpPr/>
          <p:nvPr/>
        </p:nvSpPr>
        <p:spPr>
          <a:xfrm>
            <a:off x="11273119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2/20</a:t>
            </a:r>
          </a:p>
        </p:txBody>
      </p:sp>
    </p:spTree>
    <p:extLst>
      <p:ext uri="{BB962C8B-B14F-4D97-AF65-F5344CB8AC3E}">
        <p14:creationId xmlns:p14="http://schemas.microsoft.com/office/powerpoint/2010/main" val="364453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106FD350-098F-4B9B-92E7-9D805E017826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CA07BA-DD5B-4F7F-B024-3247C6B7A82F}"/>
              </a:ext>
            </a:extLst>
          </p:cNvPr>
          <p:cNvSpPr txBox="1"/>
          <p:nvPr/>
        </p:nvSpPr>
        <p:spPr>
          <a:xfrm>
            <a:off x="2257425" y="1133475"/>
            <a:ext cx="53425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campaigns</a:t>
            </a:r>
            <a:r>
              <a:rPr lang="de-DE" dirty="0"/>
              <a:t> in Moscow </a:t>
            </a:r>
            <a:r>
              <a:rPr lang="de-DE" dirty="0" err="1"/>
              <a:t>Dec</a:t>
            </a:r>
            <a:r>
              <a:rPr lang="de-DE" dirty="0"/>
              <a:t>. 2018 + Jan.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Dual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reception</a:t>
            </a:r>
            <a:r>
              <a:rPr lang="de-DE" dirty="0"/>
              <a:t> via socket </a:t>
            </a:r>
            <a:r>
              <a:rPr lang="de-DE" dirty="0" err="1"/>
              <a:t>connection</a:t>
            </a:r>
            <a:r>
              <a:rPr lang="de-DE" dirty="0"/>
              <a:t> + </a:t>
            </a:r>
          </a:p>
          <a:p>
            <a:pPr lvl="1"/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via IKI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server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Analysis via EGSE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eROSITA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+</a:t>
            </a:r>
          </a:p>
          <a:p>
            <a:pPr lvl="1"/>
            <a:r>
              <a:rPr lang="de-DE" dirty="0"/>
              <a:t>FITS </a:t>
            </a:r>
            <a:r>
              <a:rPr lang="de-DE" dirty="0" err="1"/>
              <a:t>conversion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pipeline</a:t>
            </a:r>
            <a:r>
              <a:rPr lang="de-DE" dirty="0"/>
              <a:t> and NRTA </a:t>
            </a:r>
          </a:p>
          <a:p>
            <a:pPr lvl="1"/>
            <a:r>
              <a:rPr lang="de-DE" dirty="0"/>
              <a:t>(</a:t>
            </a:r>
            <a:r>
              <a:rPr lang="de-DE" dirty="0" err="1"/>
              <a:t>tmsplit</a:t>
            </a:r>
            <a:r>
              <a:rPr lang="de-DE" dirty="0"/>
              <a:t>, Ingo </a:t>
            </a:r>
            <a:r>
              <a:rPr lang="de-DE" dirty="0" err="1"/>
              <a:t>Kreykenbohm</a:t>
            </a:r>
            <a:r>
              <a:rPr lang="de-DE" dirty="0"/>
              <a:t>/Bamberg)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473D0AD-1102-4D36-959D-E3FBA939CC5A}"/>
              </a:ext>
            </a:extLst>
          </p:cNvPr>
          <p:cNvSpPr/>
          <p:nvPr/>
        </p:nvSpPr>
        <p:spPr>
          <a:xfrm>
            <a:off x="1994375" y="638175"/>
            <a:ext cx="3596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Data </a:t>
            </a:r>
            <a:r>
              <a:rPr lang="de-DE" sz="2000" b="1" dirty="0" err="1"/>
              <a:t>from</a:t>
            </a:r>
            <a:r>
              <a:rPr lang="de-DE" sz="2000" b="1" dirty="0"/>
              <a:t> Moscow </a:t>
            </a:r>
            <a:r>
              <a:rPr lang="de-DE" sz="2000" b="1" dirty="0" err="1"/>
              <a:t>ground</a:t>
            </a:r>
            <a:r>
              <a:rPr lang="de-DE" sz="2000" b="1" dirty="0"/>
              <a:t> </a:t>
            </a:r>
            <a:r>
              <a:rPr lang="de-DE" sz="2000" b="1" dirty="0" err="1"/>
              <a:t>tests</a:t>
            </a:r>
            <a:endParaRPr lang="de-DE" sz="20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C9C4AA-6DC5-43C3-8BA6-1D5221EED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846"/>
            <a:ext cx="12192000" cy="36451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3B1FBF-32E2-4FDF-A67E-4E9860E6F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2" y="1293495"/>
            <a:ext cx="8448675" cy="49720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8B1E84F-2E46-4A99-A646-90145AC4FA23}"/>
              </a:ext>
            </a:extLst>
          </p:cNvPr>
          <p:cNvSpPr txBox="1"/>
          <p:nvPr/>
        </p:nvSpPr>
        <p:spPr>
          <a:xfrm>
            <a:off x="10414163" y="5703125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F9BD206-E158-4EEF-A506-D6FCCC46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962025"/>
            <a:ext cx="9086850" cy="49339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41E075-56B3-4FCF-957F-5B4CB441A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406234"/>
            <a:ext cx="7531418" cy="443224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0C4A65D-52D3-43F9-BCCB-0FCB1848B58E}"/>
              </a:ext>
            </a:extLst>
          </p:cNvPr>
          <p:cNvSpPr txBox="1"/>
          <p:nvPr/>
        </p:nvSpPr>
        <p:spPr>
          <a:xfrm>
            <a:off x="6786055" y="4485088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9864870-D956-4B4E-8C0D-BDE7DC0D4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1973365"/>
            <a:ext cx="6416039" cy="48120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F480D26-A1E4-474D-B21F-2E73843512F7}"/>
              </a:ext>
            </a:extLst>
          </p:cNvPr>
          <p:cNvSpPr txBox="1"/>
          <p:nvPr/>
        </p:nvSpPr>
        <p:spPr>
          <a:xfrm>
            <a:off x="9141922" y="5333555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Georg </a:t>
            </a:r>
            <a:r>
              <a:rPr lang="de-DE" sz="1600" dirty="0" err="1"/>
              <a:t>Lamer</a:t>
            </a:r>
            <a:endParaRPr lang="de-DE" sz="1600" dirty="0"/>
          </a:p>
        </p:txBody>
      </p:sp>
      <p:sp>
        <p:nvSpPr>
          <p:cNvPr id="18" name="Gefaltete Ecke 4">
            <a:extLst>
              <a:ext uri="{FF2B5EF4-FFF2-40B4-BE49-F238E27FC236}">
                <a16:creationId xmlns:a16="http://schemas.microsoft.com/office/drawing/2014/main" id="{37B41403-B17C-41B1-AFDF-0F804A42BB2D}"/>
              </a:ext>
            </a:extLst>
          </p:cNvPr>
          <p:cNvSpPr/>
          <p:nvPr/>
        </p:nvSpPr>
        <p:spPr>
          <a:xfrm>
            <a:off x="11273119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2/20</a:t>
            </a:r>
          </a:p>
        </p:txBody>
      </p:sp>
    </p:spTree>
    <p:extLst>
      <p:ext uri="{BB962C8B-B14F-4D97-AF65-F5344CB8AC3E}">
        <p14:creationId xmlns:p14="http://schemas.microsoft.com/office/powerpoint/2010/main" val="3122359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106FD350-098F-4B9B-92E7-9D805E017826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CA07BA-DD5B-4F7F-B024-3247C6B7A82F}"/>
              </a:ext>
            </a:extLst>
          </p:cNvPr>
          <p:cNvSpPr txBox="1"/>
          <p:nvPr/>
        </p:nvSpPr>
        <p:spPr>
          <a:xfrm>
            <a:off x="2257425" y="1133475"/>
            <a:ext cx="53425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campaigns</a:t>
            </a:r>
            <a:r>
              <a:rPr lang="de-DE" dirty="0"/>
              <a:t> in Moscow </a:t>
            </a:r>
            <a:r>
              <a:rPr lang="de-DE" dirty="0" err="1"/>
              <a:t>Dec</a:t>
            </a:r>
            <a:r>
              <a:rPr lang="de-DE" dirty="0"/>
              <a:t>. 2018 + Jan.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Dual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reception</a:t>
            </a:r>
            <a:r>
              <a:rPr lang="de-DE" dirty="0"/>
              <a:t> via socket </a:t>
            </a:r>
            <a:r>
              <a:rPr lang="de-DE" dirty="0" err="1"/>
              <a:t>connection</a:t>
            </a:r>
            <a:r>
              <a:rPr lang="de-DE" dirty="0"/>
              <a:t> + </a:t>
            </a:r>
          </a:p>
          <a:p>
            <a:pPr lvl="1"/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via IKI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server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Analysis via EGSE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eROSITA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+</a:t>
            </a:r>
          </a:p>
          <a:p>
            <a:pPr lvl="1"/>
            <a:r>
              <a:rPr lang="de-DE" dirty="0"/>
              <a:t>FITS </a:t>
            </a:r>
            <a:r>
              <a:rPr lang="de-DE" dirty="0" err="1"/>
              <a:t>conversion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pipeline</a:t>
            </a:r>
            <a:r>
              <a:rPr lang="de-DE" dirty="0"/>
              <a:t> and NRTA </a:t>
            </a:r>
          </a:p>
          <a:p>
            <a:pPr lvl="1"/>
            <a:r>
              <a:rPr lang="de-DE" dirty="0"/>
              <a:t>(</a:t>
            </a:r>
            <a:r>
              <a:rPr lang="de-DE" dirty="0" err="1"/>
              <a:t>tmsplit</a:t>
            </a:r>
            <a:r>
              <a:rPr lang="de-DE" dirty="0"/>
              <a:t>, Ingo </a:t>
            </a:r>
            <a:r>
              <a:rPr lang="de-DE" dirty="0" err="1"/>
              <a:t>Kreykenbohm</a:t>
            </a:r>
            <a:r>
              <a:rPr lang="de-DE" dirty="0"/>
              <a:t>/Bamberg)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473D0AD-1102-4D36-959D-E3FBA939CC5A}"/>
              </a:ext>
            </a:extLst>
          </p:cNvPr>
          <p:cNvSpPr/>
          <p:nvPr/>
        </p:nvSpPr>
        <p:spPr>
          <a:xfrm>
            <a:off x="1994375" y="638175"/>
            <a:ext cx="3596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Data </a:t>
            </a:r>
            <a:r>
              <a:rPr lang="de-DE" sz="2000" b="1" dirty="0" err="1"/>
              <a:t>from</a:t>
            </a:r>
            <a:r>
              <a:rPr lang="de-DE" sz="2000" b="1" dirty="0"/>
              <a:t> Moscow </a:t>
            </a:r>
            <a:r>
              <a:rPr lang="de-DE" sz="2000" b="1" dirty="0" err="1"/>
              <a:t>ground</a:t>
            </a:r>
            <a:r>
              <a:rPr lang="de-DE" sz="2000" b="1" dirty="0"/>
              <a:t> </a:t>
            </a:r>
            <a:r>
              <a:rPr lang="de-DE" sz="2000" b="1" dirty="0" err="1"/>
              <a:t>tests</a:t>
            </a:r>
            <a:endParaRPr lang="de-DE" sz="20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C9C4AA-6DC5-43C3-8BA6-1D5221EED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846"/>
            <a:ext cx="12192000" cy="36451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3B1FBF-32E2-4FDF-A67E-4E9860E6F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2" y="1293495"/>
            <a:ext cx="8448675" cy="49720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F9BD206-E158-4EEF-A506-D6FCCC46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962025"/>
            <a:ext cx="9086850" cy="49339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41E075-56B3-4FCF-957F-5B4CB441A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406234"/>
            <a:ext cx="7531418" cy="443224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9864870-D956-4B4E-8C0D-BDE7DC0D4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1973365"/>
            <a:ext cx="6416039" cy="48120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94510F0-D5E5-4267-95E7-34AE4C62C0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95" y="68580"/>
            <a:ext cx="8534005" cy="480037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9901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991544" y="1892676"/>
            <a:ext cx="208823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/>
              <a:t>Telescopes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991544" y="2324096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2DPSF (P/S)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91544" y="2756144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SLET_PSF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91544" y="3179384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TVIGNET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3647728" y="2324724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ERBOX 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5303912" y="2324724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ERMLDET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3647728" y="2747480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ERMLDET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3647728" y="3179528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EXPMAP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5303912" y="3179528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SRCTOOL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991776" y="3620868"/>
            <a:ext cx="2088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/>
              <a:t>Detectors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991776" y="4052868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ENERGY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991776" y="5363924"/>
            <a:ext cx="1620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/>
              <a:t>MIPSMAP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991776" y="4497944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BADPIX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1991776" y="4931924"/>
            <a:ext cx="1620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/>
              <a:t>OFFSETS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3647728" y="4052916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ENERGY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3647728" y="4499828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FTFINDHOTPIX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5303912" y="4499828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PATTERN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6960096" y="4499828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EXPMAP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8616280" y="4499828"/>
            <a:ext cx="104605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/>
              <a:t>SRCTOOL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3647728" y="4931876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EVPREP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3647728" y="5363924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EXPOSURE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5303912" y="5363924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EXPMAP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6960096" y="6011996"/>
            <a:ext cx="16200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/>
              <a:t>Cal file type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03912" y="1078294"/>
            <a:ext cx="6096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caldb</a:t>
            </a:r>
            <a:r>
              <a:rPr lang="de-DE" dirty="0"/>
              <a:t> (HEASARC </a:t>
            </a:r>
            <a:r>
              <a:rPr lang="de-DE" dirty="0" err="1"/>
              <a:t>standard</a:t>
            </a:r>
            <a:r>
              <a:rPr lang="de-DE" dirty="0"/>
              <a:t>)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additional </a:t>
            </a:r>
            <a:r>
              <a:rPr lang="de-DE" dirty="0" err="1"/>
              <a:t>indexing</a:t>
            </a:r>
            <a:r>
              <a:rPr lang="de-DE" dirty="0"/>
              <a:t> </a:t>
            </a:r>
            <a:r>
              <a:rPr lang="de-DE" dirty="0" err="1"/>
              <a:t>scheme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support different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versions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eSASS</a:t>
            </a:r>
            <a:r>
              <a:rPr lang="de-DE" dirty="0"/>
              <a:t> </a:t>
            </a:r>
            <a:r>
              <a:rPr lang="de-DE" dirty="0" err="1"/>
              <a:t>release</a:t>
            </a:r>
            <a:r>
              <a:rPr lang="de-DE" dirty="0"/>
              <a:t> – NEW: </a:t>
            </a:r>
            <a:r>
              <a:rPr lang="de-DE" dirty="0" err="1"/>
              <a:t>change</a:t>
            </a:r>
            <a:r>
              <a:rPr lang="de-DE" dirty="0"/>
              <a:t> logs in </a:t>
            </a:r>
            <a:r>
              <a:rPr lang="de-DE" dirty="0" err="1"/>
              <a:t>caldb</a:t>
            </a:r>
            <a:r>
              <a:rPr lang="de-DE" dirty="0"/>
              <a:t> </a:t>
            </a:r>
            <a:r>
              <a:rPr lang="de-DE" dirty="0" err="1"/>
              <a:t>directory</a:t>
            </a:r>
            <a:endParaRPr lang="de-DE" dirty="0"/>
          </a:p>
        </p:txBody>
      </p:sp>
      <p:sp>
        <p:nvSpPr>
          <p:cNvPr id="61" name="Textfeld 60"/>
          <p:cNvSpPr txBox="1"/>
          <p:nvPr/>
        </p:nvSpPr>
        <p:spPr>
          <a:xfrm>
            <a:off x="8616280" y="6011996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eSASS task 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303912" y="2746864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APETOOL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999090" y="332657"/>
            <a:ext cx="712124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i="1" kern="0">
                <a:solidFill>
                  <a:schemeClr val="bg1">
                    <a:lumMod val="75000"/>
                  </a:schemeClr>
                </a:solidFill>
              </a:rPr>
              <a:t>eRoSITA calibration databas (caldb)</a:t>
            </a:r>
            <a:endParaRPr lang="de-DE" sz="3200" b="1" i="1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963600" y="2746808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ERSENSMAP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5488E94-3ACC-4993-8CCB-0421299B3351}"/>
              </a:ext>
            </a:extLst>
          </p:cNvPr>
          <p:cNvSpPr txBox="1"/>
          <p:nvPr/>
        </p:nvSpPr>
        <p:spPr>
          <a:xfrm>
            <a:off x="6967405" y="2326072"/>
            <a:ext cx="162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/>
              <a:t>SRCTOOL</a:t>
            </a:r>
          </a:p>
        </p:txBody>
      </p:sp>
      <p:sp>
        <p:nvSpPr>
          <p:cNvPr id="40" name="Gefaltete Ecke 4">
            <a:extLst>
              <a:ext uri="{FF2B5EF4-FFF2-40B4-BE49-F238E27FC236}">
                <a16:creationId xmlns:a16="http://schemas.microsoft.com/office/drawing/2014/main" id="{59E52D1B-25F8-4855-BC8E-5F1AD47A0CB3}"/>
              </a:ext>
            </a:extLst>
          </p:cNvPr>
          <p:cNvSpPr/>
          <p:nvPr/>
        </p:nvSpPr>
        <p:spPr>
          <a:xfrm>
            <a:off x="11273119" y="44624"/>
            <a:ext cx="864096" cy="576064"/>
          </a:xfrm>
          <a:prstGeom prst="foldedCorner">
            <a:avLst>
              <a:gd name="adj" fmla="val 376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3/20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CC6DE17-1660-47B0-981D-5CF90D08EF7A}"/>
              </a:ext>
            </a:extLst>
          </p:cNvPr>
          <p:cNvSpPr txBox="1"/>
          <p:nvPr/>
        </p:nvSpPr>
        <p:spPr>
          <a:xfrm>
            <a:off x="1" y="6481827"/>
            <a:ext cx="12192000" cy="369332"/>
          </a:xfrm>
          <a:prstGeom prst="rect">
            <a:avLst/>
          </a:prstGeom>
          <a:gradFill>
            <a:gsLst>
              <a:gs pos="100000">
                <a:schemeClr val="bg1">
                  <a:lumMod val="80000"/>
                </a:schemeClr>
              </a:gs>
              <a:gs pos="0">
                <a:schemeClr val="bg1"/>
              </a:gs>
              <a:gs pos="0">
                <a:schemeClr val="bg1"/>
              </a:gs>
            </a:gsLst>
            <a:lin ang="5400000" scaled="0"/>
          </a:gradFill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kern="0" dirty="0"/>
              <a:t>H. Brunner                          </a:t>
            </a:r>
            <a:r>
              <a:rPr lang="de-DE" kern="0" dirty="0" err="1"/>
              <a:t>eSASS</a:t>
            </a:r>
            <a:r>
              <a:rPr lang="de-DE" kern="0" dirty="0"/>
              <a:t> </a:t>
            </a:r>
            <a:r>
              <a:rPr lang="de-DE" kern="0" dirty="0" err="1"/>
              <a:t>pipeline</a:t>
            </a:r>
            <a:r>
              <a:rPr lang="de-DE" kern="0" dirty="0"/>
              <a:t>                              </a:t>
            </a:r>
            <a:r>
              <a:rPr lang="de-DE" kern="0" dirty="0" err="1"/>
              <a:t>eROSITA</a:t>
            </a:r>
            <a:r>
              <a:rPr lang="de-DE" kern="0" dirty="0"/>
              <a:t> </a:t>
            </a:r>
            <a:r>
              <a:rPr lang="de-DE" kern="0" dirty="0" err="1"/>
              <a:t>Consortium</a:t>
            </a:r>
            <a:r>
              <a:rPr lang="de-DE" kern="0" dirty="0"/>
              <a:t> </a:t>
            </a:r>
            <a:r>
              <a:rPr lang="de-DE" kern="0" dirty="0" err="1"/>
              <a:t>meeting</a:t>
            </a:r>
            <a:r>
              <a:rPr lang="de-DE" kern="0" dirty="0"/>
              <a:t>, Potsdam                            March 4th, 2019     </a:t>
            </a:r>
          </a:p>
        </p:txBody>
      </p:sp>
    </p:spTree>
    <p:extLst>
      <p:ext uri="{BB962C8B-B14F-4D97-AF65-F5344CB8AC3E}">
        <p14:creationId xmlns:p14="http://schemas.microsoft.com/office/powerpoint/2010/main" val="2587906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1757</Words>
  <Application>Microsoft Office PowerPoint</Application>
  <PresentationFormat>Breitbild</PresentationFormat>
  <Paragraphs>403</Paragraphs>
  <Slides>43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3" baseType="lpstr">
      <vt:lpstr>Arial</vt:lpstr>
      <vt:lpstr>Arial Unicode MS</vt:lpstr>
      <vt:lpstr>Calibri</vt:lpstr>
      <vt:lpstr>Calibri Light</vt:lpstr>
      <vt:lpstr>Franklin Gothic Heavy</vt:lpstr>
      <vt:lpstr>Impact</vt:lpstr>
      <vt:lpstr>Symbol</vt:lpstr>
      <vt:lpstr>Wingdings</vt:lpstr>
      <vt:lpstr>Wingdings 3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Fluxes of SRCTOOL extracted spectra as a function of position</vt:lpstr>
      <vt:lpstr>Fluxes of SRCTOOL extracted spectra as a function of position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Hermann Brunner</dc:creator>
  <cp:lastModifiedBy>Hermann Brunner</cp:lastModifiedBy>
  <cp:revision>71</cp:revision>
  <dcterms:created xsi:type="dcterms:W3CDTF">2019-02-27T11:26:18Z</dcterms:created>
  <dcterms:modified xsi:type="dcterms:W3CDTF">2019-03-04T07:45:53Z</dcterms:modified>
</cp:coreProperties>
</file>