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88" r:id="rId2"/>
    <p:sldId id="619" r:id="rId3"/>
    <p:sldId id="566" r:id="rId4"/>
    <p:sldId id="585" r:id="rId5"/>
    <p:sldId id="583" r:id="rId6"/>
    <p:sldId id="584" r:id="rId7"/>
    <p:sldId id="596" r:id="rId8"/>
    <p:sldId id="571" r:id="rId9"/>
    <p:sldId id="591" r:id="rId10"/>
    <p:sldId id="610" r:id="rId11"/>
    <p:sldId id="611" r:id="rId12"/>
    <p:sldId id="597" r:id="rId13"/>
    <p:sldId id="598" r:id="rId14"/>
    <p:sldId id="599" r:id="rId15"/>
    <p:sldId id="600" r:id="rId16"/>
    <p:sldId id="601" r:id="rId17"/>
    <p:sldId id="602" r:id="rId18"/>
    <p:sldId id="616" r:id="rId19"/>
    <p:sldId id="612" r:id="rId20"/>
    <p:sldId id="607" r:id="rId21"/>
    <p:sldId id="613" r:id="rId22"/>
    <p:sldId id="620" r:id="rId23"/>
    <p:sldId id="617" r:id="rId24"/>
    <p:sldId id="605" r:id="rId25"/>
    <p:sldId id="603" r:id="rId26"/>
    <p:sldId id="618" r:id="rId27"/>
    <p:sldId id="609" r:id="rId28"/>
  </p:sldIdLst>
  <p:sldSz cx="9906000" cy="6858000" type="A4"/>
  <p:notesSz cx="6858000" cy="9144000"/>
  <p:defaultTextStyle>
    <a:defPPr>
      <a:defRPr lang="de-DE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3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795">
          <p15:clr>
            <a:srgbClr val="A4A3A4"/>
          </p15:clr>
        </p15:guide>
        <p15:guide id="5" pos="2880">
          <p15:clr>
            <a:srgbClr val="A4A3A4"/>
          </p15:clr>
        </p15:guide>
        <p15:guide id="6" pos="748" userDrawn="1">
          <p15:clr>
            <a:srgbClr val="A4A3A4"/>
          </p15:clr>
        </p15:guide>
        <p15:guide id="7" pos="5429">
          <p15:clr>
            <a:srgbClr val="A4A3A4"/>
          </p15:clr>
        </p15:guide>
        <p15:guide id="8" pos="2699">
          <p15:clr>
            <a:srgbClr val="A4A3A4"/>
          </p15:clr>
        </p15:guide>
        <p15:guide id="9" pos="3061">
          <p15:clr>
            <a:srgbClr val="A4A3A4"/>
          </p15:clr>
        </p15:guide>
        <p15:guide id="10" pos="1202" userDrawn="1">
          <p15:clr>
            <a:srgbClr val="A4A3A4"/>
          </p15:clr>
        </p15:guide>
        <p15:guide id="11" pos="1655" userDrawn="1">
          <p15:clr>
            <a:srgbClr val="A4A3A4"/>
          </p15:clr>
        </p15:guide>
        <p15:guide id="12" pos="2109" userDrawn="1">
          <p15:clr>
            <a:srgbClr val="A4A3A4"/>
          </p15:clr>
        </p15:guide>
        <p15:guide id="13" pos="2562" userDrawn="1">
          <p15:clr>
            <a:srgbClr val="A4A3A4"/>
          </p15:clr>
        </p15:guide>
        <p15:guide id="14" pos="3016" userDrawn="1">
          <p15:clr>
            <a:srgbClr val="A4A3A4"/>
          </p15:clr>
        </p15:guide>
        <p15:guide id="15" pos="3470" userDrawn="1">
          <p15:clr>
            <a:srgbClr val="A4A3A4"/>
          </p15:clr>
        </p15:guide>
        <p15:guide id="16" pos="3923" userDrawn="1">
          <p15:clr>
            <a:srgbClr val="A4A3A4"/>
          </p15:clr>
        </p15:guide>
        <p15:guide id="17" pos="43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  <a:srgbClr val="FF9900"/>
    <a:srgbClr val="006600"/>
    <a:srgbClr val="FCEFD4"/>
    <a:srgbClr val="CC6600"/>
    <a:srgbClr val="FEF3DE"/>
    <a:srgbClr val="FDE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56" d="100"/>
          <a:sy n="56" d="100"/>
        </p:scale>
        <p:origin x="-776" y="-104"/>
      </p:cViewPr>
      <p:guideLst>
        <p:guide orient="horz" pos="663"/>
        <p:guide orient="horz" pos="4201"/>
        <p:guide orient="horz" pos="1344"/>
        <p:guide orient="horz" pos="2795"/>
        <p:guide pos="3120"/>
        <p:guide pos="810"/>
        <p:guide pos="5881"/>
        <p:guide pos="2924"/>
        <p:guide pos="3316"/>
        <p:guide pos="1302"/>
        <p:guide pos="1793"/>
        <p:guide pos="2285"/>
        <p:guide pos="2776"/>
        <p:guide pos="3267"/>
        <p:guide pos="3759"/>
        <p:guide pos="4250"/>
        <p:guide pos="47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2525A-CE37-6948-9651-142A69684F88}" type="datetimeFigureOut">
              <a:rPr lang="de-DE" smtClean="0"/>
              <a:pPr/>
              <a:t>07/03/19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3C785-938D-BB49-A554-743DECF5A42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4925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ED291-2DEB-4811-9816-367A18F6B954}" type="datetimeFigureOut">
              <a:rPr lang="de-DE" smtClean="0"/>
              <a:pPr/>
              <a:t>07/03/19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2B5D-C763-4B79-8EF5-37C4E9FF6A5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018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045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6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2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eROSITA, Summary, 3/2019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70C3-F2F0-447F-83A1-5F0D94B0F5E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89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gif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gi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llsky_ne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82" y="2017690"/>
            <a:ext cx="6254296" cy="2995487"/>
          </a:xfrm>
          <a:prstGeom prst="rect">
            <a:avLst/>
          </a:prstGeom>
        </p:spPr>
      </p:pic>
      <p:pic>
        <p:nvPicPr>
          <p:cNvPr id="36" name="Picture 35" descr="LCDMstructure.jpg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727" y="2276873"/>
            <a:ext cx="2447851" cy="2117651"/>
          </a:xfrm>
          <a:prstGeom prst="rect">
            <a:avLst/>
          </a:prstGeom>
          <a:effectLst/>
        </p:spPr>
      </p:pic>
      <p:pic>
        <p:nvPicPr>
          <p:cNvPr id="19" name="Picture 18" descr="ROSAT_virgo.gif"/>
          <p:cNvPicPr>
            <a:picLocks noChangeAspect="1"/>
          </p:cNvPicPr>
          <p:nvPr/>
        </p:nvPicPr>
        <p:blipFill>
          <a:blip r:embed="rId4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331" y="4878476"/>
            <a:ext cx="1689264" cy="1559321"/>
          </a:xfrm>
          <a:prstGeom prst="rect">
            <a:avLst/>
          </a:prstGeom>
          <a:effectLst>
            <a:softEdge rad="165100"/>
          </a:effectLst>
        </p:spPr>
      </p:pic>
      <p:cxnSp>
        <p:nvCxnSpPr>
          <p:cNvPr id="23" name="Straight Connector 22"/>
          <p:cNvCxnSpPr/>
          <p:nvPr/>
        </p:nvCxnSpPr>
        <p:spPr>
          <a:xfrm>
            <a:off x="6348417" y="3244379"/>
            <a:ext cx="1363190" cy="6470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348417" y="2545030"/>
            <a:ext cx="1216586" cy="5677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8444462" y="3320887"/>
            <a:ext cx="427027" cy="1726447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871487" y="3274756"/>
            <a:ext cx="974812" cy="178795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g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929" y="4861317"/>
            <a:ext cx="2420974" cy="1676059"/>
          </a:xfrm>
          <a:prstGeom prst="rect">
            <a:avLst/>
          </a:prstGeom>
          <a:effectLst>
            <a:softEdge rad="330200"/>
          </a:effectLst>
        </p:spPr>
      </p:pic>
      <p:cxnSp>
        <p:nvCxnSpPr>
          <p:cNvPr id="50" name="Straight Connector 49"/>
          <p:cNvCxnSpPr>
            <a:endCxn id="2" idx="3"/>
          </p:cNvCxnSpPr>
          <p:nvPr/>
        </p:nvCxnSpPr>
        <p:spPr>
          <a:xfrm flipH="1">
            <a:off x="7787644" y="5536362"/>
            <a:ext cx="1249836" cy="725139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7711607" y="5170250"/>
            <a:ext cx="1359181" cy="36611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rosat_puppis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96544"/>
            <a:ext cx="2265181" cy="1672749"/>
          </a:xfrm>
          <a:prstGeom prst="rect">
            <a:avLst/>
          </a:prstGeom>
          <a:effectLst>
            <a:softEdge rad="152400"/>
          </a:effectLst>
        </p:spPr>
      </p:pic>
      <p:cxnSp>
        <p:nvCxnSpPr>
          <p:cNvPr id="56" name="Straight Connector 55"/>
          <p:cNvCxnSpPr/>
          <p:nvPr/>
        </p:nvCxnSpPr>
        <p:spPr>
          <a:xfrm flipH="1">
            <a:off x="137047" y="3573017"/>
            <a:ext cx="3801842" cy="14268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131937" y="3573017"/>
            <a:ext cx="1806950" cy="144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152732main_image_feature_618_ys_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101" y="5093465"/>
            <a:ext cx="2172283" cy="1503889"/>
          </a:xfrm>
          <a:prstGeom prst="rect">
            <a:avLst/>
          </a:prstGeom>
          <a:effectLst>
            <a:softEdge rad="139700"/>
          </a:effectLst>
        </p:spPr>
      </p:pic>
      <p:cxnSp>
        <p:nvCxnSpPr>
          <p:cNvPr id="75" name="Straight Connector 74"/>
          <p:cNvCxnSpPr/>
          <p:nvPr/>
        </p:nvCxnSpPr>
        <p:spPr>
          <a:xfrm flipV="1">
            <a:off x="1016002" y="5261521"/>
            <a:ext cx="1948721" cy="39785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016002" y="5720882"/>
            <a:ext cx="1948721" cy="73808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6188898" y="3136743"/>
            <a:ext cx="159519" cy="1076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624" tIns="38312" rIns="76624" bIns="38312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66050" y="6076621"/>
            <a:ext cx="621594" cy="369760"/>
          </a:xfrm>
          <a:prstGeom prst="rect">
            <a:avLst/>
          </a:prstGeom>
          <a:noFill/>
        </p:spPr>
        <p:txBody>
          <a:bodyPr wrap="none" lIns="76624" tIns="38312" rIns="76624" bIns="38312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Candara"/>
                <a:cs typeface="Candara"/>
              </a:rPr>
              <a:t>AGN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1417" y="6045863"/>
            <a:ext cx="995288" cy="369760"/>
          </a:xfrm>
          <a:prstGeom prst="rect">
            <a:avLst/>
          </a:prstGeom>
          <a:noFill/>
        </p:spPr>
        <p:txBody>
          <a:bodyPr wrap="none" lIns="76624" tIns="38312" rIns="76624" bIns="38312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Candara"/>
                <a:cs typeface="Candara"/>
              </a:rPr>
              <a:t>Clusters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8086" y="4101749"/>
            <a:ext cx="1341618" cy="662148"/>
          </a:xfrm>
          <a:prstGeom prst="rect">
            <a:avLst/>
          </a:prstGeom>
          <a:noFill/>
        </p:spPr>
        <p:txBody>
          <a:bodyPr wrap="none" lIns="76624" tIns="38312" rIns="76624" bIns="38312" rtlCol="0">
            <a:spAutoFit/>
          </a:bodyPr>
          <a:lstStyle/>
          <a:p>
            <a:pPr algn="r"/>
            <a:r>
              <a:rPr lang="en-US" sz="1900" b="1" dirty="0">
                <a:latin typeface="Candara"/>
                <a:cs typeface="Candara"/>
              </a:rPr>
              <a:t>Large Scale </a:t>
            </a:r>
          </a:p>
          <a:p>
            <a:pPr algn="r"/>
            <a:r>
              <a:rPr lang="en-US" sz="1900" b="1" dirty="0">
                <a:latin typeface="Candara"/>
                <a:cs typeface="Candara"/>
              </a:rPr>
              <a:t>Structure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079" y="4969121"/>
            <a:ext cx="1547798" cy="369760"/>
          </a:xfrm>
          <a:prstGeom prst="rect">
            <a:avLst/>
          </a:prstGeom>
          <a:noFill/>
        </p:spPr>
        <p:txBody>
          <a:bodyPr wrap="none" lIns="76624" tIns="38312" rIns="76624" bIns="38312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Candara"/>
                <a:cs typeface="Candara"/>
              </a:rPr>
              <a:t>SN Remnants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31081" y="6195093"/>
            <a:ext cx="1609902" cy="369760"/>
          </a:xfrm>
          <a:prstGeom prst="rect">
            <a:avLst/>
          </a:prstGeom>
          <a:noFill/>
        </p:spPr>
        <p:txBody>
          <a:bodyPr wrap="none" lIns="76624" tIns="38312" rIns="76624" bIns="38312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Candara"/>
                <a:cs typeface="Candara"/>
              </a:rPr>
              <a:t>Neutron Stars</a:t>
            </a:r>
          </a:p>
        </p:txBody>
      </p:sp>
      <p:sp>
        <p:nvSpPr>
          <p:cNvPr id="82" name="TextBox 81"/>
          <p:cNvSpPr txBox="1"/>
          <p:nvPr/>
        </p:nvSpPr>
        <p:spPr>
          <a:xfrm rot="21312012">
            <a:off x="2399821" y="1464587"/>
            <a:ext cx="2304861" cy="477482"/>
          </a:xfrm>
          <a:prstGeom prst="rect">
            <a:avLst/>
          </a:prstGeom>
          <a:noFill/>
        </p:spPr>
        <p:txBody>
          <a:bodyPr wrap="square" lIns="76624" tIns="38312" rIns="76624" bIns="38312" rtlCol="0">
            <a:spAutoFit/>
          </a:bodyPr>
          <a:lstStyle/>
          <a:p>
            <a:r>
              <a:rPr lang="en-US" sz="2600" b="1" dirty="0">
                <a:solidFill>
                  <a:srgbClr val="800000"/>
                </a:solidFill>
                <a:latin typeface="Avenir Heavy"/>
                <a:cs typeface="Avenir Heavy"/>
              </a:rPr>
              <a:t>The X-ray Sky</a:t>
            </a:r>
          </a:p>
        </p:txBody>
      </p:sp>
      <p:pic>
        <p:nvPicPr>
          <p:cNvPr id="37" name="Picture 36" descr="eROSITA_Logo_RGB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958" y="623842"/>
            <a:ext cx="2725356" cy="1869055"/>
          </a:xfrm>
          <a:prstGeom prst="rect">
            <a:avLst/>
          </a:prstGeom>
        </p:spPr>
      </p:pic>
      <p:pic>
        <p:nvPicPr>
          <p:cNvPr id="38" name="Picture 19" descr="logo_mpe_whit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001" y="1124745"/>
            <a:ext cx="1504654" cy="13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0600" y="103189"/>
            <a:ext cx="660400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062" y="152400"/>
            <a:ext cx="67243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" name="Picture 14"/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971" y="152400"/>
            <a:ext cx="524536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" name="Picture 15"/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050" y="152400"/>
            <a:ext cx="495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" name="Picture 17" descr="uni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81850" y="141297"/>
            <a:ext cx="115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8" descr="AIP-logo_small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2479" y="139702"/>
            <a:ext cx="323321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9" descr="unilogo_tuebingen_small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0" y="152401"/>
            <a:ext cx="1155700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0" descr="logo_60_mpa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150" y="155582"/>
            <a:ext cx="9080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1" descr="dlr_logo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8666" y="0"/>
            <a:ext cx="7498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usm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68" y="125001"/>
            <a:ext cx="920435" cy="40840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6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 dirty="0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06" y="1124744"/>
            <a:ext cx="10176174" cy="4680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72" y="6063679"/>
            <a:ext cx="300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A. </a:t>
            </a:r>
            <a:r>
              <a:rPr lang="en-US" sz="2400" dirty="0" err="1" smtClean="0">
                <a:latin typeface="Avenir Book"/>
                <a:cs typeface="Avenir Book"/>
              </a:rPr>
              <a:t>Malyali</a:t>
            </a:r>
            <a:r>
              <a:rPr lang="en-US" sz="2400" dirty="0" smtClean="0">
                <a:latin typeface="Avenir Book"/>
                <a:cs typeface="Avenir Book"/>
              </a:rPr>
              <a:t>, AGN WG</a:t>
            </a:r>
            <a:endParaRPr lang="en-US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3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73236"/>
            <a:ext cx="8750300" cy="588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7384"/>
            <a:ext cx="8915400" cy="1008112"/>
          </a:xfrm>
        </p:spPr>
        <p:txBody>
          <a:bodyPr/>
          <a:lstStyle/>
          <a:p>
            <a:r>
              <a:rPr lang="en-US" dirty="0" smtClean="0">
                <a:latin typeface="Avenir Heavy"/>
                <a:cs typeface="Avenir Heavy"/>
              </a:rPr>
              <a:t>Point-like Detections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472" y="6063679"/>
            <a:ext cx="335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J. </a:t>
            </a:r>
            <a:r>
              <a:rPr lang="en-US" sz="2400" dirty="0" err="1" smtClean="0">
                <a:latin typeface="Avenir Book"/>
                <a:cs typeface="Avenir Book"/>
              </a:rPr>
              <a:t>Comparat</a:t>
            </a:r>
            <a:r>
              <a:rPr lang="en-US" sz="2400" dirty="0" smtClean="0">
                <a:latin typeface="Avenir Book"/>
                <a:cs typeface="Avenir Book"/>
              </a:rPr>
              <a:t>, AGN WG</a:t>
            </a:r>
            <a:endParaRPr lang="en-US" sz="2400" dirty="0">
              <a:latin typeface="Avenir Book"/>
              <a:cs typeface="Avenir Book"/>
            </a:endParaRPr>
          </a:p>
        </p:txBody>
      </p:sp>
      <p:pic>
        <p:nvPicPr>
          <p:cNvPr id="7" name="Picture 6" descr="eROSITA_Logo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4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016896" cy="640264"/>
          </a:xfrm>
          <a:noFill/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venir Heavy"/>
                <a:cs typeface="Avenir Heavy"/>
              </a:rPr>
              <a:t>Equatorial field</a:t>
            </a:r>
            <a:endParaRPr lang="en-US" sz="4000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50" y="836713"/>
            <a:ext cx="9899550" cy="5400599"/>
          </a:xfrm>
        </p:spPr>
      </p:pic>
      <p:sp>
        <p:nvSpPr>
          <p:cNvPr id="6" name="TextBox 5"/>
          <p:cNvSpPr txBox="1"/>
          <p:nvPr/>
        </p:nvSpPr>
        <p:spPr>
          <a:xfrm>
            <a:off x="1910664" y="836712"/>
            <a:ext cx="1922265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1/2 year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6703" y="836714"/>
            <a:ext cx="1788097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year survey (≈1 </a:t>
            </a:r>
            <a:r>
              <a:rPr lang="en-GB" dirty="0" err="1">
                <a:solidFill>
                  <a:schemeClr val="bg1"/>
                </a:solidFill>
              </a:rPr>
              <a:t>ks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37176" y="6367100"/>
            <a:ext cx="33087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Avenir Book"/>
                <a:cs typeface="Avenir Book"/>
              </a:rPr>
              <a:t>J. sanders, Clusters WG</a:t>
            </a: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7845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51" y="836629"/>
            <a:ext cx="9899551" cy="5400683"/>
          </a:xfrm>
        </p:spPr>
      </p:pic>
      <p:sp>
        <p:nvSpPr>
          <p:cNvPr id="6" name="TextBox 5"/>
          <p:cNvSpPr txBox="1"/>
          <p:nvPr/>
        </p:nvSpPr>
        <p:spPr>
          <a:xfrm>
            <a:off x="1910664" y="836712"/>
            <a:ext cx="1922265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1/2 year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6703" y="836714"/>
            <a:ext cx="1788097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year survey (≈1 </a:t>
            </a:r>
            <a:r>
              <a:rPr lang="en-GB" dirty="0" err="1">
                <a:solidFill>
                  <a:schemeClr val="bg1"/>
                </a:solidFill>
              </a:rPr>
              <a:t>ks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2512" y="-27384"/>
            <a:ext cx="5767032" cy="354555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sz="1600" dirty="0">
                <a:solidFill>
                  <a:srgbClr val="00FF00"/>
                </a:solidFill>
                <a:latin typeface="Avenir Book"/>
                <a:cs typeface="Avenir Book"/>
              </a:rPr>
              <a:t>Green = radius proportional to log input cluster flux (&gt;1e-14)</a:t>
            </a:r>
            <a:endParaRPr lang="en-US" sz="1600" dirty="0">
              <a:solidFill>
                <a:srgbClr val="00FF00"/>
              </a:solidFill>
              <a:latin typeface="Avenir Book"/>
              <a:cs typeface="Avenir Book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4016896" cy="640264"/>
          </a:xfrm>
          <a:prstGeom prst="rect">
            <a:avLst/>
          </a:prstGeom>
          <a:noFill/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>
                <a:solidFill>
                  <a:schemeClr val="bg1"/>
                </a:solidFill>
                <a:latin typeface="Avenir Heavy"/>
                <a:cs typeface="Avenir Heavy"/>
              </a:rPr>
              <a:t>Equatorial field</a:t>
            </a:r>
            <a:endParaRPr lang="en-US" sz="4000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37176" y="6381328"/>
            <a:ext cx="33087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Avenir Book"/>
                <a:cs typeface="Avenir Book"/>
              </a:rPr>
              <a:t>J. sanders, Clusters WG</a:t>
            </a: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0132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" y="836629"/>
            <a:ext cx="9899551" cy="5400683"/>
          </a:xfrm>
        </p:spPr>
      </p:pic>
      <p:sp>
        <p:nvSpPr>
          <p:cNvPr id="6" name="TextBox 5"/>
          <p:cNvSpPr txBox="1"/>
          <p:nvPr/>
        </p:nvSpPr>
        <p:spPr>
          <a:xfrm>
            <a:off x="1910664" y="836712"/>
            <a:ext cx="1922265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1/2 year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6703" y="836714"/>
            <a:ext cx="1788097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year survey (≈1 </a:t>
            </a:r>
            <a:r>
              <a:rPr lang="en-GB" dirty="0" err="1">
                <a:solidFill>
                  <a:schemeClr val="bg1"/>
                </a:solidFill>
              </a:rPr>
              <a:t>ks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8904" y="188640"/>
            <a:ext cx="5312976" cy="600776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Avenir Book"/>
                <a:cs typeface="Avenir Book"/>
              </a:rPr>
              <a:t>Yellow = ERMLDET extended detected sources (like&gt;5)</a:t>
            </a:r>
            <a:r>
              <a:rPr lang="en-GB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,</a:t>
            </a:r>
          </a:p>
          <a:p>
            <a:r>
              <a:rPr lang="en-GB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GB" sz="1600" dirty="0">
                <a:solidFill>
                  <a:srgbClr val="FFFF00"/>
                </a:solidFill>
                <a:latin typeface="Avenir Book"/>
                <a:cs typeface="Avenir Book"/>
              </a:rPr>
              <a:t>with image-based, non-</a:t>
            </a:r>
            <a:r>
              <a:rPr lang="en-GB" sz="1600" dirty="0" err="1">
                <a:solidFill>
                  <a:srgbClr val="FFFF00"/>
                </a:solidFill>
                <a:latin typeface="Avenir Book"/>
                <a:cs typeface="Avenir Book"/>
              </a:rPr>
              <a:t>shapelet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4016896" cy="640264"/>
          </a:xfrm>
          <a:prstGeom prst="rect">
            <a:avLst/>
          </a:prstGeom>
          <a:noFill/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>
                <a:solidFill>
                  <a:schemeClr val="bg1"/>
                </a:solidFill>
                <a:latin typeface="Avenir Heavy"/>
                <a:cs typeface="Avenir Heavy"/>
              </a:rPr>
              <a:t>Equatorial field</a:t>
            </a:r>
            <a:endParaRPr lang="en-US" sz="4000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512" y="-27384"/>
            <a:ext cx="5767032" cy="354555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sz="1600" dirty="0">
                <a:solidFill>
                  <a:srgbClr val="00FF00"/>
                </a:solidFill>
                <a:latin typeface="Avenir Book"/>
                <a:cs typeface="Avenir Book"/>
              </a:rPr>
              <a:t>Green = radius proportional to log input cluster flux (&gt;1e-14)</a:t>
            </a:r>
            <a:endParaRPr lang="en-US" sz="1600" dirty="0">
              <a:solidFill>
                <a:srgbClr val="00FF00"/>
              </a:solidFill>
              <a:latin typeface="Avenir Book"/>
              <a:cs typeface="Avenir Book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37176" y="6367100"/>
            <a:ext cx="33087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Avenir Book"/>
                <a:cs typeface="Avenir Book"/>
              </a:rPr>
              <a:t>J. sanders, Clusters WG</a:t>
            </a: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975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763" y="692053"/>
            <a:ext cx="9840479" cy="5401244"/>
          </a:xfrm>
        </p:spPr>
      </p:pic>
      <p:sp>
        <p:nvSpPr>
          <p:cNvPr id="6" name="TextBox 5"/>
          <p:cNvSpPr txBox="1"/>
          <p:nvPr/>
        </p:nvSpPr>
        <p:spPr>
          <a:xfrm>
            <a:off x="1910664" y="836712"/>
            <a:ext cx="1922265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1/2 year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156" y="836714"/>
            <a:ext cx="2223247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year survey (2.3-2.7 </a:t>
            </a:r>
            <a:r>
              <a:rPr lang="en-GB" dirty="0" err="1">
                <a:solidFill>
                  <a:schemeClr val="bg1"/>
                </a:solidFill>
              </a:rPr>
              <a:t>ks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4664968" cy="640264"/>
          </a:xfrm>
          <a:prstGeom prst="rect">
            <a:avLst/>
          </a:prstGeom>
          <a:noFill/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venir Heavy"/>
                <a:cs typeface="Avenir Heavy"/>
              </a:rPr>
              <a:t>Intermediate</a:t>
            </a:r>
            <a:endParaRPr lang="en-US" sz="4000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37176" y="6367100"/>
            <a:ext cx="33087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Avenir Book"/>
                <a:cs typeface="Avenir Book"/>
              </a:rPr>
              <a:t>J. sanders, Clusters WG</a:t>
            </a: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6211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763" y="692053"/>
            <a:ext cx="9840479" cy="5401244"/>
          </a:xfrm>
        </p:spPr>
      </p:pic>
      <p:sp>
        <p:nvSpPr>
          <p:cNvPr id="6" name="TextBox 5"/>
          <p:cNvSpPr txBox="1"/>
          <p:nvPr/>
        </p:nvSpPr>
        <p:spPr>
          <a:xfrm>
            <a:off x="1910664" y="836712"/>
            <a:ext cx="1922265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1/2 year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156" y="836714"/>
            <a:ext cx="2223247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year survey (2.3-2.7 </a:t>
            </a:r>
            <a:r>
              <a:rPr lang="en-GB" dirty="0" err="1">
                <a:solidFill>
                  <a:schemeClr val="bg1"/>
                </a:solidFill>
              </a:rPr>
              <a:t>ks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2512" y="-27384"/>
            <a:ext cx="5767032" cy="354555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sz="1600" dirty="0">
                <a:solidFill>
                  <a:srgbClr val="00FF00"/>
                </a:solidFill>
                <a:latin typeface="Avenir Book"/>
                <a:cs typeface="Avenir Book"/>
              </a:rPr>
              <a:t>Green = radius proportional to log input cluster flux (&gt;1e-14)</a:t>
            </a:r>
            <a:endParaRPr lang="en-US" sz="1600" dirty="0">
              <a:solidFill>
                <a:srgbClr val="00FF00"/>
              </a:solidFill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4664968" cy="640264"/>
          </a:xfrm>
          <a:prstGeom prst="rect">
            <a:avLst/>
          </a:prstGeom>
          <a:noFill/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venir Heavy"/>
                <a:cs typeface="Avenir Heavy"/>
              </a:rPr>
              <a:t>Intermediate</a:t>
            </a:r>
            <a:endParaRPr lang="en-US" sz="4000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37176" y="6367100"/>
            <a:ext cx="33087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Avenir Book"/>
                <a:cs typeface="Avenir Book"/>
              </a:rPr>
              <a:t>J. sanders, Clusters WG</a:t>
            </a: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8617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763" y="692051"/>
            <a:ext cx="9840479" cy="5401245"/>
          </a:xfrm>
        </p:spPr>
      </p:pic>
      <p:sp>
        <p:nvSpPr>
          <p:cNvPr id="6" name="TextBox 5"/>
          <p:cNvSpPr txBox="1"/>
          <p:nvPr/>
        </p:nvSpPr>
        <p:spPr>
          <a:xfrm>
            <a:off x="1910664" y="836712"/>
            <a:ext cx="1922265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1/2 year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156" y="836714"/>
            <a:ext cx="2223247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year survey (2.3-2.7 </a:t>
            </a:r>
            <a:r>
              <a:rPr lang="en-GB" dirty="0" err="1">
                <a:solidFill>
                  <a:schemeClr val="bg1"/>
                </a:solidFill>
              </a:rPr>
              <a:t>ks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8904" y="188640"/>
            <a:ext cx="5312976" cy="600776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latin typeface="Avenir Book"/>
                <a:cs typeface="Avenir Book"/>
              </a:rPr>
              <a:t>Yellow = ERMLDET extended detected sources (like&gt;5)</a:t>
            </a:r>
            <a:r>
              <a:rPr lang="en-GB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,</a:t>
            </a:r>
          </a:p>
          <a:p>
            <a:r>
              <a:rPr lang="en-GB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GB" sz="1600" dirty="0">
                <a:solidFill>
                  <a:srgbClr val="FFFF00"/>
                </a:solidFill>
                <a:latin typeface="Avenir Book"/>
                <a:cs typeface="Avenir Book"/>
              </a:rPr>
              <a:t>with image-based, non-</a:t>
            </a:r>
            <a:r>
              <a:rPr lang="en-GB" sz="1600" dirty="0" err="1">
                <a:solidFill>
                  <a:srgbClr val="FFFF00"/>
                </a:solidFill>
                <a:latin typeface="Avenir Book"/>
                <a:cs typeface="Avenir Book"/>
              </a:rPr>
              <a:t>shapelet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512" y="-27384"/>
            <a:ext cx="5767032" cy="354555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GB" sz="1600" dirty="0">
                <a:solidFill>
                  <a:srgbClr val="00FF00"/>
                </a:solidFill>
                <a:latin typeface="Avenir Book"/>
                <a:cs typeface="Avenir Book"/>
              </a:rPr>
              <a:t>Green = radius proportional to log input cluster flux (&gt;1e-14)</a:t>
            </a:r>
            <a:endParaRPr lang="en-US" sz="1600" dirty="0">
              <a:solidFill>
                <a:srgbClr val="00FF00"/>
              </a:solidFill>
              <a:latin typeface="Avenir Book"/>
              <a:cs typeface="Avenir Book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4664968" cy="640264"/>
          </a:xfrm>
          <a:prstGeom prst="rect">
            <a:avLst/>
          </a:prstGeom>
          <a:noFill/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venir Heavy"/>
                <a:cs typeface="Avenir Heavy"/>
              </a:rPr>
              <a:t>Intermediate</a:t>
            </a:r>
            <a:endParaRPr lang="en-US" sz="4000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37176" y="6367100"/>
            <a:ext cx="33087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Avenir Book"/>
                <a:cs typeface="Avenir Book"/>
              </a:rPr>
              <a:t>J. sanders, Clusters WG</a:t>
            </a: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8755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48" y="0"/>
            <a:ext cx="575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6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3410"/>
            <a:ext cx="8915400" cy="1143000"/>
          </a:xfrm>
        </p:spPr>
        <p:txBody>
          <a:bodyPr/>
          <a:lstStyle/>
          <a:p>
            <a:r>
              <a:rPr lang="en-US" dirty="0" smtClean="0"/>
              <a:t>Consortium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46410"/>
            <a:ext cx="8915400" cy="51317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Steering Committee</a:t>
            </a:r>
          </a:p>
          <a:p>
            <a:pPr lvl="1"/>
            <a:r>
              <a:rPr lang="en-US" dirty="0" smtClean="0"/>
              <a:t>More frequent (monthly) meetings between now and Summer</a:t>
            </a:r>
          </a:p>
          <a:p>
            <a:r>
              <a:rPr lang="en-US" dirty="0" smtClean="0"/>
              <a:t>Science WG and Infrastructure WG</a:t>
            </a:r>
          </a:p>
          <a:p>
            <a:r>
              <a:rPr lang="en-US" dirty="0" smtClean="0"/>
              <a:t>CCB: Collaboration Coordination Board</a:t>
            </a:r>
          </a:p>
          <a:p>
            <a:pPr lvl="1"/>
            <a:r>
              <a:rPr lang="en-US" dirty="0" smtClean="0"/>
              <a:t>PI (TBC), PS, One representative for each WG, plus Institute Reps (as needed)</a:t>
            </a:r>
          </a:p>
          <a:p>
            <a:pPr lvl="1"/>
            <a:r>
              <a:rPr lang="en-US" dirty="0" smtClean="0"/>
              <a:t>Draft Code of Conduct</a:t>
            </a:r>
          </a:p>
          <a:p>
            <a:pPr lvl="1"/>
            <a:r>
              <a:rPr lang="en-US" dirty="0" smtClean="0"/>
              <a:t>Examine EC proposals and give recommendation to 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518" y="0"/>
            <a:ext cx="10328078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5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197768"/>
            <a:ext cx="95770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Cross-WG synergies: </a:t>
            </a:r>
            <a:br>
              <a:rPr lang="en-US" dirty="0" smtClean="0"/>
            </a:br>
            <a:r>
              <a:rPr lang="en-US" dirty="0" smtClean="0"/>
              <a:t>More tasks for CCB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Organize Follow-up</a:t>
            </a:r>
          </a:p>
          <a:p>
            <a:r>
              <a:rPr lang="en-US" dirty="0" smtClean="0"/>
              <a:t>X-ray and Multi-lambda catalogs, tailored to science cases? Curation? </a:t>
            </a:r>
          </a:p>
          <a:p>
            <a:r>
              <a:rPr lang="en-US" dirty="0" smtClean="0"/>
              <a:t>Transients – variables: Trigger thresholds, publications of Triggers, etc.</a:t>
            </a:r>
          </a:p>
          <a:p>
            <a:r>
              <a:rPr lang="en-US" dirty="0" smtClean="0"/>
              <a:t>(Science) Simulations?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3410"/>
            <a:ext cx="8915400" cy="1143000"/>
          </a:xfrm>
        </p:spPr>
        <p:txBody>
          <a:bodyPr/>
          <a:lstStyle/>
          <a:p>
            <a:r>
              <a:rPr lang="en-US" dirty="0" smtClean="0"/>
              <a:t>Consortium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24744"/>
            <a:ext cx="8915400" cy="51317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Senior Members</a:t>
            </a:r>
          </a:p>
          <a:p>
            <a:r>
              <a:rPr lang="en-US" dirty="0" smtClean="0"/>
              <a:t>Members</a:t>
            </a:r>
          </a:p>
          <a:p>
            <a:pPr lvl="1"/>
            <a:r>
              <a:rPr lang="en-US" dirty="0" smtClean="0"/>
              <a:t>No single WG membership limitation any more</a:t>
            </a:r>
          </a:p>
          <a:p>
            <a:r>
              <a:rPr lang="en-US" dirty="0" smtClean="0"/>
              <a:t>External members/members at large</a:t>
            </a:r>
          </a:p>
          <a:p>
            <a:r>
              <a:rPr lang="en-US" dirty="0" smtClean="0"/>
              <a:t>External collaborators</a:t>
            </a:r>
          </a:p>
          <a:p>
            <a:pPr lvl="1"/>
            <a:r>
              <a:rPr lang="en-US" dirty="0" smtClean="0"/>
              <a:t>IEC </a:t>
            </a:r>
            <a:r>
              <a:rPr lang="en-US" dirty="0" err="1" smtClean="0"/>
              <a:t>vs</a:t>
            </a:r>
            <a:r>
              <a:rPr lang="en-US" dirty="0" smtClean="0"/>
              <a:t> groups/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2"/>
            <a:r>
              <a:rPr lang="en-US" dirty="0" smtClean="0"/>
              <a:t>IEC are not members of the collaboration and they work with members on single pre-approved projects</a:t>
            </a:r>
          </a:p>
          <a:p>
            <a:pPr lvl="2"/>
            <a:r>
              <a:rPr lang="en-US" dirty="0" err="1" smtClean="0"/>
              <a:t>MoUs</a:t>
            </a:r>
            <a:r>
              <a:rPr lang="en-US" dirty="0" smtClean="0"/>
              <a:t> are intended for larger scope programs (longer term, more than one individual) and should clearly bring benefit to the collaboration (</a:t>
            </a:r>
            <a:r>
              <a:rPr lang="en-US" dirty="0" err="1" smtClean="0"/>
              <a:t>followup</a:t>
            </a:r>
            <a:r>
              <a:rPr lang="en-US" dirty="0" smtClean="0"/>
              <a:t> resources, catalogs, etc.)</a:t>
            </a:r>
          </a:p>
          <a:p>
            <a:pPr lvl="1"/>
            <a:r>
              <a:rPr lang="en-US" dirty="0" smtClean="0"/>
              <a:t>Template agreements?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4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1143000"/>
          </a:xfrm>
        </p:spPr>
        <p:txBody>
          <a:bodyPr/>
          <a:lstStyle/>
          <a:p>
            <a:r>
              <a:rPr lang="en-US" dirty="0" smtClean="0"/>
              <a:t>Existing </a:t>
            </a:r>
            <a:r>
              <a:rPr lang="en-US" dirty="0" err="1" smtClean="0"/>
              <a:t>MoUs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40769"/>
            <a:ext cx="8915400" cy="4785396"/>
          </a:xfrm>
        </p:spPr>
        <p:txBody>
          <a:bodyPr/>
          <a:lstStyle/>
          <a:p>
            <a:r>
              <a:rPr lang="en-US" dirty="0" smtClean="0"/>
              <a:t>SDSS-IV</a:t>
            </a:r>
          </a:p>
          <a:p>
            <a:r>
              <a:rPr lang="en-US" dirty="0" smtClean="0"/>
              <a:t>CAASTRO -&gt; AAL</a:t>
            </a:r>
          </a:p>
          <a:p>
            <a:r>
              <a:rPr lang="en-US" dirty="0" smtClean="0"/>
              <a:t>J-PAS</a:t>
            </a:r>
          </a:p>
          <a:p>
            <a:r>
              <a:rPr lang="en-US" dirty="0" smtClean="0"/>
              <a:t>HSC</a:t>
            </a:r>
          </a:p>
          <a:p>
            <a:r>
              <a:rPr lang="en-US" dirty="0" err="1" smtClean="0"/>
              <a:t>DeROSITAs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7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7384"/>
            <a:ext cx="8915400" cy="1143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  <p:pic>
        <p:nvPicPr>
          <p:cNvPr id="6" name="Picture 5" descr="eROSITA_timeli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6632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3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44624"/>
            <a:ext cx="8915400" cy="1143000"/>
          </a:xfrm>
        </p:spPr>
        <p:txBody>
          <a:bodyPr/>
          <a:lstStyle/>
          <a:p>
            <a:r>
              <a:rPr lang="en-US" dirty="0" smtClean="0"/>
              <a:t>Near-term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1412776"/>
            <a:ext cx="8915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Instrument Papers (work on them now!)</a:t>
            </a:r>
          </a:p>
          <a:p>
            <a:r>
              <a:rPr lang="en-US" dirty="0" smtClean="0"/>
              <a:t>PV program papers:</a:t>
            </a:r>
          </a:p>
          <a:p>
            <a:pPr lvl="1"/>
            <a:r>
              <a:rPr lang="en-US" dirty="0" smtClean="0"/>
              <a:t>Special issue (when?)</a:t>
            </a:r>
          </a:p>
          <a:p>
            <a:r>
              <a:rPr lang="en-US" dirty="0" smtClean="0"/>
              <a:t>Relationship with other X-ray observatories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oordinate on selected </a:t>
            </a:r>
            <a:r>
              <a:rPr lang="en-US" dirty="0" err="1" smtClean="0"/>
              <a:t>CAlPV</a:t>
            </a:r>
            <a:r>
              <a:rPr lang="en-US" dirty="0" smtClean="0"/>
              <a:t> targets</a:t>
            </a:r>
          </a:p>
          <a:p>
            <a:pPr lvl="2"/>
            <a:r>
              <a:rPr lang="en-US" dirty="0" smtClean="0"/>
              <a:t>DDT (</a:t>
            </a:r>
            <a:r>
              <a:rPr lang="en-US" dirty="0" err="1" smtClean="0"/>
              <a:t>NuSTAR</a:t>
            </a:r>
            <a:r>
              <a:rPr lang="en-US" dirty="0" smtClean="0"/>
              <a:t>, Chandra, XMM)</a:t>
            </a:r>
          </a:p>
          <a:p>
            <a:pPr lvl="1"/>
            <a:r>
              <a:rPr lang="en-US" dirty="0" smtClean="0"/>
              <a:t>Swift </a:t>
            </a:r>
            <a:r>
              <a:rPr lang="en-US" dirty="0" err="1" smtClean="0"/>
              <a:t>followup</a:t>
            </a:r>
            <a:r>
              <a:rPr lang="en-US" dirty="0" smtClean="0"/>
              <a:t> of </a:t>
            </a:r>
            <a:r>
              <a:rPr lang="en-US" dirty="0" err="1" smtClean="0"/>
              <a:t>eROSITA</a:t>
            </a:r>
            <a:r>
              <a:rPr lang="en-US" dirty="0" smtClean="0"/>
              <a:t> transients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6" name="Picture 5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3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3410"/>
            <a:ext cx="8915400" cy="1143000"/>
          </a:xfrm>
        </p:spPr>
        <p:txBody>
          <a:bodyPr/>
          <a:lstStyle/>
          <a:p>
            <a:r>
              <a:rPr lang="en-US" dirty="0" smtClean="0"/>
              <a:t>Mark your calendars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89490"/>
            <a:ext cx="8915400" cy="5131798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SRG vibration test (this coming weekend)</a:t>
            </a:r>
          </a:p>
          <a:p>
            <a:r>
              <a:rPr lang="en-US" dirty="0" smtClean="0"/>
              <a:t>March 21-25? </a:t>
            </a:r>
            <a:r>
              <a:rPr lang="en-US" dirty="0" err="1" smtClean="0"/>
              <a:t>eROSITA</a:t>
            </a:r>
            <a:r>
              <a:rPr lang="en-US" dirty="0" smtClean="0"/>
              <a:t> warm test</a:t>
            </a:r>
          </a:p>
          <a:p>
            <a:r>
              <a:rPr lang="en-US" dirty="0" smtClean="0"/>
              <a:t>April 20: State commission launch readiness review</a:t>
            </a:r>
          </a:p>
          <a:p>
            <a:r>
              <a:rPr lang="en-US" dirty="0" smtClean="0"/>
              <a:t>April 25: SRG shipment to </a:t>
            </a:r>
            <a:r>
              <a:rPr lang="en-US" dirty="0" err="1" smtClean="0"/>
              <a:t>Baykonour</a:t>
            </a:r>
            <a:r>
              <a:rPr lang="en-US" dirty="0" smtClean="0"/>
              <a:t> </a:t>
            </a:r>
          </a:p>
          <a:p>
            <a:r>
              <a:rPr lang="en-US" dirty="0" smtClean="0"/>
              <a:t>June 21/22 or July 12/13: Launch=T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+ 40: </a:t>
            </a:r>
            <a:r>
              <a:rPr lang="en-US" dirty="0" err="1" smtClean="0"/>
              <a:t>eROSITA</a:t>
            </a:r>
            <a:r>
              <a:rPr lang="en-US" dirty="0" smtClean="0"/>
              <a:t> commissioning</a:t>
            </a:r>
          </a:p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+ 66: </a:t>
            </a:r>
            <a:r>
              <a:rPr lang="en-US" dirty="0" err="1" smtClean="0"/>
              <a:t>CalPV</a:t>
            </a:r>
            <a:r>
              <a:rPr lang="en-US" dirty="0" smtClean="0"/>
              <a:t> starts (Aug. 28 or Sept. 17)</a:t>
            </a:r>
          </a:p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+ 124: </a:t>
            </a:r>
            <a:r>
              <a:rPr lang="en-US" dirty="0" err="1" smtClean="0"/>
              <a:t>eRASS</a:t>
            </a:r>
            <a:r>
              <a:rPr lang="en-US" dirty="0" smtClean="0"/>
              <a:t> starts (Oct. 25 or Nov. 14)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3410"/>
            <a:ext cx="8915400" cy="1143000"/>
          </a:xfrm>
        </p:spPr>
        <p:txBody>
          <a:bodyPr/>
          <a:lstStyle/>
          <a:p>
            <a:r>
              <a:rPr lang="en-US" dirty="0" smtClean="0"/>
              <a:t>Mark your calendars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08720"/>
            <a:ext cx="8915400" cy="513179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October 8-11, 2019, </a:t>
            </a:r>
            <a:r>
              <a:rPr lang="en-US" dirty="0" err="1" smtClean="0"/>
              <a:t>eROSITA</a:t>
            </a:r>
            <a:r>
              <a:rPr lang="en-US" dirty="0" smtClean="0"/>
              <a:t> Consortium meeting, MPE </a:t>
            </a:r>
            <a:r>
              <a:rPr lang="en-US" dirty="0" err="1" smtClean="0"/>
              <a:t>Garching</a:t>
            </a:r>
            <a:endParaRPr lang="en-US" dirty="0" smtClean="0"/>
          </a:p>
          <a:p>
            <a:r>
              <a:rPr lang="en-US" dirty="0" smtClean="0"/>
              <a:t>Possible WG chairs meeting in Moscow around end of </a:t>
            </a:r>
            <a:r>
              <a:rPr lang="en-US" dirty="0" err="1" smtClean="0"/>
              <a:t>CalPV</a:t>
            </a:r>
            <a:r>
              <a:rPr lang="en-US" dirty="0" smtClean="0"/>
              <a:t> phase (Nov. 2019)</a:t>
            </a:r>
          </a:p>
          <a:p>
            <a:r>
              <a:rPr lang="en-US" dirty="0" smtClean="0"/>
              <a:t>March 15-20, 2020, Third SRG/</a:t>
            </a:r>
            <a:r>
              <a:rPr lang="en-US" dirty="0" err="1" smtClean="0"/>
              <a:t>eROSITA</a:t>
            </a:r>
            <a:r>
              <a:rPr lang="en-US" dirty="0" smtClean="0"/>
              <a:t> International Conference, TUM, </a:t>
            </a:r>
            <a:r>
              <a:rPr lang="en-US" dirty="0" err="1" smtClean="0"/>
              <a:t>Garching</a:t>
            </a:r>
            <a:endParaRPr lang="en-US" dirty="0" smtClean="0"/>
          </a:p>
          <a:p>
            <a:r>
              <a:rPr lang="en-US" dirty="0" smtClean="0"/>
              <a:t>Next Consortium meeting: Bamberg ~September/October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9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84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580" y="6987"/>
            <a:ext cx="10441160" cy="696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9608" y="5373216"/>
            <a:ext cx="10945216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venir Heavy"/>
                <a:cs typeface="Avenir Heavy"/>
              </a:rPr>
              <a:t>THANKS AIP! </a:t>
            </a:r>
            <a:r>
              <a:rPr lang="en-US" sz="3400" dirty="0" smtClean="0">
                <a:latin typeface="Avenir Heavy"/>
                <a:cs typeface="Avenir Heavy"/>
              </a:rPr>
              <a:t/>
            </a:r>
            <a:br>
              <a:rPr lang="en-US" sz="3400" dirty="0" smtClean="0">
                <a:latin typeface="Avenir Heavy"/>
                <a:cs typeface="Avenir Heavy"/>
              </a:rPr>
            </a:br>
            <a:r>
              <a:rPr lang="en-US" sz="3400" dirty="0" smtClean="0">
                <a:latin typeface="Avenir Heavy"/>
                <a:cs typeface="Avenir Heavy"/>
              </a:rPr>
              <a:t>[Axel, Georg, Iris, </a:t>
            </a:r>
            <a:r>
              <a:rPr lang="en-US" sz="3400" dirty="0" err="1" smtClean="0">
                <a:latin typeface="Avenir Heavy"/>
                <a:cs typeface="Avenir Heavy"/>
              </a:rPr>
              <a:t>Aashana</a:t>
            </a:r>
            <a:r>
              <a:rPr lang="en-US" sz="3400" dirty="0" smtClean="0">
                <a:latin typeface="Avenir Heavy"/>
                <a:cs typeface="Avenir Heavy"/>
              </a:rPr>
              <a:t>, </a:t>
            </a:r>
            <a:r>
              <a:rPr lang="en-US" sz="3400" dirty="0" err="1" smtClean="0">
                <a:latin typeface="Avenir Heavy"/>
                <a:cs typeface="Avenir Heavy"/>
              </a:rPr>
              <a:t>Hauke</a:t>
            </a:r>
            <a:r>
              <a:rPr lang="en-US" sz="3400" dirty="0" smtClean="0">
                <a:latin typeface="Avenir Heavy"/>
                <a:cs typeface="Avenir Heavy"/>
              </a:rPr>
              <a:t>, Jan, Fabian]</a:t>
            </a:r>
            <a:endParaRPr lang="en-US" sz="3400" dirty="0">
              <a:latin typeface="Avenir Heavy"/>
              <a:cs typeface="Avenir Heavy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D_Universe_2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99" y="1484784"/>
            <a:ext cx="9205022" cy="4319280"/>
          </a:xfrm>
          <a:prstGeom prst="rect">
            <a:avLst/>
          </a:prstGeom>
        </p:spPr>
      </p:pic>
      <p:pic>
        <p:nvPicPr>
          <p:cNvPr id="21" name="Picture 20" descr="FullSky_Lx_simple.eps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91" y="908722"/>
            <a:ext cx="9357665" cy="5400599"/>
          </a:xfrm>
          <a:prstGeom prst="rect">
            <a:avLst/>
          </a:prstGeom>
        </p:spPr>
      </p:pic>
      <p:pic>
        <p:nvPicPr>
          <p:cNvPr id="32" name="Picture 31" descr="cfa2.n3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9" y="188640"/>
            <a:ext cx="9283031" cy="6281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502" y="-54680"/>
            <a:ext cx="8693976" cy="83160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US" sz="4700" b="1" dirty="0">
                <a:latin typeface="Avenir Heavy"/>
                <a:cs typeface="Avenir Heavy"/>
              </a:rPr>
              <a:t>Mapping the Universe</a:t>
            </a:r>
          </a:p>
        </p:txBody>
      </p:sp>
      <p:pic>
        <p:nvPicPr>
          <p:cNvPr id="26" name="Picture 25" descr="eROSITA_Logo_RG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420" y="44624"/>
            <a:ext cx="1131126" cy="77572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eROSITA, Summary, 3/2019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80" y="5445224"/>
            <a:ext cx="9438854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“Constrained” </a:t>
            </a:r>
          </a:p>
          <a:p>
            <a:r>
              <a:rPr lang="en-US" dirty="0" smtClean="0">
                <a:latin typeface="Avenir Book"/>
                <a:cs typeface="Avenir Book"/>
              </a:rPr>
              <a:t>Hydro simulations</a:t>
            </a:r>
          </a:p>
          <a:p>
            <a:r>
              <a:rPr lang="en-US" dirty="0" smtClean="0">
                <a:latin typeface="Avenir Book"/>
                <a:cs typeface="Avenir Book"/>
              </a:rPr>
              <a:t>e.g. J. Sorce+2016                                                            Courtesy of K. </a:t>
            </a:r>
            <a:r>
              <a:rPr lang="en-US" dirty="0" err="1" smtClean="0">
                <a:latin typeface="Avenir Book"/>
                <a:cs typeface="Avenir Book"/>
              </a:rPr>
              <a:t>Dolag</a:t>
            </a:r>
            <a:r>
              <a:rPr lang="en-US" dirty="0" smtClean="0">
                <a:latin typeface="Avenir Book"/>
                <a:cs typeface="Avenir Book"/>
              </a:rPr>
              <a:t> (LMU)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4285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1" y="-27384"/>
            <a:ext cx="8432138" cy="857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700" dirty="0" err="1">
                <a:latin typeface="Avenir Heavy"/>
                <a:cs typeface="Avenir Heavy"/>
              </a:rPr>
              <a:t>eROSITA</a:t>
            </a:r>
            <a:r>
              <a:rPr lang="en-GB" sz="4700" dirty="0">
                <a:latin typeface="Avenir Heavy"/>
                <a:cs typeface="Avenir Heavy"/>
              </a:rPr>
              <a:t> surveys in context</a:t>
            </a:r>
            <a:endParaRPr lang="en-US" sz="4700" dirty="0"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Avenir Book"/>
                <a:cs typeface="Avenir Book"/>
              </a:rPr>
              <a:t>eROSITA, Summary, 3/2019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6" name="Picture 15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  <p:pic>
        <p:nvPicPr>
          <p:cNvPr id="8" name="Picture 7" descr="X-ray_source_diff_lo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4"/>
            <a:ext cx="9906000" cy="4478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75425" y="1268760"/>
            <a:ext cx="1014113" cy="4032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8498" y="3501008"/>
            <a:ext cx="858095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8541" y="5601433"/>
            <a:ext cx="8268919" cy="81622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US" sz="2300" dirty="0">
                <a:latin typeface="Avenir Book"/>
                <a:cs typeface="Avenir Book"/>
              </a:rPr>
              <a:t>Approx. Number of X-ray sources detected per year (from published catalogs, not corrected for duplications)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524" y="764705"/>
            <a:ext cx="3102137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Logarithmic scale!</a:t>
            </a:r>
          </a:p>
        </p:txBody>
      </p:sp>
    </p:spTree>
    <p:extLst>
      <p:ext uri="{BB962C8B-B14F-4D97-AF65-F5344CB8AC3E}">
        <p14:creationId xmlns:p14="http://schemas.microsoft.com/office/powerpoint/2010/main" val="38650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1" y="-27384"/>
            <a:ext cx="8432138" cy="857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700" dirty="0" err="1">
                <a:latin typeface="Avenir Heavy"/>
                <a:cs typeface="Avenir Heavy"/>
              </a:rPr>
              <a:t>eROSITA</a:t>
            </a:r>
            <a:r>
              <a:rPr lang="en-GB" sz="4700" dirty="0">
                <a:latin typeface="Avenir Heavy"/>
                <a:cs typeface="Avenir Heavy"/>
              </a:rPr>
              <a:t> surveys in context</a:t>
            </a:r>
            <a:endParaRPr lang="en-US" sz="4700" dirty="0"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Avenir Book"/>
                <a:cs typeface="Avenir Book"/>
              </a:rPr>
              <a:t>eROSITA, Summary, 3/2019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6" name="Picture 15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0130" cy="864096"/>
          </a:xfrm>
          <a:prstGeom prst="rect">
            <a:avLst/>
          </a:prstGeom>
        </p:spPr>
      </p:pic>
      <p:pic>
        <p:nvPicPr>
          <p:cNvPr id="9" name="Picture 8" descr="X-ray_source_diff_line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4946"/>
            <a:ext cx="9906000" cy="447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8541" y="5601433"/>
            <a:ext cx="8268919" cy="81622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US" sz="2300" dirty="0">
                <a:latin typeface="Avenir Book"/>
                <a:cs typeface="Avenir Book"/>
              </a:rPr>
              <a:t>Approx. Number of X-ray sources detected per year (from published catalogs, not corrected for duplications)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525" y="764705"/>
            <a:ext cx="2185087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Linear scale!</a:t>
            </a:r>
          </a:p>
        </p:txBody>
      </p:sp>
    </p:spTree>
    <p:extLst>
      <p:ext uri="{BB962C8B-B14F-4D97-AF65-F5344CB8AC3E}">
        <p14:creationId xmlns:p14="http://schemas.microsoft.com/office/powerpoint/2010/main" val="3544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1" y="-27384"/>
            <a:ext cx="8432138" cy="857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700" dirty="0" err="1">
                <a:latin typeface="Avenir Heavy"/>
                <a:cs typeface="Avenir Heavy"/>
              </a:rPr>
              <a:t>eROSITA</a:t>
            </a:r>
            <a:r>
              <a:rPr lang="en-GB" sz="4700" dirty="0">
                <a:latin typeface="Avenir Heavy"/>
                <a:cs typeface="Avenir Heavy"/>
              </a:rPr>
              <a:t> surveys in context</a:t>
            </a:r>
            <a:endParaRPr lang="en-US" sz="4700" dirty="0">
              <a:latin typeface="Avenir Heavy"/>
              <a:cs typeface="Avenir Heavy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Avenir Book"/>
                <a:cs typeface="Avenir Book"/>
              </a:rPr>
              <a:t>eROSITA, Summary, 3/2019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6" name="Picture 15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424" y="44624"/>
            <a:ext cx="1098122" cy="864096"/>
          </a:xfrm>
          <a:prstGeom prst="rect">
            <a:avLst/>
          </a:prstGeom>
        </p:spPr>
      </p:pic>
      <p:pic>
        <p:nvPicPr>
          <p:cNvPr id="4" name="Picture 3" descr="X-ray_source_cumulative_lo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4"/>
            <a:ext cx="9906000" cy="4478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480" y="5124349"/>
            <a:ext cx="9433048" cy="14009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800" dirty="0">
                <a:latin typeface="Avenir Heavy"/>
                <a:cs typeface="Avenir Heavy"/>
              </a:rPr>
              <a:t>At the end of its first year of operations, </a:t>
            </a:r>
            <a:r>
              <a:rPr lang="en-US" sz="2800" dirty="0" err="1">
                <a:latin typeface="Avenir Heavy"/>
                <a:cs typeface="Avenir Heavy"/>
              </a:rPr>
              <a:t>eROSITA</a:t>
            </a:r>
            <a:r>
              <a:rPr lang="en-US" sz="2800" dirty="0">
                <a:latin typeface="Avenir Heavy"/>
                <a:cs typeface="Avenir Heavy"/>
              </a:rPr>
              <a:t> will have detected as many new sources as have been catalogued in 50 years of X-ray astronomy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0662" y="980729"/>
            <a:ext cx="3521539" cy="5392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2800" dirty="0">
                <a:latin typeface="Avenir Book"/>
                <a:cs typeface="Avenir Book"/>
              </a:rPr>
              <a:t>Cumulative numbers</a:t>
            </a:r>
          </a:p>
        </p:txBody>
      </p:sp>
    </p:spTree>
    <p:extLst>
      <p:ext uri="{BB962C8B-B14F-4D97-AF65-F5344CB8AC3E}">
        <p14:creationId xmlns:p14="http://schemas.microsoft.com/office/powerpoint/2010/main" val="38603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33" y="-27384"/>
            <a:ext cx="9206044" cy="857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700" dirty="0">
                <a:latin typeface="Avenir Heavy"/>
                <a:cs typeface="Avenir Heavy"/>
              </a:rPr>
              <a:t>SRG: Mission Profile</a:t>
            </a:r>
            <a:endParaRPr lang="en-US" sz="4700" dirty="0">
              <a:latin typeface="Avenir Heavy"/>
              <a:cs typeface="Avenir Heavy"/>
            </a:endParaRPr>
          </a:p>
        </p:txBody>
      </p:sp>
      <p:sp>
        <p:nvSpPr>
          <p:cNvPr id="28676" name="Text Box 19"/>
          <p:cNvSpPr txBox="1">
            <a:spLocks noChangeArrowheads="1"/>
          </p:cNvSpPr>
          <p:nvPr/>
        </p:nvSpPr>
        <p:spPr bwMode="auto">
          <a:xfrm>
            <a:off x="194473" y="3861048"/>
            <a:ext cx="9555510" cy="29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Tx/>
              <a:buChar char="-"/>
            </a:pPr>
            <a:r>
              <a:rPr lang="en-GB" sz="2300" b="1" dirty="0">
                <a:solidFill>
                  <a:srgbClr val="0000FF"/>
                </a:solidFill>
                <a:latin typeface="Avenir Heavy"/>
                <a:cs typeface="Avenir Heavy"/>
              </a:rPr>
              <a:t> Launch</a:t>
            </a:r>
            <a:r>
              <a:rPr lang="en-GB" sz="2300" b="1" dirty="0">
                <a:solidFill>
                  <a:srgbClr val="0000FF"/>
                </a:solidFill>
                <a:latin typeface="Avenir Book"/>
                <a:cs typeface="Avenir Book"/>
              </a:rPr>
              <a:t>:</a:t>
            </a:r>
            <a:r>
              <a:rPr lang="en-GB" sz="2300" dirty="0">
                <a:latin typeface="Avenir Book"/>
                <a:cs typeface="Avenir Book"/>
              </a:rPr>
              <a:t> Jun 21 or July12 from </a:t>
            </a:r>
            <a:r>
              <a:rPr lang="en-GB" sz="2300" dirty="0" err="1">
                <a:latin typeface="Avenir Book"/>
                <a:cs typeface="Avenir Book"/>
              </a:rPr>
              <a:t>Baykonour</a:t>
            </a:r>
            <a:r>
              <a:rPr lang="en-GB" sz="2300" dirty="0">
                <a:latin typeface="Avenir Book"/>
                <a:cs typeface="Avenir Book"/>
              </a:rPr>
              <a:t>, Proton–Block-DM</a:t>
            </a:r>
          </a:p>
          <a:p>
            <a:pPr algn="l" eaLnBrk="1" hangingPunct="1">
              <a:buFontTx/>
              <a:buChar char="-"/>
            </a:pPr>
            <a:r>
              <a:rPr lang="en-GB" sz="2300" b="1" dirty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r>
              <a:rPr lang="en-GB" sz="2300" b="1" dirty="0">
                <a:solidFill>
                  <a:srgbClr val="0000FF"/>
                </a:solidFill>
                <a:latin typeface="Avenir Heavy"/>
                <a:cs typeface="Avenir Heavy"/>
              </a:rPr>
              <a:t>4 Months</a:t>
            </a:r>
            <a:r>
              <a:rPr lang="en-GB" sz="2300" b="1" dirty="0">
                <a:solidFill>
                  <a:srgbClr val="0000FF"/>
                </a:solidFill>
                <a:latin typeface="Avenir Book"/>
                <a:cs typeface="Avenir Book"/>
              </a:rPr>
              <a:t>:</a:t>
            </a:r>
            <a:r>
              <a:rPr lang="en-GB" sz="2300" dirty="0">
                <a:latin typeface="Avenir Book"/>
                <a:cs typeface="Avenir Book"/>
              </a:rPr>
              <a:t> flight to L2, PV and calibration phase</a:t>
            </a:r>
          </a:p>
          <a:p>
            <a:pPr algn="l" eaLnBrk="1" hangingPunct="1">
              <a:buFontTx/>
              <a:buChar char="-"/>
            </a:pPr>
            <a:r>
              <a:rPr lang="en-GB" sz="2300" dirty="0">
                <a:latin typeface="Avenir Book"/>
                <a:cs typeface="Avenir Book"/>
              </a:rPr>
              <a:t> </a:t>
            </a:r>
            <a:r>
              <a:rPr lang="en-GB" sz="2300" b="1" dirty="0">
                <a:solidFill>
                  <a:srgbClr val="0000FF"/>
                </a:solidFill>
                <a:latin typeface="Avenir Heavy"/>
                <a:cs typeface="Avenir Heavy"/>
              </a:rPr>
              <a:t>4 years</a:t>
            </a:r>
            <a:r>
              <a:rPr lang="en-GB" sz="2300" dirty="0">
                <a:latin typeface="Avenir Book"/>
                <a:cs typeface="Avenir Book"/>
              </a:rPr>
              <a:t>: 8 all sky surveys (eRASS:1-8; scanning mode: 6 rotations/day)</a:t>
            </a:r>
          </a:p>
          <a:p>
            <a:pPr lvl="1" eaLnBrk="1" hangingPunct="1">
              <a:buFontTx/>
              <a:buChar char="-"/>
            </a:pPr>
            <a:r>
              <a:rPr lang="en-GB" sz="2300" dirty="0">
                <a:latin typeface="Avenir Book"/>
                <a:cs typeface="Avenir Book"/>
              </a:rPr>
              <a:t>Re-visit LMC &amp; SMC every ~month  (to L</a:t>
            </a:r>
            <a:r>
              <a:rPr lang="en-GB" sz="2300" baseline="-25000" dirty="0">
                <a:latin typeface="Avenir Book"/>
                <a:cs typeface="Avenir Book"/>
              </a:rPr>
              <a:t>0.5-2 </a:t>
            </a:r>
            <a:r>
              <a:rPr lang="en-GB" sz="2300" baseline="-25000" dirty="0" err="1">
                <a:latin typeface="Avenir Book"/>
                <a:cs typeface="Avenir Book"/>
              </a:rPr>
              <a:t>keV</a:t>
            </a:r>
            <a:r>
              <a:rPr lang="en-GB" sz="2300" baseline="-25000" dirty="0">
                <a:latin typeface="Avenir Book"/>
                <a:cs typeface="Avenir Book"/>
              </a:rPr>
              <a:t> </a:t>
            </a:r>
            <a:r>
              <a:rPr lang="en-GB" sz="2300" dirty="0">
                <a:latin typeface="Avenir Book"/>
                <a:cs typeface="Avenir Book"/>
              </a:rPr>
              <a:t>~10</a:t>
            </a:r>
            <a:r>
              <a:rPr lang="en-GB" sz="2300" baseline="30000" dirty="0">
                <a:latin typeface="Avenir Book"/>
                <a:cs typeface="Avenir Book"/>
              </a:rPr>
              <a:t>34</a:t>
            </a:r>
            <a:r>
              <a:rPr lang="en-GB" sz="2300" dirty="0">
                <a:latin typeface="Avenir Book"/>
                <a:cs typeface="Avenir Book"/>
              </a:rPr>
              <a:t> erg/s)</a:t>
            </a:r>
          </a:p>
          <a:p>
            <a:pPr eaLnBrk="1" hangingPunct="1">
              <a:buFontTx/>
              <a:buChar char="-"/>
            </a:pPr>
            <a:r>
              <a:rPr lang="en-GB" sz="2300" dirty="0">
                <a:latin typeface="Avenir Book"/>
                <a:cs typeface="Avenir Book"/>
              </a:rPr>
              <a:t> </a:t>
            </a:r>
            <a:r>
              <a:rPr lang="en-GB" sz="2300" b="1" dirty="0">
                <a:solidFill>
                  <a:srgbClr val="0000FF"/>
                </a:solidFill>
                <a:latin typeface="Avenir Heavy"/>
                <a:cs typeface="Avenir Heavy"/>
              </a:rPr>
              <a:t>2.5 years</a:t>
            </a:r>
            <a:r>
              <a:rPr lang="en-GB" sz="2300" dirty="0">
                <a:latin typeface="Avenir Book"/>
                <a:cs typeface="Avenir Book"/>
              </a:rPr>
              <a:t>: pointed observations, including ~20% GTO. 1 AO per year</a:t>
            </a:r>
          </a:p>
          <a:p>
            <a:pPr eaLnBrk="1" hangingPunct="1">
              <a:buFontTx/>
              <a:buChar char="-"/>
            </a:pPr>
            <a:r>
              <a:rPr lang="en-GB" sz="2300" dirty="0">
                <a:latin typeface="Avenir Book"/>
                <a:cs typeface="Avenir Book"/>
              </a:rPr>
              <a:t> </a:t>
            </a:r>
            <a:r>
              <a:rPr lang="en-GB" sz="2300" b="1" dirty="0">
                <a:solidFill>
                  <a:srgbClr val="0000FF"/>
                </a:solidFill>
                <a:latin typeface="Avenir Heavy"/>
                <a:cs typeface="Avenir Heavy"/>
              </a:rPr>
              <a:t>Ground Segment</a:t>
            </a:r>
            <a:r>
              <a:rPr lang="en-GB" sz="2300" dirty="0">
                <a:latin typeface="Avenir Book"/>
                <a:cs typeface="Avenir Book"/>
              </a:rPr>
              <a:t>: 2 x 70m antennas (Bear Lakes and </a:t>
            </a:r>
            <a:r>
              <a:rPr lang="en-GB" sz="2300" dirty="0" err="1">
                <a:latin typeface="Avenir Book"/>
                <a:cs typeface="Avenir Book"/>
              </a:rPr>
              <a:t>Ussirisk</a:t>
            </a:r>
            <a:r>
              <a:rPr lang="en-GB" sz="2300" dirty="0">
                <a:latin typeface="Avenir Book"/>
                <a:cs typeface="Avenir Book"/>
              </a:rPr>
              <a:t>), daily contact (up to ~4 hours); telemetry transfer directly to MPE via Moscow NPOL/IKI Control </a:t>
            </a:r>
            <a:r>
              <a:rPr lang="en-GB" sz="2300" dirty="0" err="1">
                <a:latin typeface="Avenir Book"/>
                <a:cs typeface="Avenir Book"/>
              </a:rPr>
              <a:t>Center</a:t>
            </a:r>
            <a:endParaRPr lang="en-GB" sz="2300" dirty="0">
              <a:latin typeface="Avenir Book"/>
              <a:cs typeface="Avenir Book"/>
            </a:endParaRPr>
          </a:p>
        </p:txBody>
      </p:sp>
      <p:grpSp>
        <p:nvGrpSpPr>
          <p:cNvPr id="28677" name="Group 14"/>
          <p:cNvGrpSpPr>
            <a:grpSpLocks/>
          </p:cNvGrpSpPr>
          <p:nvPr/>
        </p:nvGrpSpPr>
        <p:grpSpPr bwMode="auto">
          <a:xfrm>
            <a:off x="350490" y="886989"/>
            <a:ext cx="5716422" cy="3262091"/>
            <a:chOff x="1178299" y="1019542"/>
            <a:chExt cx="7130770" cy="4497690"/>
          </a:xfrm>
        </p:grpSpPr>
        <p:pic>
          <p:nvPicPr>
            <p:cNvPr id="28680" name="Picture 5" descr="R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299" y="1019542"/>
              <a:ext cx="7130770" cy="449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feld 5"/>
            <p:cNvSpPr txBox="1">
              <a:spLocks noChangeArrowheads="1"/>
            </p:cNvSpPr>
            <p:nvPr/>
          </p:nvSpPr>
          <p:spPr bwMode="auto">
            <a:xfrm>
              <a:off x="4773763" y="1906850"/>
              <a:ext cx="1700218" cy="110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2300" dirty="0" err="1">
                  <a:latin typeface="Avenir Book"/>
                  <a:cs typeface="Avenir Book"/>
                </a:rPr>
                <a:t>eROSITA</a:t>
              </a:r>
              <a:endParaRPr lang="de-DE" sz="2300" dirty="0">
                <a:latin typeface="Avenir Book"/>
                <a:cs typeface="Avenir Book"/>
              </a:endParaRPr>
            </a:p>
            <a:p>
              <a:pPr eaLnBrk="1" hangingPunct="1"/>
              <a:r>
                <a:rPr lang="de-DE" sz="2300" dirty="0">
                  <a:latin typeface="Avenir Book"/>
                  <a:cs typeface="Avenir Book"/>
                </a:rPr>
                <a:t>MPE</a:t>
              </a:r>
            </a:p>
          </p:txBody>
        </p:sp>
        <p:sp>
          <p:nvSpPr>
            <p:cNvPr id="28682" name="Textfeld 6"/>
            <p:cNvSpPr txBox="1">
              <a:spLocks noChangeArrowheads="1"/>
            </p:cNvSpPr>
            <p:nvPr/>
          </p:nvSpPr>
          <p:spPr bwMode="auto">
            <a:xfrm>
              <a:off x="2235596" y="1423223"/>
              <a:ext cx="1480190" cy="110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2300">
                  <a:latin typeface="Avenir Book"/>
                  <a:cs typeface="Avenir Book"/>
                </a:rPr>
                <a:t>ART-XC</a:t>
              </a:r>
            </a:p>
            <a:p>
              <a:pPr eaLnBrk="1" hangingPunct="1"/>
              <a:r>
                <a:rPr lang="de-DE" sz="2300">
                  <a:latin typeface="Avenir Book"/>
                  <a:cs typeface="Avenir Book"/>
                </a:rPr>
                <a:t>IKI </a:t>
              </a:r>
            </a:p>
          </p:txBody>
        </p:sp>
        <p:sp>
          <p:nvSpPr>
            <p:cNvPr id="28683" name="Textfeld 7"/>
            <p:cNvSpPr txBox="1">
              <a:spLocks noChangeArrowheads="1"/>
            </p:cNvSpPr>
            <p:nvPr/>
          </p:nvSpPr>
          <p:spPr bwMode="auto">
            <a:xfrm>
              <a:off x="1509874" y="4077072"/>
              <a:ext cx="2759482" cy="110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2300" dirty="0">
                  <a:latin typeface="Avenir Book"/>
                  <a:cs typeface="Avenir Book"/>
                </a:rPr>
                <a:t>Navigator</a:t>
              </a:r>
            </a:p>
            <a:p>
              <a:pPr eaLnBrk="1" hangingPunct="1"/>
              <a:r>
                <a:rPr lang="de-DE" sz="2300" dirty="0">
                  <a:latin typeface="Avenir Book"/>
                  <a:cs typeface="Avenir Book"/>
                </a:rPr>
                <a:t>NPO </a:t>
              </a:r>
              <a:r>
                <a:rPr lang="de-DE" sz="2300" dirty="0" err="1">
                  <a:latin typeface="Avenir Book"/>
                  <a:cs typeface="Avenir Book"/>
                </a:rPr>
                <a:t>Lavochkin</a:t>
              </a:r>
              <a:endParaRPr lang="de-DE" sz="2300" dirty="0">
                <a:latin typeface="Avenir Book"/>
                <a:cs typeface="Avenir Book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Avenir Book"/>
                <a:cs typeface="Avenir Book"/>
              </a:rPr>
              <a:t>eROSITA, Summary, 3/2019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840" y="1324719"/>
            <a:ext cx="4455655" cy="2514600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eROSITA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149" y="44626"/>
            <a:ext cx="1202399" cy="8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1" y="-27384"/>
            <a:ext cx="8432138" cy="857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700" dirty="0" err="1">
                <a:latin typeface="Avenir Heavy"/>
                <a:cs typeface="Avenir Heavy"/>
              </a:rPr>
              <a:t>eROSITA</a:t>
            </a:r>
            <a:r>
              <a:rPr lang="en-GB" sz="4700" dirty="0">
                <a:latin typeface="Avenir Heavy"/>
                <a:cs typeface="Avenir Heavy"/>
              </a:rPr>
              <a:t> surveys in context</a:t>
            </a:r>
            <a:endParaRPr lang="en-US" sz="4700" dirty="0">
              <a:latin typeface="Avenir Heavy"/>
              <a:cs typeface="Avenir Heavy"/>
            </a:endParaRPr>
          </a:p>
        </p:txBody>
      </p:sp>
      <p:pic>
        <p:nvPicPr>
          <p:cNvPr id="29701" name="Picture 13" descr="area_flux_plot_cluster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021" y="1066800"/>
            <a:ext cx="5200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2" descr="area_flux_plot_ag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0864"/>
            <a:ext cx="51181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330201" y="5562600"/>
            <a:ext cx="5180627" cy="81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87" tIns="53643" rIns="107287" bIns="53643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2300" dirty="0">
                <a:latin typeface="Avenir Medium"/>
                <a:cs typeface="Avenir Medium"/>
              </a:rPr>
              <a:t>All sky:  10</a:t>
            </a:r>
            <a:r>
              <a:rPr lang="en-GB" sz="2300" baseline="30000" dirty="0">
                <a:latin typeface="Avenir Medium"/>
                <a:cs typeface="Avenir Medium"/>
              </a:rPr>
              <a:t>-14</a:t>
            </a:r>
            <a:r>
              <a:rPr lang="en-GB" sz="2300" dirty="0">
                <a:latin typeface="Avenir Medium"/>
                <a:cs typeface="Avenir Medium"/>
              </a:rPr>
              <a:t> (0.5-2 </a:t>
            </a:r>
            <a:r>
              <a:rPr lang="en-GB" sz="2300" dirty="0" err="1">
                <a:latin typeface="Avenir Medium"/>
                <a:cs typeface="Avenir Medium"/>
              </a:rPr>
              <a:t>keV</a:t>
            </a:r>
            <a:r>
              <a:rPr lang="en-GB" sz="2300" dirty="0">
                <a:latin typeface="Avenir Medium"/>
                <a:cs typeface="Avenir Medium"/>
              </a:rPr>
              <a:t>)</a:t>
            </a:r>
          </a:p>
          <a:p>
            <a:pPr eaLnBrk="1" hangingPunct="1"/>
            <a:r>
              <a:rPr lang="en-GB" sz="2300" dirty="0">
                <a:latin typeface="Avenir Medium"/>
                <a:cs typeface="Avenir Medium"/>
              </a:rPr>
              <a:t>	2</a:t>
            </a:r>
            <a:r>
              <a:rPr lang="en-GB" sz="2300" dirty="0">
                <a:latin typeface="Avenir Medium"/>
                <a:cs typeface="Avenir Medium"/>
                <a:sym typeface="Symbol" charset="0"/>
              </a:rPr>
              <a:t></a:t>
            </a:r>
            <a:r>
              <a:rPr lang="en-GB" sz="2300" dirty="0">
                <a:latin typeface="Avenir Medium"/>
                <a:cs typeface="Avenir Medium"/>
              </a:rPr>
              <a:t>10</a:t>
            </a:r>
            <a:r>
              <a:rPr lang="en-GB" sz="2300" baseline="30000" dirty="0">
                <a:latin typeface="Avenir Medium"/>
                <a:cs typeface="Avenir Medium"/>
              </a:rPr>
              <a:t>-13 </a:t>
            </a:r>
            <a:r>
              <a:rPr lang="en-GB" sz="2300" dirty="0">
                <a:latin typeface="Avenir Medium"/>
                <a:cs typeface="Avenir Medium"/>
              </a:rPr>
              <a:t>(2-10 </a:t>
            </a:r>
            <a:r>
              <a:rPr lang="en-GB" sz="2300" dirty="0" err="1">
                <a:latin typeface="Avenir Medium"/>
                <a:cs typeface="Avenir Medium"/>
              </a:rPr>
              <a:t>keV</a:t>
            </a:r>
            <a:r>
              <a:rPr lang="en-GB" sz="2300" dirty="0">
                <a:latin typeface="Avenir Medium"/>
                <a:cs typeface="Avenir Medium"/>
              </a:rPr>
              <a:t>) [erg/cm</a:t>
            </a:r>
            <a:r>
              <a:rPr lang="en-GB" sz="2300" baseline="30000" dirty="0">
                <a:latin typeface="Avenir Medium"/>
                <a:cs typeface="Avenir Medium"/>
              </a:rPr>
              <a:t>2</a:t>
            </a:r>
            <a:r>
              <a:rPr lang="en-GB" sz="2300" dirty="0">
                <a:latin typeface="Avenir Medium"/>
                <a:cs typeface="Avenir Medium"/>
              </a:rPr>
              <a:t>/s]</a:t>
            </a:r>
          </a:p>
        </p:txBody>
      </p:sp>
      <p:sp>
        <p:nvSpPr>
          <p:cNvPr id="29704" name="Text Box 14"/>
          <p:cNvSpPr txBox="1">
            <a:spLocks noChangeArrowheads="1"/>
          </p:cNvSpPr>
          <p:nvPr/>
        </p:nvSpPr>
        <p:spPr bwMode="auto">
          <a:xfrm>
            <a:off x="5241928" y="5638800"/>
            <a:ext cx="4159278" cy="46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87" tIns="53643" rIns="107287" bIns="53643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GB" sz="2300" dirty="0">
                <a:latin typeface="Avenir Medium"/>
                <a:cs typeface="Avenir Medium"/>
              </a:rPr>
              <a:t>All sky:  3.4 x 10</a:t>
            </a:r>
            <a:r>
              <a:rPr lang="en-GB" sz="2300" baseline="30000" dirty="0">
                <a:latin typeface="Avenir Medium"/>
                <a:cs typeface="Avenir Medium"/>
              </a:rPr>
              <a:t>-14</a:t>
            </a:r>
            <a:r>
              <a:rPr lang="en-GB" sz="2300" dirty="0">
                <a:latin typeface="Avenir Medium"/>
                <a:cs typeface="Avenir Medium"/>
              </a:rPr>
              <a:t> (0.5-2 </a:t>
            </a:r>
            <a:r>
              <a:rPr lang="en-GB" sz="2300" dirty="0" err="1">
                <a:latin typeface="Avenir Medium"/>
                <a:cs typeface="Avenir Medium"/>
              </a:rPr>
              <a:t>keV</a:t>
            </a:r>
            <a:r>
              <a:rPr lang="en-GB" sz="2300" dirty="0">
                <a:latin typeface="Avenir Medium"/>
                <a:cs typeface="Avenir Medium"/>
              </a:rPr>
              <a:t>)</a:t>
            </a:r>
            <a:endParaRPr lang="en-GB" dirty="0">
              <a:latin typeface="Avenir Medium"/>
              <a:cs typeface="Avenir Medium"/>
            </a:endParaRPr>
          </a:p>
        </p:txBody>
      </p:sp>
      <p:sp>
        <p:nvSpPr>
          <p:cNvPr id="29705" name="Rectangle 19"/>
          <p:cNvSpPr>
            <a:spLocks noChangeArrowheads="1"/>
          </p:cNvSpPr>
          <p:nvPr/>
        </p:nvSpPr>
        <p:spPr bwMode="auto">
          <a:xfrm>
            <a:off x="7293262" y="6096000"/>
            <a:ext cx="2718734" cy="46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87" tIns="53643" rIns="107287" bIns="53643">
            <a:spAutoFit/>
          </a:bodyPr>
          <a:lstStyle/>
          <a:p>
            <a:r>
              <a:rPr lang="en-US" sz="2300" dirty="0">
                <a:solidFill>
                  <a:srgbClr val="800000"/>
                </a:solidFill>
                <a:latin typeface="Avenir Medium"/>
                <a:cs typeface="Avenir Medium"/>
              </a:rPr>
              <a:t>Merloni et al. 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Avenir Book"/>
                <a:cs typeface="Avenir Book"/>
              </a:rPr>
              <a:t>eROSITA, Summary, 3/2019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1474" y="908721"/>
            <a:ext cx="3124310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Point sources sensitivity</a:t>
            </a:r>
            <a:endParaRPr lang="en-US" dirty="0">
              <a:latin typeface="Avenir Medium"/>
              <a:cs typeface="Avenir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2171" y="908721"/>
            <a:ext cx="367288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Extended sources sensitivity</a:t>
            </a:r>
            <a:endParaRPr lang="en-US" dirty="0">
              <a:latin typeface="Avenir Medium"/>
              <a:cs typeface="Avenir Medium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80792" y="2420890"/>
            <a:ext cx="1560173" cy="6514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123958">
            <a:off x="3297890" y="2357010"/>
            <a:ext cx="1023781" cy="40072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eRASS:1</a:t>
            </a:r>
          </a:p>
        </p:txBody>
      </p:sp>
      <p:sp>
        <p:nvSpPr>
          <p:cNvPr id="15" name="TextBox 14"/>
          <p:cNvSpPr txBox="1"/>
          <p:nvPr/>
        </p:nvSpPr>
        <p:spPr>
          <a:xfrm rot="20123958">
            <a:off x="3362985" y="3230334"/>
            <a:ext cx="1023781" cy="400721"/>
          </a:xfrm>
          <a:prstGeom prst="rect">
            <a:avLst/>
          </a:prstGeom>
          <a:solidFill>
            <a:schemeClr val="bg1"/>
          </a:solidFill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eRASS:8</a:t>
            </a:r>
          </a:p>
        </p:txBody>
      </p:sp>
      <p:pic>
        <p:nvPicPr>
          <p:cNvPr id="16" name="Picture 15" descr="eROSITA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566" y="44624"/>
            <a:ext cx="1259980" cy="864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532" y="1340770"/>
            <a:ext cx="2859483" cy="754664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dirty="0" smtClean="0"/>
              <a:t>eRASS:1=after 6 months</a:t>
            </a:r>
          </a:p>
          <a:p>
            <a:r>
              <a:rPr lang="en-US" dirty="0" smtClean="0"/>
              <a:t>eRASS:8=after 4 years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2648744" y="3212976"/>
            <a:ext cx="122312" cy="122312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2958480" y="3068960"/>
            <a:ext cx="122312" cy="122312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2958480" y="3284984"/>
            <a:ext cx="122312" cy="122312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3" y="-99391"/>
            <a:ext cx="9686434" cy="1286932"/>
          </a:xfrm>
        </p:spPr>
        <p:txBody>
          <a:bodyPr>
            <a:normAutofit/>
          </a:bodyPr>
          <a:lstStyle/>
          <a:p>
            <a:r>
              <a:rPr lang="en-US" sz="4700" dirty="0">
                <a:latin typeface="Avenir Heavy"/>
                <a:cs typeface="Avenir Heavy"/>
              </a:rPr>
              <a:t>RASS vs. </a:t>
            </a:r>
            <a:r>
              <a:rPr lang="en-US" sz="4700" dirty="0" err="1">
                <a:latin typeface="Avenir Heavy"/>
                <a:cs typeface="Avenir Heavy"/>
              </a:rPr>
              <a:t>eROSITA</a:t>
            </a:r>
            <a:r>
              <a:rPr lang="en-US" sz="4700" dirty="0">
                <a:latin typeface="Avenir Heavy"/>
                <a:cs typeface="Avenir Heavy"/>
              </a:rPr>
              <a:t> vs. XMM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eROSITA, Summary, 3/2019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906000" cy="3897151"/>
          </a:xfrm>
          <a:prstGeom prst="rect">
            <a:avLst/>
          </a:prstGeom>
        </p:spPr>
      </p:pic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566" y="44624"/>
            <a:ext cx="1259980" cy="864096"/>
          </a:xfrm>
          <a:prstGeom prst="rect">
            <a:avLst/>
          </a:prstGeom>
        </p:spPr>
      </p:pic>
      <p:pic>
        <p:nvPicPr>
          <p:cNvPr id="6" name="Picture 19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983" y="116633"/>
            <a:ext cx="646559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59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8421</TotalTime>
  <Words>1154</Words>
  <Application>Microsoft Macintosh PowerPoint</Application>
  <PresentationFormat>A4 Paper (210x297 mm)</PresentationFormat>
  <Paragraphs>162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Larissa</vt:lpstr>
      <vt:lpstr>PowerPoint Presentation</vt:lpstr>
      <vt:lpstr>PowerPoint Presentation</vt:lpstr>
      <vt:lpstr>PowerPoint Presentation</vt:lpstr>
      <vt:lpstr>eROSITA surveys in context</vt:lpstr>
      <vt:lpstr>eROSITA surveys in context</vt:lpstr>
      <vt:lpstr>eROSITA surveys in context</vt:lpstr>
      <vt:lpstr>SRG: Mission Profile</vt:lpstr>
      <vt:lpstr>eROSITA surveys in context</vt:lpstr>
      <vt:lpstr>RASS vs. eROSITA vs. XMM</vt:lpstr>
      <vt:lpstr>PowerPoint Presentation</vt:lpstr>
      <vt:lpstr>Point-like Detections</vt:lpstr>
      <vt:lpstr>Equatorial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Consortium structure</vt:lpstr>
      <vt:lpstr>Cross-WG synergies:  More tasks for CCB </vt:lpstr>
      <vt:lpstr>Consortium Membership</vt:lpstr>
      <vt:lpstr>Existing MoUs</vt:lpstr>
      <vt:lpstr>Timeline</vt:lpstr>
      <vt:lpstr>Near-term activities</vt:lpstr>
      <vt:lpstr>Mark your calendars</vt:lpstr>
      <vt:lpstr>Mark your calendars</vt:lpstr>
      <vt:lpstr>THANKS AIP!  [Axel, Georg, Iris, Aashana, Hauke, Jan, Fabian]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Predehl</dc:creator>
  <cp:lastModifiedBy>Andrea Merloni</cp:lastModifiedBy>
  <cp:revision>401</cp:revision>
  <dcterms:modified xsi:type="dcterms:W3CDTF">2019-03-07T17:04:05Z</dcterms:modified>
</cp:coreProperties>
</file>