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84" r:id="rId3"/>
    <p:sldId id="296" r:id="rId4"/>
    <p:sldId id="286" r:id="rId5"/>
    <p:sldId id="285" r:id="rId6"/>
    <p:sldId id="287" r:id="rId7"/>
    <p:sldId id="288" r:id="rId8"/>
    <p:sldId id="289" r:id="rId9"/>
    <p:sldId id="290" r:id="rId10"/>
    <p:sldId id="292" r:id="rId11"/>
    <p:sldId id="293" r:id="rId12"/>
    <p:sldId id="295" r:id="rId13"/>
    <p:sldId id="29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03.03.2019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latin typeface="Frutiger 45 Light" panose="020B0303030504020204" pitchFamily="34" charset="0"/>
              </a:rPr>
              <a:t>eROSITA Status and Launch Campaign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 smtClean="0"/>
              <a:t>Thomas Mernik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NPOL is preparing ESA style mission brochure, inviting the German side to contribute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~April 20</a:t>
            </a:r>
            <a:r>
              <a:rPr lang="en-GB" baseline="30000" dirty="0" smtClean="0">
                <a:latin typeface="Frutiger 45 Light" panose="020B0303030504020204" pitchFamily="34" charset="0"/>
              </a:rPr>
              <a:t>th</a:t>
            </a:r>
            <a:r>
              <a:rPr lang="en-GB" dirty="0" smtClean="0">
                <a:latin typeface="Frutiger 45 Light" panose="020B0303030504020204" pitchFamily="34" charset="0"/>
              </a:rPr>
              <a:t>: press conference at NPOL before shipment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live stream of launch available via </a:t>
            </a:r>
            <a:r>
              <a:rPr lang="en-GB" dirty="0" err="1" smtClean="0">
                <a:latin typeface="Frutiger 45 Light" panose="020B0303030504020204" pitchFamily="34" charset="0"/>
                <a:sym typeface="Wingdings" panose="05000000000000000000" pitchFamily="2" charset="2"/>
              </a:rPr>
              <a:t>Roscosmos</a:t>
            </a: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 website and Russia Today,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general support for press </a:t>
            </a: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coordination</a:t>
            </a:r>
            <a:endParaRPr lang="en-GB" dirty="0" smtClean="0">
              <a:latin typeface="Frutiger 45 Light" panose="020B0303030504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DLR PR unit to prepare official programme for the German media, assisting with press permits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Launch will be covered by a number of Russian TV teams. Perhaps German participation.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After launch: press conference in Moscow (IKI)</a:t>
            </a:r>
            <a:endParaRPr lang="en-GB" dirty="0">
              <a:latin typeface="Frutiger 45 Light" panose="020B03030305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Frutiger 45 Light" panose="020B0303030504020204" pitchFamily="34" charset="0"/>
              </a:rPr>
              <a:t>Public </a:t>
            </a:r>
            <a:r>
              <a:rPr lang="de-DE" dirty="0" err="1" smtClean="0">
                <a:latin typeface="Frutiger 45 Light" panose="020B0303030504020204" pitchFamily="34" charset="0"/>
              </a:rPr>
              <a:t>Outreach</a:t>
            </a:r>
            <a:endParaRPr lang="de-DE" dirty="0">
              <a:latin typeface="Frutiger 45 Light" panose="020B03030305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43" y="0"/>
            <a:ext cx="1421111" cy="1421111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 smtClean="0"/>
              <a:t>All </a:t>
            </a:r>
            <a:r>
              <a:rPr lang="de-DE" dirty="0" err="1" smtClean="0"/>
              <a:t>parties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a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outreach</a:t>
            </a:r>
            <a:endParaRPr lang="de-DE" dirty="0" smtClean="0"/>
          </a:p>
          <a:p>
            <a:pPr lvl="0">
              <a:lnSpc>
                <a:spcPct val="150000"/>
              </a:lnSpc>
            </a:pPr>
            <a:r>
              <a:rPr lang="de-DE" dirty="0" smtClean="0"/>
              <a:t>Polo </a:t>
            </a:r>
            <a:r>
              <a:rPr lang="de-DE" dirty="0" err="1" smtClean="0"/>
              <a:t>shirts</a:t>
            </a:r>
            <a:endParaRPr lang="de-DE" dirty="0"/>
          </a:p>
          <a:p>
            <a:pPr lvl="0">
              <a:lnSpc>
                <a:spcPct val="150000"/>
              </a:lnSpc>
            </a:pPr>
            <a:r>
              <a:rPr lang="de-DE" dirty="0"/>
              <a:t>Pins</a:t>
            </a:r>
          </a:p>
          <a:p>
            <a:pPr lvl="0">
              <a:lnSpc>
                <a:spcPct val="150000"/>
              </a:lnSpc>
            </a:pPr>
            <a:r>
              <a:rPr lang="de-DE" dirty="0" smtClean="0"/>
              <a:t>Key </a:t>
            </a:r>
            <a:r>
              <a:rPr lang="de-DE" dirty="0" err="1" smtClean="0"/>
              <a:t>chains</a:t>
            </a:r>
            <a:endParaRPr lang="de-DE" dirty="0"/>
          </a:p>
          <a:p>
            <a:pPr lvl="0">
              <a:lnSpc>
                <a:spcPct val="150000"/>
              </a:lnSpc>
            </a:pPr>
            <a:r>
              <a:rPr lang="de-DE" dirty="0" smtClean="0"/>
              <a:t>Pens</a:t>
            </a:r>
            <a:endParaRPr lang="de-DE" dirty="0"/>
          </a:p>
          <a:p>
            <a:pPr lvl="0">
              <a:lnSpc>
                <a:spcPct val="150000"/>
              </a:lnSpc>
            </a:pPr>
            <a:r>
              <a:rPr lang="de-DE" dirty="0" smtClean="0"/>
              <a:t>Baseball </a:t>
            </a:r>
            <a:r>
              <a:rPr lang="de-DE" dirty="0" err="1" smtClean="0"/>
              <a:t>caps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SRG Stickers, Pins, etc.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684141"/>
            <a:ext cx="1440159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SRG Logo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1"/>
            <a:ext cx="1440160" cy="144016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416315" cy="141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84546"/>
            <a:ext cx="1428147" cy="14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2"/>
            <a:ext cx="2827415" cy="21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68761"/>
            <a:ext cx="282741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Frutiger 45 Light" panose="020B0303030504020204" pitchFamily="34" charset="0"/>
              </a:rPr>
              <a:t>Launch postponed from 01.04.19 to 21/22.06.19 (12/13.07.19</a:t>
            </a:r>
            <a:r>
              <a:rPr lang="de-DE" dirty="0" smtClean="0">
                <a:latin typeface="Frutiger 45 Light" panose="020B0303030504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 smtClean="0">
              <a:latin typeface="Frutiger 45 Light" panose="020B0303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utiger 45 Light" panose="020B0303030504020204" pitchFamily="34" charset="0"/>
              </a:rPr>
              <a:t>Thermal tests and complex tests of SRG/eROSITA/ART-XC completed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utiger 45 Light" panose="020B0303030504020204" pitchFamily="34" charset="0"/>
              </a:rPr>
              <a:t>Problems with BKU, gyroscopes, solar panels fixed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utiger 45 Light" panose="020B0303030504020204" pitchFamily="34" charset="0"/>
              </a:rPr>
              <a:t>Minor issues with electronic box of eROSITA fixed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utiger 45 Light" panose="020B0303030504020204" pitchFamily="34" charset="0"/>
              </a:rPr>
              <a:t>Awaiting vibration test</a:t>
            </a:r>
          </a:p>
          <a:p>
            <a:pPr>
              <a:lnSpc>
                <a:spcPct val="150000"/>
              </a:lnSpc>
            </a:pPr>
            <a:endParaRPr lang="de-DE" dirty="0">
              <a:latin typeface="Frutiger 45 Light" panose="020B0303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Frutiger 45 Light" panose="020B0303030504020204" pitchFamily="34" charset="0"/>
              </a:rPr>
              <a:t>Proton and Block DM upper stage shipped to Baikonur </a:t>
            </a:r>
          </a:p>
          <a:p>
            <a:pPr marL="0" indent="0">
              <a:buNone/>
            </a:pPr>
            <a:endParaRPr lang="de-DE" dirty="0">
              <a:latin typeface="Frutiger 45 Light" panose="020B03030305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Frutiger 45 Light" panose="020B0303030504020204" pitchFamily="34" charset="0"/>
              </a:rPr>
              <a:t>SRG Progress Meeting 20.02.19</a:t>
            </a:r>
            <a:endParaRPr lang="de-DE" dirty="0"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Frutiger 45 Light" panose="020B0303030504020204" pitchFamily="34" charset="0"/>
              </a:rPr>
              <a:t>SRG </a:t>
            </a:r>
            <a:r>
              <a:rPr lang="de-DE" dirty="0" err="1" smtClean="0">
                <a:latin typeface="Frutiger 45 Light" panose="020B0303030504020204" pitchFamily="34" charset="0"/>
              </a:rPr>
              <a:t>during</a:t>
            </a:r>
            <a:r>
              <a:rPr lang="de-DE" dirty="0" smtClean="0">
                <a:latin typeface="Frutiger 45 Light" panose="020B0303030504020204" pitchFamily="34" charset="0"/>
              </a:rPr>
              <a:t> </a:t>
            </a:r>
            <a:r>
              <a:rPr lang="de-DE" dirty="0" err="1" smtClean="0">
                <a:latin typeface="Frutiger 45 Light" panose="020B0303030504020204" pitchFamily="34" charset="0"/>
              </a:rPr>
              <a:t>progress</a:t>
            </a:r>
            <a:r>
              <a:rPr lang="de-DE" dirty="0" smtClean="0">
                <a:latin typeface="Frutiger 45 Light" panose="020B0303030504020204" pitchFamily="34" charset="0"/>
              </a:rPr>
              <a:t> </a:t>
            </a:r>
            <a:r>
              <a:rPr lang="de-DE" dirty="0" err="1" smtClean="0">
                <a:latin typeface="Frutiger 45 Light" panose="020B0303030504020204" pitchFamily="34" charset="0"/>
              </a:rPr>
              <a:t>meeting</a:t>
            </a:r>
            <a:r>
              <a:rPr lang="de-DE" dirty="0" smtClean="0">
                <a:latin typeface="Frutiger 45 Light" panose="020B0303030504020204" pitchFamily="34" charset="0"/>
              </a:rPr>
              <a:t> 20.02.19</a:t>
            </a:r>
            <a:endParaRPr lang="de-DE" dirty="0">
              <a:latin typeface="Frutiger 45 Light" panose="020B0303030504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7" y="1236151"/>
            <a:ext cx="7393731" cy="492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SRG Timeline</a:t>
            </a:r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34641"/>
              </p:ext>
            </p:extLst>
          </p:nvPr>
        </p:nvGraphicFramePr>
        <p:xfrm>
          <a:off x="387341" y="1196752"/>
          <a:ext cx="8361123" cy="502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783"/>
                <a:gridCol w="1735939"/>
                <a:gridCol w="999504"/>
                <a:gridCol w="1070897"/>
              </a:tblGrid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Action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Participants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Start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End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Installation ART-XC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NPOL, IKI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24.10.18</a:t>
                      </a: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Alignment measurements</a:t>
                      </a:r>
                      <a:r>
                        <a:rPr lang="en-US" sz="1200" b="1" baseline="0" noProof="0" dirty="0" smtClean="0">
                          <a:latin typeface="Frutiger 45 Light" panose="020B0303030504020204" pitchFamily="34" charset="0"/>
                        </a:rPr>
                        <a:t> ART-XC</a:t>
                      </a:r>
                      <a:endParaRPr lang="en-US" sz="1200" b="1" noProof="0" dirty="0" smtClean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25.10.18</a:t>
                      </a: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Assembly of electrical scheme for testing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26.10.18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27.10.18</a:t>
                      </a: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Complex tests of the assembled</a:t>
                      </a:r>
                      <a:r>
                        <a:rPr lang="en-US" sz="1200" b="1" baseline="0" noProof="0" dirty="0" smtClean="0">
                          <a:latin typeface="Frutiger 45 Light" panose="020B0303030504020204" pitchFamily="34" charset="0"/>
                        </a:rPr>
                        <a:t> S/C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NPOL, IKI, MPE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29.10.19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22.12.19</a:t>
                      </a: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Integration solar panels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12.02.19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23.02.19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err="1" smtClean="0">
                          <a:latin typeface="Frutiger 45 Light" panose="020B0303030504020204" pitchFamily="34" charset="0"/>
                        </a:rPr>
                        <a:t>CoG</a:t>
                      </a: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 definition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24.02.19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26.02.19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Vibration tests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NPOL, MPE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27.02.19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11.03.19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Control checkups, final operations, etc.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05.03.19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12.04.19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Documentation</a:t>
                      </a:r>
                      <a:r>
                        <a:rPr lang="en-US" sz="1200" b="1" baseline="0" noProof="0" dirty="0" smtClean="0">
                          <a:latin typeface="Frutiger 45 Light" panose="020B0303030504020204" pitchFamily="34" charset="0"/>
                        </a:rPr>
                        <a:t> preparation, certification, etc.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28.03.19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Last test session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NPOL, 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13.04.19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SRG progress</a:t>
                      </a:r>
                      <a:r>
                        <a:rPr lang="en-US" sz="1200" b="1" baseline="0" noProof="0" dirty="0" smtClean="0">
                          <a:latin typeface="Frutiger 45 Light" panose="020B0303030504020204" pitchFamily="34" charset="0"/>
                        </a:rPr>
                        <a:t> meeting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all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10.04.19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err="1" smtClean="0">
                          <a:latin typeface="Frutiger 45 Light" panose="020B0303030504020204" pitchFamily="34" charset="0"/>
                        </a:rPr>
                        <a:t>TSNIImash</a:t>
                      </a:r>
                      <a:r>
                        <a:rPr lang="en-US" sz="1200" b="1" baseline="0" noProof="0" dirty="0" smtClean="0">
                          <a:latin typeface="Frutiger 45 Light" panose="020B0303030504020204" pitchFamily="34" charset="0"/>
                        </a:rPr>
                        <a:t> pre-shipment review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err="1" smtClean="0">
                          <a:latin typeface="Frutiger 45 Light" panose="020B0303030504020204" pitchFamily="34" charset="0"/>
                        </a:rPr>
                        <a:t>TSNIImash</a:t>
                      </a:r>
                      <a:r>
                        <a:rPr lang="en-US" sz="1200" b="1" baseline="0" noProof="0" dirty="0" smtClean="0">
                          <a:latin typeface="Frutiger 45 Light" panose="020B0303030504020204" pitchFamily="34" charset="0"/>
                        </a:rPr>
                        <a:t> 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18.04.19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State commission review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NPOL, MPE, DLR?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20.04.19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20.04.19</a:t>
                      </a: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Transport to Baikonur (flight)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24.04.19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25.04.19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Activities at Baikonur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NPOL,MPE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26.04.19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21.06.19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  <a:tr h="295612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Launch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all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21.06.19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latin typeface="Frutiger 45 Light" panose="020B0303030504020204" pitchFamily="34" charset="0"/>
                        </a:rPr>
                        <a:t>22.06.19</a:t>
                      </a:r>
                      <a:endParaRPr lang="en-US" sz="1200" b="1" noProof="0" dirty="0">
                        <a:latin typeface="Frutiger 45 Light" panose="020B0303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95536" y="1484784"/>
            <a:ext cx="8352928" cy="2088232"/>
          </a:xfrm>
          <a:prstGeom prst="rect">
            <a:avLst/>
          </a:prstGeom>
          <a:solidFill>
            <a:schemeClr val="accent6">
              <a:alpha val="2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utiger 45 Light" panose="020B0303030504020204" pitchFamily="34" charset="0"/>
              </a:rPr>
              <a:t>L2 visibility from the envisaged Russian antennas</a:t>
            </a:r>
            <a:endParaRPr lang="en-GB" dirty="0">
              <a:latin typeface="Frutiger 45 Light" panose="020B0303030504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628800"/>
            <a:ext cx="1765149" cy="16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789040"/>
            <a:ext cx="1763688" cy="15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28661" y="5809803"/>
            <a:ext cx="11990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Ideally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5705942"/>
            <a:ext cx="93134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[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NPOL, 2018]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8253"/>
            <a:ext cx="4182592" cy="41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28" y="1576772"/>
            <a:ext cx="2442144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Frutiger 45 Light" panose="020B0303030504020204" pitchFamily="34" charset="0"/>
              </a:rPr>
              <a:t>However</a:t>
            </a:r>
            <a:r>
              <a:rPr lang="de-DE" dirty="0" smtClean="0">
                <a:latin typeface="Frutiger 45 Light" panose="020B0303030504020204" pitchFamily="34" charset="0"/>
              </a:rPr>
              <a:t>, due </a:t>
            </a:r>
            <a:r>
              <a:rPr lang="de-DE" dirty="0" err="1" smtClean="0">
                <a:latin typeface="Frutiger 45 Light" panose="020B0303030504020204" pitchFamily="34" charset="0"/>
              </a:rPr>
              <a:t>to</a:t>
            </a:r>
            <a:r>
              <a:rPr lang="de-DE" dirty="0" smtClean="0">
                <a:latin typeface="Frutiger 45 Light" panose="020B0303030504020204" pitchFamily="34" charset="0"/>
              </a:rPr>
              <a:t> thermal </a:t>
            </a:r>
            <a:r>
              <a:rPr lang="de-DE" dirty="0" err="1" smtClean="0">
                <a:latin typeface="Frutiger 45 Light" panose="020B0303030504020204" pitchFamily="34" charset="0"/>
              </a:rPr>
              <a:t>limitations</a:t>
            </a:r>
            <a:r>
              <a:rPr lang="de-DE" dirty="0" smtClean="0">
                <a:latin typeface="Frutiger 45 Light" panose="020B0303030504020204" pitchFamily="34" charset="0"/>
              </a:rPr>
              <a:t>, </a:t>
            </a:r>
            <a:r>
              <a:rPr lang="de-DE" dirty="0" err="1" smtClean="0">
                <a:latin typeface="Frutiger 45 Light" panose="020B0303030504020204" pitchFamily="34" charset="0"/>
              </a:rPr>
              <a:t>restricted</a:t>
            </a:r>
            <a:r>
              <a:rPr lang="de-DE" dirty="0" smtClean="0">
                <a:latin typeface="Frutiger 45 Light" panose="020B0303030504020204" pitchFamily="34" charset="0"/>
              </a:rPr>
              <a:t> </a:t>
            </a:r>
            <a:r>
              <a:rPr lang="de-DE" dirty="0" err="1" smtClean="0">
                <a:latin typeface="Frutiger 45 Light" panose="020B0303030504020204" pitchFamily="34" charset="0"/>
              </a:rPr>
              <a:t>to</a:t>
            </a:r>
            <a:r>
              <a:rPr lang="de-DE" dirty="0" smtClean="0">
                <a:latin typeface="Frutiger 45 Light" panose="020B0303030504020204" pitchFamily="34" charset="0"/>
              </a:rPr>
              <a:t> a </a:t>
            </a:r>
            <a:r>
              <a:rPr lang="de-DE" dirty="0" err="1" smtClean="0">
                <a:latin typeface="Frutiger 45 Light" panose="020B0303030504020204" pitchFamily="34" charset="0"/>
              </a:rPr>
              <a:t>max</a:t>
            </a:r>
            <a:r>
              <a:rPr lang="de-DE" dirty="0" smtClean="0">
                <a:latin typeface="Frutiger 45 Light" panose="020B0303030504020204" pitchFamily="34" charset="0"/>
              </a:rPr>
              <a:t> </a:t>
            </a:r>
            <a:r>
              <a:rPr lang="de-DE" dirty="0" err="1" smtClean="0">
                <a:latin typeface="Frutiger 45 Light" panose="020B0303030504020204" pitchFamily="34" charset="0"/>
              </a:rPr>
              <a:t>of</a:t>
            </a:r>
            <a:r>
              <a:rPr lang="de-DE" dirty="0" smtClean="0">
                <a:latin typeface="Frutiger 45 Light" panose="020B0303030504020204" pitchFamily="34" charset="0"/>
              </a:rPr>
              <a:t> 4 h…?</a:t>
            </a:r>
            <a:endParaRPr lang="de-DE" dirty="0">
              <a:latin typeface="Frutiger 45 Light" panose="020B0303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0087"/>
            <a:ext cx="7488832" cy="388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7584" y="5646930"/>
            <a:ext cx="93134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[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NPOL, 2018]</a:t>
            </a:r>
          </a:p>
        </p:txBody>
      </p:sp>
    </p:spTree>
    <p:extLst>
      <p:ext uri="{BB962C8B-B14F-4D97-AF65-F5344CB8AC3E}">
        <p14:creationId xmlns:p14="http://schemas.microsoft.com/office/powerpoint/2010/main" val="5371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utiger 45 Light" panose="020B0303030504020204" pitchFamily="34" charset="0"/>
              </a:rPr>
              <a:t>ESA antennas as a potential mitigation</a:t>
            </a:r>
            <a:endParaRPr lang="en-US" dirty="0">
              <a:latin typeface="Frutiger 45 Light" panose="020B0303030504020204" pitchFamily="34" charset="0"/>
            </a:endParaRPr>
          </a:p>
        </p:txBody>
      </p:sp>
      <p:pic>
        <p:nvPicPr>
          <p:cNvPr id="1028" name="Picture 4" descr="Estrack_Auto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0254"/>
            <a:ext cx="8496944" cy="52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6761944" y="2060848"/>
            <a:ext cx="762384" cy="343974"/>
            <a:chOff x="7596336" y="3573016"/>
            <a:chExt cx="762384" cy="343974"/>
          </a:xfrm>
        </p:grpSpPr>
        <p:sp>
          <p:nvSpPr>
            <p:cNvPr id="10" name="Pfeil nach rechts 9"/>
            <p:cNvSpPr/>
            <p:nvPr/>
          </p:nvSpPr>
          <p:spPr>
            <a:xfrm>
              <a:off x="7596336" y="3573016"/>
              <a:ext cx="762384" cy="343974"/>
            </a:xfrm>
            <a:prstGeom prst="rightArrow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638196" y="3652670"/>
              <a:ext cx="5909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b="1" dirty="0" smtClean="0">
                  <a:solidFill>
                    <a:srgbClr val="FF0000"/>
                  </a:solidFill>
                </a:rPr>
                <a:t>Ussurijsk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169116" y="1699754"/>
            <a:ext cx="840138" cy="343974"/>
            <a:chOff x="7627108" y="4293096"/>
            <a:chExt cx="840138" cy="343974"/>
          </a:xfrm>
        </p:grpSpPr>
        <p:sp>
          <p:nvSpPr>
            <p:cNvPr id="14" name="Pfeil nach rechts 13"/>
            <p:cNvSpPr/>
            <p:nvPr/>
          </p:nvSpPr>
          <p:spPr>
            <a:xfrm flipH="1">
              <a:off x="7627108" y="4293096"/>
              <a:ext cx="828606" cy="343974"/>
            </a:xfrm>
            <a:prstGeom prst="rightArrow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746722" y="4372750"/>
              <a:ext cx="7205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200" b="1" dirty="0" smtClean="0">
                  <a:solidFill>
                    <a:srgbClr val="FF0000"/>
                  </a:solidFill>
                </a:rPr>
                <a:t>Bear </a:t>
              </a:r>
              <a:r>
                <a:rPr lang="de-DE" sz="1200" b="1" dirty="0" err="1" smtClean="0">
                  <a:solidFill>
                    <a:srgbClr val="FF0000"/>
                  </a:solidFill>
                </a:rPr>
                <a:t>Lakes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395536" y="6021288"/>
            <a:ext cx="12391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[ESTRACK, 2017]</a:t>
            </a:r>
          </a:p>
        </p:txBody>
      </p:sp>
    </p:spTree>
    <p:extLst>
      <p:ext uri="{BB962C8B-B14F-4D97-AF65-F5344CB8AC3E}">
        <p14:creationId xmlns:p14="http://schemas.microsoft.com/office/powerpoint/2010/main" val="2854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196752"/>
            <a:ext cx="8172000" cy="433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rutiger 45 Light" panose="020B0303030504020204" pitchFamily="34" charset="0"/>
              </a:rPr>
              <a:t>Option already explored in 2014 </a:t>
            </a:r>
            <a:r>
              <a:rPr lang="en-US" dirty="0" smtClean="0">
                <a:latin typeface="Frutiger 45 Light" panose="020B0303030504020204" pitchFamily="34" charset="0"/>
                <a:sym typeface="Wingdings" panose="05000000000000000000" pitchFamily="2" charset="2"/>
              </a:rPr>
              <a:t> „feasible!“ </a:t>
            </a:r>
          </a:p>
          <a:p>
            <a:pPr marL="0" indent="0">
              <a:buNone/>
            </a:pPr>
            <a:r>
              <a:rPr lang="en-US" dirty="0" smtClean="0">
                <a:latin typeface="Frutiger 45 Light" panose="020B0303030504020204" pitchFamily="34" charset="0"/>
              </a:rPr>
              <a:t>Ongoing talks since last autumn:</a:t>
            </a:r>
          </a:p>
          <a:p>
            <a:pPr marL="0" indent="0">
              <a:buNone/>
            </a:pPr>
            <a:endParaRPr lang="en-US" dirty="0" smtClean="0">
              <a:latin typeface="Frutiger 45 Light" panose="020B0303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utiger 45 Light" panose="020B0303030504020204" pitchFamily="34" charset="0"/>
              </a:rPr>
              <a:t>Good visibility all year round confirmed by Marcus Kirsch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utiger 45 Light" panose="020B0303030504020204" pitchFamily="34" charset="0"/>
              </a:rPr>
              <a:t>Based upon information available, ESTRACK specialists </a:t>
            </a:r>
            <a:r>
              <a:rPr lang="en-US" smtClean="0">
                <a:latin typeface="Frutiger 45 Light" panose="020B0303030504020204" pitchFamily="34" charset="0"/>
              </a:rPr>
              <a:t>checked compatibility</a:t>
            </a:r>
            <a:endParaRPr lang="en-US" dirty="0" smtClean="0">
              <a:latin typeface="Frutiger 45 Light" panose="020B0303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utiger 45 Light" panose="020B0303030504020204" pitchFamily="34" charset="0"/>
              </a:rPr>
              <a:t>DLR letter to ROSCOSMOS: positive answer, </a:t>
            </a:r>
            <a:r>
              <a:rPr lang="en-US" dirty="0" smtClean="0">
                <a:latin typeface="Frutiger 45 Light" panose="020B0303030504020204" pitchFamily="34" charset="0"/>
              </a:rPr>
              <a:t>antenna </a:t>
            </a:r>
            <a:r>
              <a:rPr lang="en-US" dirty="0" smtClean="0">
                <a:latin typeface="Frutiger 45 Light" panose="020B0303030504020204" pitchFamily="34" charset="0"/>
              </a:rPr>
              <a:t>data sheets provided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utiger 45 Light" panose="020B0303030504020204" pitchFamily="34" charset="0"/>
              </a:rPr>
              <a:t>Feb. 2019: DLR received confirmation from NPOL: Utilization of ESA antennas possible. Ready to set up ICD and training of operators together with ESA.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Frutiger 45 Light" panose="020B0303030504020204" pitchFamily="34" charset="0"/>
              </a:rPr>
              <a:t>SRG progress meeting Feb 20th: </a:t>
            </a:r>
            <a:r>
              <a:rPr lang="en-US" dirty="0" err="1" smtClean="0">
                <a:latin typeface="Frutiger 45 Light" panose="020B0303030504020204" pitchFamily="34" charset="0"/>
              </a:rPr>
              <a:t>Roskosmos</a:t>
            </a:r>
            <a:r>
              <a:rPr lang="en-US" dirty="0" smtClean="0">
                <a:latin typeface="Frutiger 45 Light" panose="020B0303030504020204" pitchFamily="34" charset="0"/>
              </a:rPr>
              <a:t>: Will use only Russian antennas!</a:t>
            </a:r>
          </a:p>
          <a:p>
            <a:pPr marL="0" indent="0">
              <a:buNone/>
            </a:pPr>
            <a:endParaRPr lang="de-DE" dirty="0">
              <a:latin typeface="Frutiger 45 Light" panose="020B03030305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utiger 45 Light" panose="020B0303030504020204" pitchFamily="34" charset="0"/>
              </a:rPr>
              <a:t>ESA antennas as a potential mitigation</a:t>
            </a:r>
            <a:endParaRPr lang="en-US" dirty="0">
              <a:latin typeface="Frutiger 45 Light" panose="020B0303030504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List of participants complete and submitted to </a:t>
            </a:r>
            <a:r>
              <a:rPr lang="en-GB" dirty="0" err="1" smtClean="0">
                <a:latin typeface="Frutiger 45 Light" panose="020B0303030504020204" pitchFamily="34" charset="0"/>
              </a:rPr>
              <a:t>Roscosmos</a:t>
            </a:r>
            <a:r>
              <a:rPr lang="en-GB" dirty="0" smtClean="0">
                <a:latin typeface="Frutiger 45 Light" panose="020B0303030504020204" pitchFamily="34" charset="0"/>
              </a:rPr>
              <a:t> for security screening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Currently the German delegation are 51 participants, including ~10 journalists and media specialists (Spiegel, </a:t>
            </a:r>
            <a:r>
              <a:rPr lang="en-GB" dirty="0" err="1" smtClean="0">
                <a:latin typeface="Frutiger 45 Light" panose="020B0303030504020204" pitchFamily="34" charset="0"/>
              </a:rPr>
              <a:t>Deutschlandfunk</a:t>
            </a:r>
            <a:r>
              <a:rPr lang="en-GB" dirty="0" smtClean="0">
                <a:latin typeface="Frutiger 45 Light" panose="020B0303030504020204" pitchFamily="34" charset="0"/>
              </a:rPr>
              <a:t>, DW, DLR) + guests (</a:t>
            </a:r>
            <a:r>
              <a:rPr lang="en-GB" dirty="0" err="1" smtClean="0">
                <a:latin typeface="Frutiger 45 Light" panose="020B0303030504020204" pitchFamily="34" charset="0"/>
              </a:rPr>
              <a:t>ESA,BMWi</a:t>
            </a:r>
            <a:r>
              <a:rPr lang="en-GB" dirty="0" smtClean="0">
                <a:latin typeface="Frutiger 45 Light" panose="020B0303030504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DLR to provide visa support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Press and VIP programme in preparation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Different options of travel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Preferred option: joint delegation (IKI, </a:t>
            </a:r>
            <a:r>
              <a:rPr lang="en-GB" dirty="0">
                <a:latin typeface="Frutiger 45 Light" panose="020B0303030504020204" pitchFamily="34" charset="0"/>
              </a:rPr>
              <a:t>G</a:t>
            </a:r>
            <a:r>
              <a:rPr lang="en-GB" dirty="0" smtClean="0">
                <a:latin typeface="Frutiger 45 Light" panose="020B0303030504020204" pitchFamily="34" charset="0"/>
              </a:rPr>
              <a:t>erman institutes and DLR) from Moscow to Baikonur and back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Frutiger 45 Light" panose="020B0303030504020204" pitchFamily="34" charset="0"/>
              </a:rPr>
              <a:t>Backup option: charter flight from Germany directly to Baikonur</a:t>
            </a:r>
            <a:endParaRPr lang="en-GB" dirty="0">
              <a:latin typeface="Frutiger 45 Light" panose="020B0303030504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705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utiger 45 Light" panose="020B0303030504020204" pitchFamily="34" charset="0"/>
              </a:rPr>
              <a:t>Launch campaign: German </a:t>
            </a:r>
            <a:r>
              <a:rPr lang="en-GB" dirty="0">
                <a:latin typeface="Frutiger 45 Light" panose="020B0303030504020204" pitchFamily="34" charset="0"/>
              </a:rPr>
              <a:t>d</a:t>
            </a:r>
            <a:r>
              <a:rPr lang="en-GB" dirty="0" smtClean="0">
                <a:latin typeface="Frutiger 45 Light" panose="020B0303030504020204" pitchFamily="34" charset="0"/>
              </a:rPr>
              <a:t>elegation to Baikonur</a:t>
            </a:r>
            <a:endParaRPr lang="en-GB" dirty="0"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536</Words>
  <Application>Microsoft Office PowerPoint</Application>
  <PresentationFormat>Bildschirmpräsentation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DLR-Präsentation 4:3 Englisch</vt:lpstr>
      <vt:lpstr>eROSITA Status and Launch Campaign</vt:lpstr>
      <vt:lpstr>SRG Progress Meeting 20.02.19</vt:lpstr>
      <vt:lpstr>SRG during progress meeting 20.02.19</vt:lpstr>
      <vt:lpstr>SRG Timeline</vt:lpstr>
      <vt:lpstr>L2 visibility from the envisaged Russian antennas</vt:lpstr>
      <vt:lpstr>However, due to thermal limitations, restricted to a max of 4 h…?</vt:lpstr>
      <vt:lpstr>ESA antennas as a potential mitigation</vt:lpstr>
      <vt:lpstr>ESA antennas as a potential mitigation</vt:lpstr>
      <vt:lpstr>Launch campaign: German delegation to Baikonur</vt:lpstr>
      <vt:lpstr>Public Outreach</vt:lpstr>
      <vt:lpstr>SRG Stickers, Pins, etc.</vt:lpstr>
      <vt:lpstr>Proposed SRG Logo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Mernik, Thomas</dc:creator>
  <cp:lastModifiedBy>Thomas Mernik</cp:lastModifiedBy>
  <cp:revision>94</cp:revision>
  <dcterms:created xsi:type="dcterms:W3CDTF">2012-06-19T06:51:55Z</dcterms:created>
  <dcterms:modified xsi:type="dcterms:W3CDTF">2019-03-04T10:17:19Z</dcterms:modified>
</cp:coreProperties>
</file>