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6" r:id="rId2"/>
    <p:sldId id="264" r:id="rId3"/>
    <p:sldId id="265" r:id="rId4"/>
    <p:sldId id="270" r:id="rId5"/>
    <p:sldId id="259" r:id="rId6"/>
    <p:sldId id="260" r:id="rId7"/>
    <p:sldId id="261" r:id="rId8"/>
    <p:sldId id="268" r:id="rId9"/>
    <p:sldId id="269" r:id="rId10"/>
    <p:sldId id="256" r:id="rId11"/>
    <p:sldId id="257" r:id="rId12"/>
    <p:sldId id="262" r:id="rId13"/>
    <p:sldId id="263" r:id="rId14"/>
    <p:sldId id="258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55ABE-0F4A-3848-A328-4E43FF3F370F}" type="datetimeFigureOut">
              <a:rPr lang="en-US" smtClean="0"/>
              <a:t>23/04/18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47E17-B2C8-1146-BBB9-6A3B9789A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49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C5047-E1D1-EB48-BEBB-CCABB15127B6}" type="datetimeFigureOut">
              <a:rPr lang="en-US" smtClean="0"/>
              <a:t>23/04/18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CDB19-FE11-094E-A8C6-DC6673E21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598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5EF5A-6DD2-2D44-8BB4-1F77E8C37EB2}" type="slidenum">
              <a:rPr lang="en-GB"/>
              <a:pPr/>
              <a:t>1</a:t>
            </a:fld>
            <a:endParaRPr lang="en-GB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Pileup significant above</a:t>
            </a:r>
            <a:r>
              <a:rPr lang="en-US" baseline="0" dirty="0" smtClean="0"/>
              <a:t> ~0.2-1 x 10^-10 erg/s/cm2 (a few </a:t>
            </a:r>
            <a:r>
              <a:rPr lang="en-US" baseline="0" dirty="0" err="1" smtClean="0"/>
              <a:t>mCrab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FE66-CF30-B944-A344-A782ABC633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88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D880-866F-3B42-B35C-E637F6D48263}" type="datetime1">
              <a:rPr lang="en-US" smtClean="0"/>
              <a:t>23/04/18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Merloni, eROSITA PV, 4/2018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D031-ACB0-5D4D-8CEB-AB7CE87D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6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A647-B7A8-1B4D-A1B6-2F851122D014}" type="datetime1">
              <a:rPr lang="en-US" smtClean="0"/>
              <a:t>23/04/18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Merloni, eROSITA PV, 4/2018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D031-ACB0-5D4D-8CEB-AB7CE87D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0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A279-3630-C64C-9686-3EA5C1C36714}" type="datetime1">
              <a:rPr lang="en-US" smtClean="0"/>
              <a:t>23/04/18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Merloni, eROSITA PV, 4/2018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D031-ACB0-5D4D-8CEB-AB7CE87D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5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6E63-7C68-A14E-AC8C-B64D90B3C0F9}" type="datetime1">
              <a:rPr lang="en-US" smtClean="0"/>
              <a:t>23/04/18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Merloni, eROSITA PV, 4/2018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D031-ACB0-5D4D-8CEB-AB7CE87D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78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7B05-73D0-8B41-AF69-4B72BCF46C2D}" type="datetime1">
              <a:rPr lang="en-US" smtClean="0"/>
              <a:t>23/04/18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Merloni, eROSITA PV, 4/2018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D031-ACB0-5D4D-8CEB-AB7CE87D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1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0C39-CF94-B340-8712-B8B1DFACC6D0}" type="datetime1">
              <a:rPr lang="en-US" smtClean="0"/>
              <a:t>23/04/18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Merloni, eROSITA PV, 4/2018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D031-ACB0-5D4D-8CEB-AB7CE87D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2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0028-3DD3-4545-B9B2-A8F3028EEE9B}" type="datetime1">
              <a:rPr lang="en-US" smtClean="0"/>
              <a:t>23/04/18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Merloni, eROSITA PV, 4/2018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D031-ACB0-5D4D-8CEB-AB7CE87D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39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42D5-1F17-534D-821A-9AB76E4FACFB}" type="datetime1">
              <a:rPr lang="en-US" smtClean="0"/>
              <a:t>23/04/18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Merloni, eROSITA PV, 4/2018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D031-ACB0-5D4D-8CEB-AB7CE87D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7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B1E9-2215-6541-9773-32167C729758}" type="datetime1">
              <a:rPr lang="en-US" smtClean="0"/>
              <a:t>23/04/18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Merloni, eROSITA PV, 4/2018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D031-ACB0-5D4D-8CEB-AB7CE87D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0F42-236B-D846-9ECA-C78B49DB1348}" type="datetime1">
              <a:rPr lang="en-US" smtClean="0"/>
              <a:t>23/04/18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Merloni, eROSITA PV, 4/2018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D031-ACB0-5D4D-8CEB-AB7CE87D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30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8B49-F7C9-A649-9B0D-FF1E7773F618}" type="datetime1">
              <a:rPr lang="en-US" smtClean="0"/>
              <a:t>23/04/18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Merloni, eROSITA PV, 4/2018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D031-ACB0-5D4D-8CEB-AB7CE87D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4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677A6-E4DA-514D-923E-94E59E81EB87}" type="datetime1">
              <a:rPr lang="en-US" smtClean="0"/>
              <a:t>23/04/18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Merloni, eROSITA PV, 4/2018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6D031-ACB0-5D4D-8CEB-AB7CE87D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4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gif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18.png"/><Relationship Id="rId5" Type="http://schemas.openxmlformats.org/officeDocument/2006/relationships/image" Target="../media/image8.png"/><Relationship Id="rId6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xray_allsky_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656"/>
            <a:ext cx="9144000" cy="5719977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345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26024"/>
            <a:ext cx="6400800" cy="1883296"/>
          </a:xfrm>
          <a:noFill/>
          <a:ln/>
        </p:spPr>
        <p:txBody>
          <a:bodyPr>
            <a:normAutofit/>
          </a:bodyPr>
          <a:lstStyle/>
          <a:p>
            <a:pPr eaLnBrk="0" hangingPunct="0">
              <a:spcBef>
                <a:spcPct val="0"/>
              </a:spcBef>
            </a:pPr>
            <a:r>
              <a:rPr lang="en-GB" sz="2800" dirty="0" smtClean="0">
                <a:solidFill>
                  <a:schemeClr val="bg1"/>
                </a:solidFill>
                <a:effectLst>
                  <a:glow rad="63500">
                    <a:schemeClr val="accent4">
                      <a:alpha val="75000"/>
                    </a:schemeClr>
                  </a:glow>
                </a:effectLst>
                <a:latin typeface="Avenir Book"/>
                <a:cs typeface="Avenir Book"/>
              </a:rPr>
              <a:t>Andrea Merloni (MPE</a:t>
            </a:r>
            <a:r>
              <a:rPr lang="en-GB" sz="2800" dirty="0" smtClean="0">
                <a:solidFill>
                  <a:schemeClr val="bg1"/>
                </a:solidFill>
                <a:effectLst>
                  <a:glow rad="63500">
                    <a:schemeClr val="accent4">
                      <a:alpha val="75000"/>
                    </a:schemeClr>
                  </a:glow>
                </a:effectLst>
                <a:latin typeface="Avenir Book"/>
                <a:cs typeface="Avenir Book"/>
              </a:rPr>
              <a:t>)</a:t>
            </a:r>
            <a:endParaRPr lang="en-GB" sz="2800" dirty="0" smtClean="0">
              <a:solidFill>
                <a:schemeClr val="bg1"/>
              </a:solidFill>
              <a:effectLst>
                <a:glow rad="63500">
                  <a:schemeClr val="accent4">
                    <a:alpha val="75000"/>
                  </a:schemeClr>
                </a:glow>
              </a:effectLst>
              <a:latin typeface="Avenir Book"/>
              <a:cs typeface="Avenir Book"/>
            </a:endParaRPr>
          </a:p>
        </p:txBody>
      </p:sp>
      <p:pic>
        <p:nvPicPr>
          <p:cNvPr id="345093" name="Picture 5" descr="logo-mpe-bw_inve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1012825" cy="885825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 smtClean="0">
                <a:latin typeface="Avenir Book"/>
                <a:cs typeface="Avenir Book"/>
              </a:rPr>
              <a:t>Merloni, eROSITA PV, 4/2018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782688"/>
            <a:ext cx="8763000" cy="24384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34975"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  <a:tab pos="5503863" algn="l"/>
                <a:tab pos="6191250" algn="l"/>
                <a:tab pos="6878638" algn="l"/>
                <a:tab pos="7567613" algn="l"/>
                <a:tab pos="8255000" algn="l"/>
              </a:tabLst>
            </a:pPr>
            <a:r>
              <a:rPr lang="en-GB" sz="4000" b="1" dirty="0" err="1" smtClean="0">
                <a:solidFill>
                  <a:schemeClr val="bg1"/>
                </a:solidFill>
                <a:effectLst>
                  <a:outerShdw blurRad="41275" dist="20320" dir="1800000" algn="tl" rotWithShape="0">
                    <a:srgbClr val="FF0000">
                      <a:alpha val="40000"/>
                    </a:srgbClr>
                  </a:outerShdw>
                </a:effectLst>
                <a:latin typeface="Avenir Heavy"/>
                <a:cs typeface="Avenir Heavy"/>
              </a:rPr>
              <a:t>eROSITA</a:t>
            </a:r>
            <a:r>
              <a:rPr lang="en-GB" sz="4000" b="1" dirty="0" smtClean="0">
                <a:solidFill>
                  <a:schemeClr val="bg1"/>
                </a:solidFill>
                <a:effectLst>
                  <a:outerShdw blurRad="41275" dist="20320" dir="1800000" algn="tl" rotWithShape="0">
                    <a:srgbClr val="FF0000">
                      <a:alpha val="40000"/>
                    </a:srgbClr>
                  </a:outerShdw>
                </a:effectLst>
                <a:latin typeface="Avenir Heavy"/>
                <a:cs typeface="Avenir Heavy"/>
              </a:rPr>
              <a:t> (early) Science</a:t>
            </a:r>
          </a:p>
        </p:txBody>
      </p:sp>
      <p:pic>
        <p:nvPicPr>
          <p:cNvPr id="2" name="Picture 1" descr="eROSITA_Logo_negw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200" y="-963488"/>
            <a:ext cx="2537360" cy="35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683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1743"/>
            <a:ext cx="8229600" cy="1143000"/>
          </a:xfrm>
        </p:spPr>
        <p:txBody>
          <a:bodyPr/>
          <a:lstStyle/>
          <a:p>
            <a:r>
              <a:rPr lang="en-US" dirty="0" err="1" smtClean="0"/>
              <a:t>eROSITA</a:t>
            </a:r>
            <a:r>
              <a:rPr lang="en-US" dirty="0" smtClean="0"/>
              <a:t> Performance Verification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</a:t>
            </a:r>
            <a:r>
              <a:rPr lang="en-US" dirty="0" smtClean="0"/>
              <a:t>oals of the PV phase: </a:t>
            </a:r>
            <a:endParaRPr lang="en-US" dirty="0"/>
          </a:p>
          <a:p>
            <a:pPr lvl="1"/>
            <a:r>
              <a:rPr lang="en-US" dirty="0" smtClean="0"/>
              <a:t>to demonstrate the ability of </a:t>
            </a:r>
            <a:r>
              <a:rPr lang="en-US" dirty="0" err="1" smtClean="0"/>
              <a:t>eROSITA</a:t>
            </a:r>
            <a:r>
              <a:rPr lang="en-US" dirty="0" smtClean="0"/>
              <a:t> to achieve its foremost scientific goals;</a:t>
            </a:r>
          </a:p>
          <a:p>
            <a:pPr lvl="1"/>
            <a:r>
              <a:rPr lang="en-US" dirty="0" smtClean="0"/>
              <a:t>to make both the </a:t>
            </a:r>
            <a:r>
              <a:rPr lang="en-US" dirty="0" err="1" smtClean="0"/>
              <a:t>eROSITA</a:t>
            </a:r>
            <a:r>
              <a:rPr lang="en-US" dirty="0" smtClean="0"/>
              <a:t> scientific teams and the scientific community at large aware of the instrument capabilities and of the forecasted impact of the mission.</a:t>
            </a:r>
          </a:p>
          <a:p>
            <a:r>
              <a:rPr lang="en-US" dirty="0" smtClean="0"/>
              <a:t>“It is expected that the </a:t>
            </a:r>
            <a:r>
              <a:rPr lang="en-US" dirty="0" err="1" smtClean="0"/>
              <a:t>eROSITA</a:t>
            </a:r>
            <a:r>
              <a:rPr lang="en-US" dirty="0" smtClean="0"/>
              <a:t> PV phase will enable highly competitive early scientific programs, which will lead to a series of publications in refereed scientific journals.”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Ru</a:t>
            </a:r>
            <a:r>
              <a:rPr lang="en-US" dirty="0" smtClean="0"/>
              <a:t>-De Joint committee agreed to dedicate ~20 days (~1.73Ms) to PV observations, with half of the observations led by Russian PIs, half by German PIs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Merloni, eROSITA PV, 4/2018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63"/>
            <a:ext cx="8229600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List of German-led PV projects recommended by the German Consortium and approved by the JC</a:t>
            </a:r>
            <a:endParaRPr lang="en-US" sz="3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754618"/>
              </p:ext>
            </p:extLst>
          </p:nvPr>
        </p:nvGraphicFramePr>
        <p:xfrm>
          <a:off x="0" y="1601825"/>
          <a:ext cx="9144000" cy="453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912"/>
                <a:gridCol w="1747892"/>
                <a:gridCol w="1188020"/>
                <a:gridCol w="887601"/>
                <a:gridCol w="1256297"/>
                <a:gridCol w="764703"/>
                <a:gridCol w="860291"/>
                <a:gridCol w="1524284"/>
              </a:tblGrid>
              <a:tr h="370840"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PI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Title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WG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Time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Approved target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Observing mode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Hemisphere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Visibility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Boller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eROSITA PV Studies using Ultrasoft NLS1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AGN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40ks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1H0707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8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Always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Dennerl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Observing Mars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Solar System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40ks (TBC)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Mars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De &amp; Ru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8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15.4.</a:t>
                      </a:r>
                      <a:r>
                        <a:rPr lang="en-US" sz="1000" dirty="0">
                          <a:solidFill>
                            <a:srgbClr val="008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–</a:t>
                      </a:r>
                      <a:r>
                        <a:rPr lang="en-US" sz="1000" dirty="0" smtClean="0">
                          <a:solidFill>
                            <a:srgbClr val="008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26.7.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Freyberg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Utilizing the new window to carbon-line astrophysics of the Local Interstellar Medium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SNR, Diffuse Emission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60ks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Cha III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8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mid-</a:t>
                      </a:r>
                      <a:r>
                        <a:rPr lang="en-US" sz="1000" dirty="0" smtClean="0">
                          <a:solidFill>
                            <a:srgbClr val="008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Jul.</a:t>
                      </a:r>
                      <a:r>
                        <a:rPr lang="en-US" sz="1000" dirty="0">
                          <a:solidFill>
                            <a:srgbClr val="008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-mid</a:t>
                      </a:r>
                      <a:r>
                        <a:rPr lang="en-US" sz="1000" dirty="0" smtClean="0">
                          <a:solidFill>
                            <a:srgbClr val="008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-Oct.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Georgakakis &amp; Finoguenov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The eROSITA Final Equatorial-Depth Survey (eFEDS)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AGN &amp; Clusters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350ks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 fields, ~116deg</a:t>
                      </a:r>
                      <a:r>
                        <a:rPr lang="en-US" sz="1000" baseline="30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FS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2x[58 deg</a:t>
                      </a:r>
                      <a:r>
                        <a:rPr lang="en-US" sz="1000" baseline="30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]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8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6.4.</a:t>
                      </a:r>
                      <a:r>
                        <a:rPr lang="en-US" sz="1000" dirty="0">
                          <a:solidFill>
                            <a:srgbClr val="008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–</a:t>
                      </a:r>
                      <a:r>
                        <a:rPr lang="en-US" sz="1000" dirty="0" smtClean="0">
                          <a:solidFill>
                            <a:srgbClr val="008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20.5.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 </a:t>
                      </a:r>
                      <a:r>
                        <a:rPr lang="en-US" sz="1000" dirty="0" smtClean="0">
                          <a:solidFill>
                            <a:srgbClr val="008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1.6.</a:t>
                      </a:r>
                      <a:r>
                        <a:rPr lang="en-US" sz="1000" dirty="0">
                          <a:solidFill>
                            <a:srgbClr val="008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–</a:t>
                      </a:r>
                      <a:r>
                        <a:rPr lang="en-US" sz="1000" dirty="0" smtClean="0">
                          <a:solidFill>
                            <a:srgbClr val="008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20.7.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Rau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Testing the NRTA Transient Detection during the CalPV phase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Time Domain Astrophysics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N/A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N/A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N/A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De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(&amp; </a:t>
                      </a:r>
                      <a:r>
                        <a:rPr lang="en-US" sz="1000" baseline="0" dirty="0" err="1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Ru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; TBD)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N/A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Reiprich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eROSITA’s First Galaxy Cluster Outskirts and WHIM Detection 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Clusters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100ks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A3391/3395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FS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[2.5x2.5 deg</a:t>
                      </a:r>
                      <a:r>
                        <a:rPr lang="en-US" sz="1000" baseline="30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]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8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Always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Robrade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The nearby stellar cluster η Chamaeleontis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Stars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150ks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η Chamaleontis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FS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[5x5 deg</a:t>
                      </a:r>
                      <a:r>
                        <a:rPr lang="en-US" sz="1000" baseline="30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]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8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Always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Schwope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Phase-resolved spectroscopy of the isolated neutron star RBS1223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Compact Objects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100ks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RBS1223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8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6.6-19.7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Wilms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An </a:t>
                      </a:r>
                      <a:r>
                        <a:rPr lang="en-US" sz="1000" i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eROSITA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PV observation of an ultraluminous X-ray pulsar 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Time Domain Astrophysics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60ks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NGC 7793 P13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8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13.5.</a:t>
                      </a:r>
                      <a:r>
                        <a:rPr lang="en-US" sz="1000" dirty="0">
                          <a:solidFill>
                            <a:srgbClr val="008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–</a:t>
                      </a:r>
                      <a:r>
                        <a:rPr lang="en-US" sz="1000" dirty="0" smtClean="0">
                          <a:solidFill>
                            <a:srgbClr val="008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30.6.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Merloni, eROSITA PV, 4/2018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49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FEDS_footprin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6" y="616243"/>
            <a:ext cx="9037882" cy="2232248"/>
          </a:xfrm>
          <a:prstGeom prst="rect">
            <a:avLst/>
          </a:prstGeom>
        </p:spPr>
      </p:pic>
      <p:pic>
        <p:nvPicPr>
          <p:cNvPr id="4" name="Picture 2" descr="SPIDERS_logo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44450"/>
            <a:ext cx="11080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mpe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06363"/>
            <a:ext cx="6223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323850" y="51470"/>
            <a:ext cx="8496300" cy="8572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 err="1" smtClean="0">
                <a:latin typeface="Avenir Black"/>
                <a:cs typeface="Avenir Black"/>
              </a:rPr>
              <a:t>eFEDS</a:t>
            </a:r>
            <a:endParaRPr lang="en-US" sz="4000" dirty="0" smtClean="0">
              <a:latin typeface="Avenir Black"/>
              <a:cs typeface="Avenir Black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Merloni, eROSITA PV, 4/2018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8254" y="4065130"/>
            <a:ext cx="8691896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spcAft>
                <a:spcPts val="600"/>
              </a:spcAft>
              <a:buFontTx/>
              <a:buChar char="-"/>
            </a:pPr>
            <a:r>
              <a:rPr lang="en-US" sz="2200" dirty="0" smtClean="0">
                <a:latin typeface="Avenir Book"/>
                <a:cs typeface="Avenir Book"/>
              </a:rPr>
              <a:t>Main goals: Clusters Mass calibration (HSC lensing, dynamics)</a:t>
            </a:r>
          </a:p>
          <a:p>
            <a:pPr marL="285750" lvl="1" indent="-285750">
              <a:spcAft>
                <a:spcPts val="600"/>
              </a:spcAft>
              <a:buFontTx/>
              <a:buChar char="-"/>
            </a:pPr>
            <a:r>
              <a:rPr lang="en-US" sz="2200" dirty="0" smtClean="0">
                <a:latin typeface="Avenir Book"/>
                <a:cs typeface="Avenir Book"/>
              </a:rPr>
              <a:t>AGN evolution, luminous AGN host properties</a:t>
            </a:r>
          </a:p>
          <a:p>
            <a:pPr marL="285750" lvl="1" indent="-285750">
              <a:spcAft>
                <a:spcPts val="600"/>
              </a:spcAft>
              <a:buFontTx/>
              <a:buChar char="-"/>
            </a:pPr>
            <a:r>
              <a:rPr lang="en-US" sz="2200" dirty="0" smtClean="0">
                <a:latin typeface="Avenir Book"/>
                <a:cs typeface="Avenir Book"/>
              </a:rPr>
              <a:t>Projects under discussion: </a:t>
            </a:r>
          </a:p>
          <a:p>
            <a:pPr marL="742950" lvl="2" indent="-285750">
              <a:spcAft>
                <a:spcPts val="600"/>
              </a:spcAft>
              <a:buFontTx/>
              <a:buChar char="-"/>
            </a:pPr>
            <a:r>
              <a:rPr lang="en-US" sz="2200" dirty="0" smtClean="0">
                <a:latin typeface="Avenir Book"/>
                <a:cs typeface="Avenir Book"/>
              </a:rPr>
              <a:t>Radio coverage (LOFAR, ASKAP)</a:t>
            </a:r>
          </a:p>
          <a:p>
            <a:pPr marL="742950" lvl="2" indent="-285750">
              <a:spcAft>
                <a:spcPts val="600"/>
              </a:spcAft>
              <a:buFontTx/>
              <a:buChar char="-"/>
            </a:pPr>
            <a:r>
              <a:rPr lang="en-US" sz="2200" dirty="0" smtClean="0">
                <a:latin typeface="Avenir Book"/>
                <a:cs typeface="Avenir Book"/>
              </a:rPr>
              <a:t>Spectroscopic coverage</a:t>
            </a:r>
          </a:p>
          <a:p>
            <a:pPr marL="742950" lvl="2" indent="-285750">
              <a:spcAft>
                <a:spcPts val="600"/>
              </a:spcAft>
              <a:buFontTx/>
              <a:buChar char="-"/>
            </a:pPr>
            <a:r>
              <a:rPr lang="en-US" sz="2200" dirty="0" smtClean="0">
                <a:latin typeface="Avenir Book"/>
                <a:cs typeface="Avenir Book"/>
              </a:rPr>
              <a:t>Spitzer proposal submitted (PI A. Stanford)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420681" y="1941708"/>
            <a:ext cx="2688394" cy="2127319"/>
            <a:chOff x="6420681" y="2335881"/>
            <a:chExt cx="2688394" cy="2127319"/>
          </a:xfrm>
        </p:grpSpPr>
        <p:sp>
          <p:nvSpPr>
            <p:cNvPr id="7" name="TextBox 6"/>
            <p:cNvSpPr txBox="1"/>
            <p:nvPr/>
          </p:nvSpPr>
          <p:spPr>
            <a:xfrm>
              <a:off x="6420681" y="3262871"/>
              <a:ext cx="2688394" cy="12003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9hr: visible </a:t>
              </a:r>
              <a:r>
                <a:rPr lang="en-US" dirty="0"/>
                <a:t>if launch date </a:t>
              </a:r>
              <a:r>
                <a:rPr lang="en-US" dirty="0" smtClean="0"/>
                <a:t>within </a:t>
              </a:r>
              <a:r>
                <a:rPr lang="en-US" dirty="0"/>
                <a:t>Jun.15&lt;T_0&lt; Sep.15 or Dec.15&lt;T_0&lt;Mar.15 </a:t>
              </a:r>
              <a:r>
                <a:rPr lang="en-US" dirty="0" smtClean="0"/>
                <a:t>[2 </a:t>
              </a:r>
              <a:r>
                <a:rPr lang="en-US" dirty="0"/>
                <a:t>weeks </a:t>
              </a:r>
              <a:r>
                <a:rPr lang="en-US" dirty="0" smtClean="0"/>
                <a:t>window for] 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7722492" y="2335881"/>
              <a:ext cx="175180" cy="87758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265458" y="2041320"/>
            <a:ext cx="3077105" cy="2071504"/>
            <a:chOff x="3022420" y="2371489"/>
            <a:chExt cx="3077105" cy="2071504"/>
          </a:xfrm>
        </p:grpSpPr>
        <p:sp>
          <p:nvSpPr>
            <p:cNvPr id="12" name="TextBox 11"/>
            <p:cNvSpPr txBox="1"/>
            <p:nvPr/>
          </p:nvSpPr>
          <p:spPr>
            <a:xfrm>
              <a:off x="3022420" y="3242664"/>
              <a:ext cx="3077105" cy="12003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14.5hr: </a:t>
              </a:r>
              <a:r>
                <a:rPr lang="en-US" dirty="0"/>
                <a:t>visible if </a:t>
              </a:r>
              <a:r>
                <a:rPr lang="en-US" dirty="0" smtClean="0"/>
                <a:t>launch within </a:t>
              </a:r>
              <a:r>
                <a:rPr lang="en-US" dirty="0"/>
                <a:t>Sep.15&lt;T_0&lt; Dec.15 or Mar.15&lt;T_0&lt;Jun.15 </a:t>
              </a:r>
              <a:r>
                <a:rPr lang="en-US" dirty="0" smtClean="0"/>
                <a:t>[4 </a:t>
              </a:r>
              <a:r>
                <a:rPr lang="en-US" dirty="0"/>
                <a:t>weeks </a:t>
              </a:r>
              <a:r>
                <a:rPr lang="en-US" dirty="0" smtClean="0"/>
                <a:t>window]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4079339" y="2371489"/>
              <a:ext cx="175180" cy="87758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3410137" y="2020311"/>
            <a:ext cx="2937554" cy="2085346"/>
            <a:chOff x="3410137" y="2385286"/>
            <a:chExt cx="2937554" cy="2085346"/>
          </a:xfrm>
        </p:grpSpPr>
        <p:sp>
          <p:nvSpPr>
            <p:cNvPr id="3" name="TextBox 2"/>
            <p:cNvSpPr txBox="1"/>
            <p:nvPr/>
          </p:nvSpPr>
          <p:spPr>
            <a:xfrm>
              <a:off x="3410137" y="3270303"/>
              <a:ext cx="2937554" cy="12003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12hr: visible if </a:t>
              </a:r>
              <a:r>
                <a:rPr lang="en-US" dirty="0"/>
                <a:t>launch </a:t>
              </a:r>
              <a:r>
                <a:rPr lang="en-US" dirty="0" smtClean="0"/>
                <a:t>within </a:t>
              </a:r>
              <a:r>
                <a:rPr lang="en-US" dirty="0"/>
                <a:t>Jul.15&lt;T_0&lt;Oct.15 or Jan.15&lt;T_0&lt;Apr.15 </a:t>
              </a:r>
              <a:r>
                <a:rPr lang="en-US" dirty="0" smtClean="0"/>
                <a:t>[full </a:t>
              </a:r>
              <a:r>
                <a:rPr lang="en-US" dirty="0"/>
                <a:t>6 weeks launch windows are covered</a:t>
              </a:r>
              <a:r>
                <a:rPr lang="en-US" dirty="0" smtClean="0"/>
                <a:t>]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4385903" y="2385286"/>
              <a:ext cx="175180" cy="87758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6743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FEDS_footprin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4149080"/>
            <a:ext cx="9037882" cy="2232248"/>
          </a:xfrm>
          <a:prstGeom prst="rect">
            <a:avLst/>
          </a:prstGeom>
        </p:spPr>
      </p:pic>
      <p:pic>
        <p:nvPicPr>
          <p:cNvPr id="4" name="Picture 2" descr="SPIDERS_logo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44450"/>
            <a:ext cx="11080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mpe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06363"/>
            <a:ext cx="6223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323850" y="51470"/>
            <a:ext cx="8496300" cy="8572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 smtClean="0">
                <a:latin typeface="Avenir Black"/>
                <a:cs typeface="Avenir Black"/>
              </a:rPr>
              <a:t>SPIDERS for </a:t>
            </a:r>
            <a:r>
              <a:rPr lang="en-US" sz="4000" dirty="0" err="1" smtClean="0">
                <a:latin typeface="Avenir Black"/>
                <a:cs typeface="Avenir Black"/>
              </a:rPr>
              <a:t>eFEDS</a:t>
            </a:r>
            <a:endParaRPr lang="en-US" sz="4000" dirty="0" smtClean="0">
              <a:latin typeface="Avenir Black"/>
              <a:cs typeface="Avenir Black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Merloni, eROSITA PV, 4/2018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9512" y="692696"/>
            <a:ext cx="8691896" cy="3524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2200" dirty="0" err="1" smtClean="0">
                <a:latin typeface="Avenir Book"/>
                <a:cs typeface="Avenir Book"/>
              </a:rPr>
              <a:t>eBOSS</a:t>
            </a:r>
            <a:r>
              <a:rPr lang="en-US" sz="2200" dirty="0" smtClean="0">
                <a:latin typeface="Avenir Book"/>
                <a:cs typeface="Avenir Book"/>
              </a:rPr>
              <a:t> will be completed in Feb.2019 -&gt; projected area coverage for SPIDERS ~6000 deg</a:t>
            </a:r>
            <a:r>
              <a:rPr lang="en-US" sz="2200" baseline="30000" dirty="0" smtClean="0">
                <a:latin typeface="Avenir Book"/>
                <a:cs typeface="Avenir Book"/>
              </a:rPr>
              <a:t>2 </a:t>
            </a:r>
            <a:r>
              <a:rPr lang="en-US" sz="2200" dirty="0" smtClean="0">
                <a:latin typeface="Avenir Book"/>
                <a:cs typeface="Avenir Book"/>
              </a:rPr>
              <a:t>(2.3x existing one)</a:t>
            </a:r>
            <a:endParaRPr lang="en-US" sz="2200" baseline="30000" dirty="0" smtClean="0">
              <a:latin typeface="Avenir Book"/>
              <a:cs typeface="Avenir Book"/>
            </a:endParaRP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en-US" sz="2200" dirty="0" smtClean="0">
                <a:latin typeface="Avenir Book"/>
                <a:cs typeface="Avenir Book"/>
              </a:rPr>
              <a:t>~10k RASS and 1200 XMM Slew </a:t>
            </a:r>
            <a:r>
              <a:rPr lang="en-US" sz="2200" dirty="0">
                <a:latin typeface="Avenir Book"/>
                <a:cs typeface="Avenir Book"/>
              </a:rPr>
              <a:t>sources’ spectra </a:t>
            </a:r>
            <a:endParaRPr lang="en-US" sz="2200" dirty="0" smtClean="0">
              <a:latin typeface="Avenir Book"/>
              <a:cs typeface="Avenir Book"/>
            </a:endParaRP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en-US" sz="2200" dirty="0" smtClean="0">
                <a:latin typeface="Avenir Book"/>
                <a:cs typeface="Avenir Book"/>
              </a:rPr>
              <a:t>Next Public release DR16 (July 2019)</a:t>
            </a:r>
          </a:p>
          <a:p>
            <a:pPr marL="285750" lvl="1" indent="-285750">
              <a:spcAft>
                <a:spcPts val="600"/>
              </a:spcAft>
              <a:buFontTx/>
              <a:buChar char="-"/>
            </a:pPr>
            <a:r>
              <a:rPr lang="en-US" sz="2200" dirty="0" smtClean="0">
                <a:latin typeface="Avenir Book"/>
                <a:cs typeface="Avenir Book"/>
              </a:rPr>
              <a:t>Approved a dedicated </a:t>
            </a:r>
            <a:r>
              <a:rPr lang="en-US" sz="2200" dirty="0" smtClean="0">
                <a:latin typeface="Avenir Heavy"/>
                <a:cs typeface="Avenir Heavy"/>
              </a:rPr>
              <a:t>SPIDERS/</a:t>
            </a:r>
            <a:r>
              <a:rPr lang="en-US" sz="2200" dirty="0" err="1" smtClean="0">
                <a:latin typeface="Avenir Heavy"/>
                <a:cs typeface="Avenir Heavy"/>
              </a:rPr>
              <a:t>eFEDS</a:t>
            </a:r>
            <a:r>
              <a:rPr lang="en-US" sz="2200" dirty="0" smtClean="0">
                <a:latin typeface="Avenir Heavy"/>
                <a:cs typeface="Avenir Heavy"/>
              </a:rPr>
              <a:t> </a:t>
            </a:r>
            <a:r>
              <a:rPr lang="en-US" sz="2200" dirty="0" smtClean="0">
                <a:latin typeface="Avenir Book"/>
                <a:cs typeface="Avenir Book"/>
              </a:rPr>
              <a:t>program to cover </a:t>
            </a:r>
            <a:r>
              <a:rPr lang="en-US" sz="2200" dirty="0" smtClean="0">
                <a:latin typeface="Avenir Heavy"/>
                <a:cs typeface="Avenir Heavy"/>
              </a:rPr>
              <a:t>60deg</a:t>
            </a:r>
            <a:r>
              <a:rPr lang="en-US" sz="2200" baseline="30000" dirty="0" smtClean="0">
                <a:latin typeface="Avenir Heavy"/>
                <a:cs typeface="Avenir Heavy"/>
              </a:rPr>
              <a:t>2</a:t>
            </a:r>
            <a:r>
              <a:rPr lang="en-US" sz="2200" dirty="0" smtClean="0">
                <a:latin typeface="Avenir Book"/>
                <a:cs typeface="Avenir Book"/>
              </a:rPr>
              <a:t> (12 plates) of the 12h </a:t>
            </a:r>
            <a:r>
              <a:rPr lang="en-US" sz="2200" dirty="0" err="1" smtClean="0">
                <a:latin typeface="Avenir Book"/>
                <a:cs typeface="Avenir Book"/>
              </a:rPr>
              <a:t>eFEDS</a:t>
            </a:r>
            <a:r>
              <a:rPr lang="en-US" sz="2200" dirty="0" smtClean="0">
                <a:latin typeface="Avenir Book"/>
                <a:cs typeface="Avenir Book"/>
              </a:rPr>
              <a:t>/GAMA field (</a:t>
            </a:r>
            <a:r>
              <a:rPr lang="en-US" sz="2200" dirty="0">
                <a:latin typeface="Avenir Book"/>
                <a:cs typeface="Avenir Book"/>
              </a:rPr>
              <a:t>TBC); To be observed in Spring 2019 or </a:t>
            </a:r>
            <a:r>
              <a:rPr lang="en-US" sz="2200" dirty="0" smtClean="0">
                <a:latin typeface="Avenir Book"/>
                <a:cs typeface="Avenir Book"/>
              </a:rPr>
              <a:t>2020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en-US" sz="2200" dirty="0">
                <a:latin typeface="Avenir Heavy"/>
                <a:cs typeface="Avenir Heavy"/>
              </a:rPr>
              <a:t>F</a:t>
            </a:r>
            <a:r>
              <a:rPr lang="en-US" sz="2200" dirty="0" smtClean="0">
                <a:latin typeface="Avenir Heavy"/>
                <a:cs typeface="Avenir Heavy"/>
              </a:rPr>
              <a:t>ull eRASS:8 depth</a:t>
            </a:r>
            <a:r>
              <a:rPr lang="en-US" sz="2200" dirty="0" smtClean="0">
                <a:latin typeface="Avenir Book"/>
                <a:cs typeface="Avenir Book"/>
              </a:rPr>
              <a:t>, about 100 AGN</a:t>
            </a:r>
            <a:r>
              <a:rPr lang="en-US" sz="2200" baseline="30000" dirty="0" smtClean="0">
                <a:latin typeface="Avenir Book"/>
                <a:cs typeface="Avenir Book"/>
              </a:rPr>
              <a:t> </a:t>
            </a:r>
            <a:r>
              <a:rPr lang="en-US" sz="2200" dirty="0" smtClean="0">
                <a:latin typeface="Avenir Book"/>
                <a:cs typeface="Avenir Book"/>
              </a:rPr>
              <a:t>and 3-4 clusters /deg</a:t>
            </a:r>
            <a:r>
              <a:rPr lang="en-US" sz="2200" baseline="30000" dirty="0" smtClean="0">
                <a:latin typeface="Avenir Book"/>
                <a:cs typeface="Avenir Book"/>
              </a:rPr>
              <a:t>2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en-US" sz="2200" dirty="0" smtClean="0">
                <a:latin typeface="Avenir Book"/>
                <a:cs typeface="Avenir Book"/>
              </a:rPr>
              <a:t>Up to ~6000 X-ray AGN spectra</a:t>
            </a:r>
          </a:p>
        </p:txBody>
      </p:sp>
    </p:spTree>
    <p:extLst>
      <p:ext uri="{BB962C8B-B14F-4D97-AF65-F5344CB8AC3E}">
        <p14:creationId xmlns:p14="http://schemas.microsoft.com/office/powerpoint/2010/main" val="1923383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Russian-led PV project (</a:t>
            </a:r>
            <a:r>
              <a:rPr lang="en-US" dirty="0" smtClean="0"/>
              <a:t>TBC)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~100deg</a:t>
            </a:r>
            <a:r>
              <a:rPr lang="en-US" baseline="30000" dirty="0" smtClean="0"/>
              <a:t>2</a:t>
            </a:r>
            <a:r>
              <a:rPr lang="en-US" dirty="0" smtClean="0"/>
              <a:t> field at </a:t>
            </a:r>
            <a:r>
              <a:rPr lang="en-US" dirty="0" smtClean="0"/>
              <a:t>~5-8ks (TBC) </a:t>
            </a:r>
            <a:r>
              <a:rPr lang="en-US" dirty="0" smtClean="0"/>
              <a:t>depth coincident with a deep SZ field (either ACT or SPT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Additonal</a:t>
            </a:r>
            <a:r>
              <a:rPr lang="en-US" dirty="0" smtClean="0"/>
              <a:t> pointed observations under discussion</a:t>
            </a:r>
            <a:endParaRPr lang="en-US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Merloni, eROSITA PV, 4/2018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86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German-Russian collaboration on PV projects (draft)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team will lead a number of projects based on observations on its half of the proprietary all-sky survey</a:t>
            </a:r>
          </a:p>
          <a:p>
            <a:r>
              <a:rPr lang="en-US" dirty="0" smtClean="0"/>
              <a:t>Members of both teams can propose to join an existing project “on the other side”</a:t>
            </a:r>
          </a:p>
          <a:p>
            <a:r>
              <a:rPr lang="en-US" dirty="0" smtClean="0"/>
              <a:t>Details (</a:t>
            </a:r>
            <a:r>
              <a:rPr lang="en-US" dirty="0" err="1" smtClean="0"/>
              <a:t>manamgement</a:t>
            </a:r>
            <a:r>
              <a:rPr lang="en-US" dirty="0" smtClean="0"/>
              <a:t> of proposals, etc.) TBD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Merloni, eROSITA PV, 4/2018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49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D_Universe_2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484784"/>
            <a:ext cx="8496943" cy="4319280"/>
          </a:xfrm>
          <a:prstGeom prst="rect">
            <a:avLst/>
          </a:prstGeom>
        </p:spPr>
      </p:pic>
      <p:pic>
        <p:nvPicPr>
          <p:cNvPr id="21" name="Picture 20" descr="FullSky_Lx_simple.eps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528" y="908720"/>
            <a:ext cx="8637845" cy="5400599"/>
          </a:xfrm>
          <a:prstGeom prst="rect">
            <a:avLst/>
          </a:prstGeom>
        </p:spPr>
      </p:pic>
      <p:pic>
        <p:nvPicPr>
          <p:cNvPr id="32" name="Picture 31" descr="cfa2.n30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88640"/>
            <a:ext cx="8568952" cy="6281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7231" y="-54679"/>
            <a:ext cx="8025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venir Heavy"/>
                <a:cs typeface="Avenir Heavy"/>
              </a:rPr>
              <a:t>Mapping the Universe</a:t>
            </a:r>
          </a:p>
        </p:txBody>
      </p:sp>
      <p:pic>
        <p:nvPicPr>
          <p:cNvPr id="26" name="Picture 25" descr="eROSITA_Logo_RGB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388" y="44624"/>
            <a:ext cx="1044116" cy="775728"/>
          </a:xfrm>
          <a:prstGeom prst="rect">
            <a:avLst/>
          </a:prstGeom>
        </p:spPr>
      </p:pic>
      <p:pic>
        <p:nvPicPr>
          <p:cNvPr id="28" name="Picture 19" descr="logo_mpe_whit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8753" y="116632"/>
            <a:ext cx="596824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Merloni, eROSITA PV, 4/2018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5589240"/>
            <a:ext cx="8712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“Constrained” </a:t>
            </a:r>
          </a:p>
          <a:p>
            <a:r>
              <a:rPr lang="en-US" dirty="0" smtClean="0">
                <a:latin typeface="Avenir Book"/>
                <a:cs typeface="Avenir Book"/>
              </a:rPr>
              <a:t>Hydro simulations</a:t>
            </a:r>
          </a:p>
          <a:p>
            <a:r>
              <a:rPr lang="en-US" dirty="0" smtClean="0">
                <a:latin typeface="Avenir Book"/>
                <a:cs typeface="Avenir Book"/>
              </a:rPr>
              <a:t>e.g. J. Sorce+2016                                                            Courtesy of K. </a:t>
            </a:r>
            <a:r>
              <a:rPr lang="en-US" dirty="0" err="1" smtClean="0">
                <a:latin typeface="Avenir Book"/>
                <a:cs typeface="Avenir Book"/>
              </a:rPr>
              <a:t>Dolag</a:t>
            </a:r>
            <a:r>
              <a:rPr lang="en-US" dirty="0" smtClean="0">
                <a:latin typeface="Avenir Book"/>
                <a:cs typeface="Avenir Book"/>
              </a:rPr>
              <a:t> (LMU)</a:t>
            </a:r>
            <a:endParaRPr lang="en-US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627603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2" y="-99392"/>
            <a:ext cx="8941324" cy="128693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venir Heavy"/>
                <a:cs typeface="Avenir Heavy"/>
              </a:rPr>
              <a:t>RASS vs. </a:t>
            </a:r>
            <a:r>
              <a:rPr lang="en-US" sz="4000" dirty="0" err="1" smtClean="0">
                <a:latin typeface="Avenir Heavy"/>
                <a:cs typeface="Avenir Heavy"/>
              </a:rPr>
              <a:t>eROSITA</a:t>
            </a:r>
            <a:r>
              <a:rPr lang="en-US" sz="4000" dirty="0" smtClean="0">
                <a:latin typeface="Avenir Heavy"/>
                <a:cs typeface="Avenir Heavy"/>
              </a:rPr>
              <a:t> vs. XMM</a:t>
            </a:r>
            <a:endParaRPr lang="en-US" sz="4000" dirty="0">
              <a:latin typeface="Avenir Heavy"/>
              <a:cs typeface="Avenir Heavy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Merloni, eROSITA PV, 4/2018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792"/>
            <a:ext cx="9144000" cy="3897150"/>
          </a:xfrm>
          <a:prstGeom prst="rect">
            <a:avLst/>
          </a:prstGeom>
        </p:spPr>
      </p:pic>
      <p:pic>
        <p:nvPicPr>
          <p:cNvPr id="5" name="Picture 4" descr="eROSITA_Logo_RGB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5446" y="44624"/>
            <a:ext cx="1163058" cy="864096"/>
          </a:xfrm>
          <a:prstGeom prst="rect">
            <a:avLst/>
          </a:prstGeom>
        </p:spPr>
      </p:pic>
      <p:pic>
        <p:nvPicPr>
          <p:cNvPr id="6" name="Picture 19" descr="logo_mpe_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3" y="116632"/>
            <a:ext cx="596824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7351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2" y="-99392"/>
            <a:ext cx="8941324" cy="1286932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Avenir Heavy"/>
                <a:cs typeface="Avenir Heavy"/>
              </a:rPr>
              <a:t>eROSITA</a:t>
            </a:r>
            <a:r>
              <a:rPr lang="en-US" sz="4000" dirty="0" smtClean="0">
                <a:latin typeface="Avenir Heavy"/>
                <a:cs typeface="Avenir Heavy"/>
              </a:rPr>
              <a:t> and LSS</a:t>
            </a:r>
            <a:endParaRPr lang="en-US" sz="4000" dirty="0">
              <a:latin typeface="Avenir Heavy"/>
              <a:cs typeface="Avenir Heavy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Merloni, eROSITA PV, 4/2018</a:t>
            </a:r>
            <a:endParaRPr lang="en-US" dirty="0"/>
          </a:p>
        </p:txBody>
      </p:sp>
      <p:pic>
        <p:nvPicPr>
          <p:cNvPr id="5" name="Picture 4" descr="eROSITA_Logo_RGB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5446" y="44624"/>
            <a:ext cx="1163058" cy="864096"/>
          </a:xfrm>
          <a:prstGeom prst="rect">
            <a:avLst/>
          </a:prstGeom>
        </p:spPr>
      </p:pic>
      <p:pic>
        <p:nvPicPr>
          <p:cNvPr id="6" name="Picture 19" descr="logo_mpe_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3" y="116632"/>
            <a:ext cx="596824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eRosita_slice_z_035_077_c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446" y="787873"/>
            <a:ext cx="6390728" cy="55772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90889" y="971224"/>
            <a:ext cx="2967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J. </a:t>
            </a:r>
            <a:r>
              <a:rPr lang="en-US" dirty="0" err="1" smtClean="0"/>
              <a:t>Comparat</a:t>
            </a:r>
            <a:r>
              <a:rPr lang="en-US" dirty="0" smtClean="0"/>
              <a:t>, MPE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47335" y="4896557"/>
            <a:ext cx="6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Z=0.3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68068" y="5740400"/>
            <a:ext cx="6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Z=0.7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07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244" y="-27383"/>
            <a:ext cx="7783512" cy="8572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dirty="0" err="1" smtClean="0">
                <a:latin typeface="Avenir Heavy"/>
                <a:cs typeface="Avenir Heavy"/>
              </a:rPr>
              <a:t>eROSITA</a:t>
            </a:r>
            <a:r>
              <a:rPr lang="en-GB" sz="4000" dirty="0" smtClean="0">
                <a:latin typeface="Avenir Heavy"/>
                <a:cs typeface="Avenir Heavy"/>
              </a:rPr>
              <a:t> surveys in context</a:t>
            </a:r>
            <a:endParaRPr lang="en-US" sz="4000" dirty="0" smtClean="0">
              <a:latin typeface="Avenir Heavy"/>
              <a:cs typeface="Avenir Heavy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Avenir Book"/>
                <a:cs typeface="Avenir Book"/>
              </a:rPr>
              <a:t>Merloni, eROSITA PV, 4/2018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16" name="Picture 15" descr="eROSITA_Logo_RGB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5446" y="44624"/>
            <a:ext cx="1163058" cy="864096"/>
          </a:xfrm>
          <a:prstGeom prst="rect">
            <a:avLst/>
          </a:prstGeom>
        </p:spPr>
      </p:pic>
      <p:pic>
        <p:nvPicPr>
          <p:cNvPr id="18" name="Picture 19" descr="logo_mpe_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3" y="116632"/>
            <a:ext cx="596824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X-ray_source_diff_log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6752"/>
            <a:ext cx="9144000" cy="44783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00392" y="1268760"/>
            <a:ext cx="936104" cy="4032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5536" y="3501008"/>
            <a:ext cx="792088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5576" y="5601434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venir Book"/>
                <a:cs typeface="Avenir Book"/>
              </a:rPr>
              <a:t>Approx. Number of X-ray sources detected per year (from published catalogs, not corrected for duplications)</a:t>
            </a:r>
            <a:endParaRPr lang="en-US" sz="2000" dirty="0">
              <a:latin typeface="Avenir Book"/>
              <a:cs typeface="Avenir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764704"/>
            <a:ext cx="2665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/>
                <a:cs typeface="Avenir Book"/>
              </a:rPr>
              <a:t>Logarithmic scale!</a:t>
            </a:r>
            <a:endParaRPr lang="en-US" sz="24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06359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244" y="-27383"/>
            <a:ext cx="7783512" cy="8572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dirty="0" err="1" smtClean="0">
                <a:latin typeface="Avenir Heavy"/>
                <a:cs typeface="Avenir Heavy"/>
              </a:rPr>
              <a:t>eROSITA</a:t>
            </a:r>
            <a:r>
              <a:rPr lang="en-GB" sz="4000" dirty="0" smtClean="0">
                <a:latin typeface="Avenir Heavy"/>
                <a:cs typeface="Avenir Heavy"/>
              </a:rPr>
              <a:t> surveys in context</a:t>
            </a:r>
            <a:endParaRPr lang="en-US" sz="4000" dirty="0" smtClean="0">
              <a:latin typeface="Avenir Heavy"/>
              <a:cs typeface="Avenir Heavy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Avenir Book"/>
                <a:cs typeface="Avenir Book"/>
              </a:rPr>
              <a:t>Merloni, eROSITA PV, 4/2018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16" name="Picture 15" descr="eROSITA_Logo_RGB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5446" y="44624"/>
            <a:ext cx="1163058" cy="864096"/>
          </a:xfrm>
          <a:prstGeom prst="rect">
            <a:avLst/>
          </a:prstGeom>
        </p:spPr>
      </p:pic>
      <p:pic>
        <p:nvPicPr>
          <p:cNvPr id="18" name="Picture 19" descr="logo_mpe_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3" y="116632"/>
            <a:ext cx="596824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X-ray_source_diff_linea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4945"/>
            <a:ext cx="9144000" cy="44783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55576" y="5601434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venir Book"/>
                <a:cs typeface="Avenir Book"/>
              </a:rPr>
              <a:t>Approx. Number of X-ray sources detected per year (from published catalogs, not corrected for duplications)</a:t>
            </a:r>
            <a:endParaRPr lang="en-US" sz="2000" dirty="0"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764704"/>
            <a:ext cx="1871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/>
                <a:cs typeface="Avenir Book"/>
              </a:rPr>
              <a:t>Linear scale!</a:t>
            </a:r>
            <a:endParaRPr lang="en-US" sz="24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19871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244" y="-27383"/>
            <a:ext cx="7783512" cy="8572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dirty="0" err="1" smtClean="0">
                <a:latin typeface="Avenir Heavy"/>
                <a:cs typeface="Avenir Heavy"/>
              </a:rPr>
              <a:t>eROSITA</a:t>
            </a:r>
            <a:r>
              <a:rPr lang="en-GB" sz="4000" dirty="0" smtClean="0">
                <a:latin typeface="Avenir Heavy"/>
                <a:cs typeface="Avenir Heavy"/>
              </a:rPr>
              <a:t> surveys in context</a:t>
            </a:r>
            <a:endParaRPr lang="en-US" sz="4000" dirty="0" smtClean="0">
              <a:latin typeface="Avenir Heavy"/>
              <a:cs typeface="Avenir Heavy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Avenir Book"/>
                <a:cs typeface="Avenir Book"/>
              </a:rPr>
              <a:t>Merloni, eROSITA PV, 4/2018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16" name="Picture 15" descr="eROSITA_Logo_RGB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5446" y="44624"/>
            <a:ext cx="1163058" cy="864096"/>
          </a:xfrm>
          <a:prstGeom prst="rect">
            <a:avLst/>
          </a:prstGeom>
        </p:spPr>
      </p:pic>
      <p:pic>
        <p:nvPicPr>
          <p:cNvPr id="18" name="Picture 19" descr="logo_mpe_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3" y="116632"/>
            <a:ext cx="596824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X-ray_source_cumulative_log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6712"/>
            <a:ext cx="9144000" cy="4478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5157192"/>
            <a:ext cx="734481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venir Heavy"/>
                <a:cs typeface="Avenir Heavy"/>
              </a:rPr>
              <a:t>At the end of its first year of operations, </a:t>
            </a:r>
            <a:r>
              <a:rPr lang="en-US" sz="2400" dirty="0" err="1" smtClean="0">
                <a:latin typeface="Avenir Heavy"/>
                <a:cs typeface="Avenir Heavy"/>
              </a:rPr>
              <a:t>eROSITA</a:t>
            </a:r>
            <a:r>
              <a:rPr lang="en-US" sz="2400" dirty="0" smtClean="0">
                <a:latin typeface="Avenir Heavy"/>
                <a:cs typeface="Avenir Heavy"/>
              </a:rPr>
              <a:t> will have detected as many new sources as have been catalogued in 50 years of X-ray astronomy</a:t>
            </a:r>
            <a:endParaRPr lang="en-US" sz="2400" dirty="0">
              <a:latin typeface="Avenir Heavy"/>
              <a:cs typeface="Avenir Heavy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980728"/>
            <a:ext cx="3017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/>
                <a:cs typeface="Avenir Book"/>
              </a:rPr>
              <a:t>Cumulative numbers</a:t>
            </a:r>
            <a:endParaRPr lang="en-US" sz="24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4138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685800" y="44624"/>
            <a:ext cx="7772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latin typeface="Avenir Heavy"/>
                <a:cs typeface="Avenir Heavy"/>
              </a:rPr>
              <a:t>Cameras Calibration </a:t>
            </a:r>
            <a:endParaRPr lang="en-GB" sz="4000" dirty="0">
              <a:latin typeface="Avenir Heavy"/>
              <a:cs typeface="Avenir Heavy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782554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 smtClean="0">
                <a:latin typeface="Avenir Heavy"/>
                <a:cs typeface="Avenir Heavy"/>
              </a:rPr>
              <a:t>3.3 Billion </a:t>
            </a:r>
            <a:r>
              <a:rPr lang="de-DE" sz="2000" dirty="0" err="1" smtClean="0">
                <a:latin typeface="Avenir Book"/>
                <a:cs typeface="Avenir Book"/>
              </a:rPr>
              <a:t>calibrated</a:t>
            </a:r>
            <a:r>
              <a:rPr lang="de-DE" sz="2000" dirty="0" smtClean="0">
                <a:latin typeface="Avenir Book"/>
                <a:cs typeface="Avenir Book"/>
              </a:rPr>
              <a:t> </a:t>
            </a:r>
            <a:r>
              <a:rPr lang="de-DE" sz="2000" dirty="0" err="1" smtClean="0">
                <a:latin typeface="Avenir Book"/>
                <a:cs typeface="Avenir Book"/>
              </a:rPr>
              <a:t>events</a:t>
            </a:r>
            <a:r>
              <a:rPr lang="de-DE" sz="2000" dirty="0" smtClean="0">
                <a:latin typeface="Avenir Book"/>
                <a:cs typeface="Avenir Book"/>
              </a:rPr>
              <a:t>! (K. </a:t>
            </a:r>
            <a:r>
              <a:rPr lang="de-DE" sz="2000" dirty="0" err="1" smtClean="0">
                <a:latin typeface="Avenir Book"/>
                <a:cs typeface="Avenir Book"/>
              </a:rPr>
              <a:t>Dennerl</a:t>
            </a:r>
            <a:r>
              <a:rPr lang="de-DE" sz="2000" dirty="0" smtClean="0">
                <a:latin typeface="Avenir Book"/>
                <a:cs typeface="Avenir Book"/>
              </a:rPr>
              <a:t>, N. </a:t>
            </a:r>
            <a:r>
              <a:rPr lang="de-DE" sz="2000" dirty="0" err="1" smtClean="0">
                <a:latin typeface="Avenir Book"/>
                <a:cs typeface="Avenir Book"/>
              </a:rPr>
              <a:t>Meidinger</a:t>
            </a:r>
            <a:r>
              <a:rPr lang="de-DE" sz="2000" dirty="0">
                <a:latin typeface="Avenir Book"/>
                <a:cs typeface="Avenir Book"/>
              </a:rPr>
              <a:t>)</a:t>
            </a:r>
            <a:endParaRPr lang="de-DE" sz="2000" dirty="0" smtClean="0">
              <a:latin typeface="Avenir Book"/>
              <a:cs typeface="Avenir 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 err="1" smtClean="0">
                <a:latin typeface="Avenir Book"/>
                <a:cs typeface="Avenir Book"/>
              </a:rPr>
              <a:t>Spectral</a:t>
            </a:r>
            <a:r>
              <a:rPr lang="de-DE" sz="2000" b="1" dirty="0" smtClean="0">
                <a:latin typeface="Avenir Book"/>
                <a:cs typeface="Avenir Book"/>
              </a:rPr>
              <a:t> </a:t>
            </a:r>
            <a:r>
              <a:rPr lang="de-DE" sz="2000" b="1" dirty="0" err="1" smtClean="0">
                <a:latin typeface="Avenir Book"/>
                <a:cs typeface="Avenir Book"/>
              </a:rPr>
              <a:t>resolution</a:t>
            </a:r>
            <a:r>
              <a:rPr lang="de-DE" sz="2000" b="1" dirty="0" smtClean="0">
                <a:latin typeface="Avenir Book"/>
                <a:cs typeface="Avenir Book"/>
              </a:rPr>
              <a:t> </a:t>
            </a:r>
            <a:r>
              <a:rPr lang="de-DE" sz="2000" dirty="0" err="1" smtClean="0">
                <a:latin typeface="Avenir Book"/>
                <a:cs typeface="Avenir Book"/>
              </a:rPr>
              <a:t>at</a:t>
            </a:r>
            <a:r>
              <a:rPr lang="de-DE" sz="2000" dirty="0" smtClean="0">
                <a:latin typeface="Avenir Book"/>
                <a:cs typeface="Avenir Book"/>
              </a:rPr>
              <a:t> all </a:t>
            </a:r>
            <a:r>
              <a:rPr lang="de-DE" sz="2000" dirty="0" err="1" smtClean="0">
                <a:latin typeface="Avenir Book"/>
                <a:cs typeface="Avenir Book"/>
              </a:rPr>
              <a:t>measured</a:t>
            </a:r>
            <a:r>
              <a:rPr lang="de-DE" sz="2000" dirty="0" smtClean="0">
                <a:latin typeface="Avenir Book"/>
                <a:cs typeface="Avenir Book"/>
              </a:rPr>
              <a:t> </a:t>
            </a:r>
            <a:r>
              <a:rPr lang="de-DE" sz="2000" dirty="0" err="1" smtClean="0">
                <a:latin typeface="Avenir Book"/>
                <a:cs typeface="Avenir Book"/>
              </a:rPr>
              <a:t>energies</a:t>
            </a:r>
            <a:r>
              <a:rPr lang="de-DE" sz="2000" dirty="0" smtClean="0">
                <a:latin typeface="Avenir Book"/>
                <a:cs typeface="Avenir Book"/>
              </a:rPr>
              <a:t> </a:t>
            </a:r>
            <a:r>
              <a:rPr lang="de-DE" sz="2000" dirty="0" err="1" smtClean="0">
                <a:latin typeface="Avenir Book"/>
                <a:cs typeface="Avenir Book"/>
              </a:rPr>
              <a:t>within</a:t>
            </a:r>
            <a:r>
              <a:rPr lang="de-DE" sz="2000" dirty="0" smtClean="0">
                <a:latin typeface="Avenir Book"/>
                <a:cs typeface="Avenir Book"/>
              </a:rPr>
              <a:t> </a:t>
            </a:r>
            <a:r>
              <a:rPr lang="de-DE" sz="2000" dirty="0" err="1" smtClean="0">
                <a:latin typeface="Avenir Book"/>
                <a:cs typeface="Avenir Book"/>
              </a:rPr>
              <a:t>specs</a:t>
            </a:r>
            <a:r>
              <a:rPr lang="de-DE" sz="2000" dirty="0" smtClean="0">
                <a:latin typeface="Avenir Book"/>
                <a:cs typeface="Avenir Book"/>
              </a:rPr>
              <a:t> (</a:t>
            </a:r>
            <a:r>
              <a:rPr lang="de-DE" sz="2000" dirty="0" smtClean="0">
                <a:latin typeface="Avenir Heavy"/>
                <a:cs typeface="Avenir Heavy"/>
              </a:rPr>
              <a:t>R~20 @1.5keV</a:t>
            </a:r>
            <a:r>
              <a:rPr lang="de-DE" sz="2000" dirty="0" smtClean="0">
                <a:latin typeface="Avenir Book"/>
                <a:cs typeface="Avenir Book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 smtClean="0">
                <a:latin typeface="Avenir Book"/>
                <a:cs typeface="Avenir Book"/>
              </a:rPr>
              <a:t>Extremely</a:t>
            </a:r>
            <a:r>
              <a:rPr lang="de-DE" sz="2000" dirty="0" smtClean="0">
                <a:latin typeface="Avenir Book"/>
                <a:cs typeface="Avenir Book"/>
              </a:rPr>
              <a:t> </a:t>
            </a:r>
            <a:r>
              <a:rPr lang="de-DE" sz="2000" dirty="0" err="1" smtClean="0">
                <a:latin typeface="Avenir Heavy"/>
                <a:cs typeface="Avenir Heavy"/>
              </a:rPr>
              <a:t>good</a:t>
            </a:r>
            <a:r>
              <a:rPr lang="de-DE" sz="2000" dirty="0" smtClean="0">
                <a:latin typeface="Avenir Heavy"/>
                <a:cs typeface="Avenir Heavy"/>
              </a:rPr>
              <a:t> </a:t>
            </a:r>
            <a:r>
              <a:rPr lang="de-DE" sz="2000" b="1" dirty="0" err="1" smtClean="0">
                <a:latin typeface="Avenir Heavy"/>
                <a:cs typeface="Avenir Heavy"/>
              </a:rPr>
              <a:t>uniformity</a:t>
            </a:r>
            <a:endParaRPr lang="de-DE" sz="2000" b="1" dirty="0" smtClean="0">
              <a:latin typeface="Avenir Heavy"/>
              <a:cs typeface="Avenir Heavy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 smtClean="0">
                <a:latin typeface="Avenir Book"/>
                <a:cs typeface="Avenir Book"/>
              </a:rPr>
              <a:t>Only</a:t>
            </a:r>
            <a:r>
              <a:rPr lang="de-DE" sz="2000" dirty="0" smtClean="0">
                <a:latin typeface="Avenir Book"/>
                <a:cs typeface="Avenir Book"/>
              </a:rPr>
              <a:t> </a:t>
            </a:r>
            <a:r>
              <a:rPr lang="de-DE" sz="2000" dirty="0" err="1" smtClean="0">
                <a:latin typeface="Avenir Book"/>
                <a:cs typeface="Avenir Book"/>
              </a:rPr>
              <a:t>weak</a:t>
            </a:r>
            <a:r>
              <a:rPr lang="de-DE" sz="2000" dirty="0" smtClean="0">
                <a:latin typeface="Avenir Book"/>
                <a:cs typeface="Avenir Book"/>
              </a:rPr>
              <a:t> </a:t>
            </a:r>
            <a:r>
              <a:rPr lang="de-DE" sz="2000" dirty="0" err="1" smtClean="0">
                <a:latin typeface="Avenir Book"/>
                <a:cs typeface="Avenir Book"/>
              </a:rPr>
              <a:t>dependence</a:t>
            </a:r>
            <a:r>
              <a:rPr lang="de-DE" sz="2000" dirty="0" smtClean="0">
                <a:latin typeface="Avenir Book"/>
                <a:cs typeface="Avenir Book"/>
              </a:rPr>
              <a:t> on CCD </a:t>
            </a:r>
            <a:r>
              <a:rPr lang="de-DE" sz="2000" dirty="0" err="1" smtClean="0">
                <a:latin typeface="Avenir Book"/>
                <a:cs typeface="Avenir Book"/>
              </a:rPr>
              <a:t>and</a:t>
            </a:r>
            <a:r>
              <a:rPr lang="de-DE" sz="2000" dirty="0" smtClean="0">
                <a:latin typeface="Avenir Book"/>
                <a:cs typeface="Avenir Book"/>
              </a:rPr>
              <a:t> </a:t>
            </a:r>
            <a:r>
              <a:rPr lang="de-DE" sz="2000" dirty="0" err="1" smtClean="0">
                <a:latin typeface="Avenir Book"/>
                <a:cs typeface="Avenir Book"/>
              </a:rPr>
              <a:t>electronics</a:t>
            </a:r>
            <a:r>
              <a:rPr lang="de-DE" sz="2000" dirty="0" smtClean="0">
                <a:latin typeface="Avenir Book"/>
                <a:cs typeface="Avenir Book"/>
              </a:rPr>
              <a:t> </a:t>
            </a:r>
            <a:r>
              <a:rPr lang="de-DE" sz="2000" dirty="0" err="1" smtClean="0">
                <a:latin typeface="Avenir Book"/>
                <a:cs typeface="Avenir Book"/>
              </a:rPr>
              <a:t>temperature</a:t>
            </a:r>
            <a:r>
              <a:rPr lang="de-DE" sz="2000" dirty="0" smtClean="0">
                <a:latin typeface="Avenir Book"/>
                <a:cs typeface="Avenir Book"/>
              </a:rPr>
              <a:t> (</a:t>
            </a:r>
            <a:r>
              <a:rPr lang="de-DE" sz="2000" dirty="0" err="1" smtClean="0">
                <a:latin typeface="Avenir Book"/>
                <a:cs typeface="Avenir Book"/>
              </a:rPr>
              <a:t>unlike</a:t>
            </a:r>
            <a:r>
              <a:rPr lang="de-DE" sz="2000" dirty="0" smtClean="0">
                <a:latin typeface="Avenir Book"/>
                <a:cs typeface="Avenir Book"/>
              </a:rPr>
              <a:t> XMM)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 smtClean="0">
                <a:latin typeface="Avenir Book"/>
                <a:cs typeface="Avenir Book"/>
              </a:rPr>
              <a:t>Very</a:t>
            </a:r>
            <a:r>
              <a:rPr lang="de-DE" sz="2000" dirty="0" smtClean="0">
                <a:latin typeface="Avenir Book"/>
                <a:cs typeface="Avenir Book"/>
              </a:rPr>
              <a:t> </a:t>
            </a:r>
            <a:r>
              <a:rPr lang="de-DE" sz="2000" dirty="0" err="1" smtClean="0">
                <a:latin typeface="Avenir Book"/>
                <a:cs typeface="Avenir Book"/>
              </a:rPr>
              <a:t>accurate</a:t>
            </a:r>
            <a:r>
              <a:rPr lang="de-DE" sz="2000" dirty="0" smtClean="0">
                <a:latin typeface="Avenir Book"/>
                <a:cs typeface="Avenir Book"/>
              </a:rPr>
              <a:t> absolute </a:t>
            </a:r>
            <a:r>
              <a:rPr lang="de-DE" sz="2000" dirty="0" err="1" smtClean="0">
                <a:latin typeface="Avenir Book"/>
                <a:cs typeface="Avenir Book"/>
              </a:rPr>
              <a:t>energy</a:t>
            </a:r>
            <a:r>
              <a:rPr lang="de-DE" sz="2000" dirty="0" smtClean="0">
                <a:latin typeface="Avenir Book"/>
                <a:cs typeface="Avenir Book"/>
              </a:rPr>
              <a:t> </a:t>
            </a:r>
            <a:r>
              <a:rPr lang="de-DE" sz="2000" dirty="0" err="1" smtClean="0">
                <a:latin typeface="Avenir Book"/>
                <a:cs typeface="Avenir Book"/>
              </a:rPr>
              <a:t>reconstruction</a:t>
            </a:r>
            <a:r>
              <a:rPr lang="de-DE" sz="2000" dirty="0" smtClean="0">
                <a:latin typeface="Avenir Book"/>
                <a:cs typeface="Avenir Book"/>
              </a:rPr>
              <a:t> (&lt;0.06%)</a:t>
            </a:r>
            <a:endParaRPr lang="de-DE" sz="2000" dirty="0">
              <a:latin typeface="Avenir Book"/>
              <a:cs typeface="Avenir Book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2734617"/>
            <a:ext cx="3976807" cy="36217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407" y="2311400"/>
            <a:ext cx="3710878" cy="44195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62857" y="2846624"/>
            <a:ext cx="1911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ndara"/>
                <a:cs typeface="Candara"/>
              </a:rPr>
              <a:t>ΔE=49eV @0.28keV</a:t>
            </a:r>
            <a:endParaRPr lang="en-US" sz="1600" b="1" dirty="0">
              <a:latin typeface="Candara"/>
              <a:cs typeface="Candar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2594" y="4311525"/>
            <a:ext cx="1498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ndara"/>
                <a:cs typeface="Candara"/>
              </a:rPr>
              <a:t>=77eV @1.5keV</a:t>
            </a:r>
            <a:endParaRPr lang="en-US" sz="1600" b="1" dirty="0">
              <a:latin typeface="Candara"/>
              <a:cs typeface="Candar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7713" y="5705200"/>
            <a:ext cx="1633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ndara"/>
                <a:cs typeface="Candara"/>
              </a:rPr>
              <a:t>=136eV @6.4keV</a:t>
            </a:r>
            <a:endParaRPr lang="en-US" sz="1600" b="1" dirty="0">
              <a:latin typeface="Candara"/>
              <a:cs typeface="Candara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Avenir Book"/>
                <a:cs typeface="Avenir Book"/>
              </a:rPr>
              <a:t>Merloni, eROSITA PV, 4/2018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3" name="Picture 2" descr="pn_FWH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535049"/>
            <a:ext cx="5340096" cy="3883152"/>
          </a:xfrm>
          <a:prstGeom prst="rect">
            <a:avLst/>
          </a:prstGeom>
        </p:spPr>
      </p:pic>
      <p:pic>
        <p:nvPicPr>
          <p:cNvPr id="15" name="Picture 14" descr="eROSITA_Logo_RG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446" y="44624"/>
            <a:ext cx="1163058" cy="864096"/>
          </a:xfrm>
          <a:prstGeom prst="rect">
            <a:avLst/>
          </a:prstGeom>
        </p:spPr>
      </p:pic>
      <p:pic>
        <p:nvPicPr>
          <p:cNvPr id="16" name="Picture 19" descr="logo_mpe_whit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8753" y="116632"/>
            <a:ext cx="596824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7724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-27383"/>
            <a:ext cx="7358062" cy="8572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dirty="0" smtClean="0">
                <a:latin typeface="Avenir Heavy"/>
                <a:cs typeface="Avenir Heavy"/>
              </a:rPr>
              <a:t>Effective Area and Grasp</a:t>
            </a:r>
            <a:endParaRPr lang="en-US" sz="4000" dirty="0" smtClean="0">
              <a:latin typeface="Avenir Heavy"/>
              <a:cs typeface="Avenir Heavy"/>
            </a:endParaRPr>
          </a:p>
        </p:txBody>
      </p:sp>
      <p:sp>
        <p:nvSpPr>
          <p:cNvPr id="33799" name="TextBox 2"/>
          <p:cNvSpPr txBox="1">
            <a:spLocks noChangeArrowheads="1"/>
          </p:cNvSpPr>
          <p:nvPr/>
        </p:nvSpPr>
        <p:spPr bwMode="auto">
          <a:xfrm>
            <a:off x="158753" y="4869160"/>
            <a:ext cx="894975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2200" dirty="0">
                <a:latin typeface="Avenir Book"/>
                <a:cs typeface="Avenir Book"/>
              </a:rPr>
              <a:t>Effective area at 1keV comparable with </a:t>
            </a:r>
            <a:r>
              <a:rPr lang="en-US" sz="2200" dirty="0" smtClean="0">
                <a:latin typeface="Avenir Book"/>
                <a:cs typeface="Avenir Book"/>
              </a:rPr>
              <a:t>XMM</a:t>
            </a:r>
            <a:r>
              <a:rPr lang="en-US" sz="2200" dirty="0">
                <a:latin typeface="Avenir Book"/>
                <a:cs typeface="Avenir Book"/>
              </a:rPr>
              <a:t>-</a:t>
            </a:r>
            <a:r>
              <a:rPr lang="en-US" sz="2200" dirty="0" smtClean="0">
                <a:latin typeface="Avenir Book"/>
                <a:cs typeface="Avenir Book"/>
              </a:rPr>
              <a:t>Newton</a:t>
            </a:r>
            <a:endParaRPr lang="en-US" sz="2200" dirty="0">
              <a:latin typeface="Avenir Book"/>
              <a:cs typeface="Avenir Book"/>
            </a:endParaRPr>
          </a:p>
          <a:p>
            <a:pPr eaLnBrk="1" hangingPunct="1">
              <a:buFontTx/>
              <a:buChar char="-"/>
            </a:pPr>
            <a:r>
              <a:rPr lang="en-US" sz="2200" dirty="0">
                <a:latin typeface="Avenir Book"/>
                <a:cs typeface="Avenir Book"/>
              </a:rPr>
              <a:t>Factor ~7-8 larger surveying </a:t>
            </a:r>
            <a:r>
              <a:rPr lang="en-US" sz="2200" dirty="0" smtClean="0">
                <a:latin typeface="Avenir Book"/>
                <a:cs typeface="Avenir Book"/>
              </a:rPr>
              <a:t>speed (and 4 </a:t>
            </a:r>
            <a:r>
              <a:rPr lang="en-US" sz="2200" dirty="0">
                <a:latin typeface="Avenir Book"/>
                <a:cs typeface="Avenir Book"/>
              </a:rPr>
              <a:t>years dedicated to all </a:t>
            </a:r>
            <a:r>
              <a:rPr lang="en-US" sz="2200" dirty="0" smtClean="0">
                <a:latin typeface="Avenir Book"/>
                <a:cs typeface="Avenir Book"/>
              </a:rPr>
              <a:t>sky survey)</a:t>
            </a:r>
          </a:p>
          <a:p>
            <a:pPr eaLnBrk="1" hangingPunct="1">
              <a:buFontTx/>
              <a:buChar char="-"/>
            </a:pPr>
            <a:r>
              <a:rPr lang="en-US" sz="2200" dirty="0" smtClean="0">
                <a:latin typeface="Avenir Book"/>
                <a:cs typeface="Avenir Book"/>
              </a:rPr>
              <a:t>Survey </a:t>
            </a:r>
            <a:r>
              <a:rPr lang="en-US" sz="2200" dirty="0" err="1" smtClean="0">
                <a:latin typeface="Avenir Book"/>
                <a:cs typeface="Avenir Book"/>
              </a:rPr>
              <a:t>FoM≈A</a:t>
            </a:r>
            <a:r>
              <a:rPr lang="en-US" sz="2200" baseline="-25000" dirty="0" err="1" smtClean="0">
                <a:latin typeface="Avenir Book"/>
                <a:cs typeface="Avenir Book"/>
              </a:rPr>
              <a:t>eff</a:t>
            </a:r>
            <a:r>
              <a:rPr lang="en-US" sz="2200" dirty="0" smtClean="0">
                <a:latin typeface="Avenir Book"/>
                <a:cs typeface="Avenir Book"/>
              </a:rPr>
              <a:t>*</a:t>
            </a:r>
            <a:r>
              <a:rPr lang="en-US" sz="2200" dirty="0" err="1" smtClean="0">
                <a:latin typeface="Avenir Book"/>
                <a:cs typeface="Avenir Book"/>
              </a:rPr>
              <a:t>FoV</a:t>
            </a:r>
            <a:r>
              <a:rPr lang="en-US" sz="2200" dirty="0" smtClean="0">
                <a:latin typeface="Avenir Book"/>
                <a:cs typeface="Avenir Book"/>
              </a:rPr>
              <a:t>/(</a:t>
            </a:r>
            <a:r>
              <a:rPr lang="en-US" sz="2200" dirty="0" err="1" smtClean="0">
                <a:latin typeface="Avenir Book"/>
                <a:ea typeface="Lucida Grande"/>
                <a:cs typeface="Avenir Book"/>
              </a:rPr>
              <a:t>θ</a:t>
            </a:r>
            <a:r>
              <a:rPr lang="en-US" sz="2200" dirty="0" smtClean="0">
                <a:latin typeface="Avenir Book"/>
                <a:ea typeface="Lucida Grande"/>
                <a:cs typeface="Avenir Book"/>
              </a:rPr>
              <a:t>*</a:t>
            </a:r>
            <a:r>
              <a:rPr lang="en-US" sz="2200" dirty="0" err="1" smtClean="0">
                <a:latin typeface="Avenir Book"/>
                <a:ea typeface="Lucida Grande"/>
                <a:cs typeface="Avenir Book"/>
              </a:rPr>
              <a:t>Bkgn</a:t>
            </a:r>
            <a:r>
              <a:rPr lang="en-US" sz="2200" dirty="0" smtClean="0">
                <a:latin typeface="Avenir Book"/>
                <a:ea typeface="Lucida Grande"/>
                <a:cs typeface="Avenir Book"/>
              </a:rPr>
              <a:t>) (courtesy of </a:t>
            </a:r>
            <a:r>
              <a:rPr lang="en-US" sz="2200" dirty="0" err="1" smtClean="0">
                <a:latin typeface="Avenir Book"/>
                <a:ea typeface="Lucida Grande"/>
                <a:cs typeface="Avenir Book"/>
              </a:rPr>
              <a:t>Wik</a:t>
            </a:r>
            <a:r>
              <a:rPr lang="en-US" sz="2200" dirty="0" smtClean="0">
                <a:latin typeface="Avenir Book"/>
                <a:ea typeface="Lucida Grande"/>
                <a:cs typeface="Avenir Book"/>
              </a:rPr>
              <a:t> &amp; </a:t>
            </a:r>
            <a:r>
              <a:rPr lang="en-US" sz="2200" smtClean="0">
                <a:latin typeface="Avenir Book"/>
                <a:ea typeface="Lucida Grande"/>
                <a:cs typeface="Avenir Book"/>
              </a:rPr>
              <a:t>Hornshemeier</a:t>
            </a:r>
            <a:r>
              <a:rPr lang="en-US" sz="2200" dirty="0" smtClean="0">
                <a:latin typeface="Avenir Book"/>
                <a:ea typeface="Lucida Grande"/>
                <a:cs typeface="Avenir Book"/>
              </a:rPr>
              <a:t>)</a:t>
            </a:r>
            <a:endParaRPr lang="en-US" sz="2200" dirty="0">
              <a:latin typeface="Avenir Book"/>
              <a:cs typeface="Avenir Book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Avenir Book"/>
                <a:cs typeface="Avenir Book"/>
              </a:rPr>
              <a:t>Merloni, eROSITA PV, 4/2018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4" name="Picture 3" descr="instrument_are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92264" y="623962"/>
            <a:ext cx="3894979" cy="50405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0172" y="1012086"/>
            <a:ext cx="4980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err="1">
                <a:solidFill>
                  <a:srgbClr val="FF0000"/>
                </a:solidFill>
                <a:latin typeface="Avenir Heavy"/>
                <a:cs typeface="Avenir Heavy"/>
              </a:rPr>
              <a:t>Effective</a:t>
            </a:r>
            <a:r>
              <a:rPr lang="de-DE" b="1" dirty="0">
                <a:solidFill>
                  <a:srgbClr val="FF0000"/>
                </a:solidFill>
                <a:latin typeface="Avenir Heavy"/>
                <a:cs typeface="Avenir Heavy"/>
              </a:rPr>
              <a:t> Area: ~</a:t>
            </a:r>
            <a:r>
              <a:rPr lang="de-DE" b="1" dirty="0" smtClean="0">
                <a:solidFill>
                  <a:srgbClr val="FF0000"/>
                </a:solidFill>
                <a:latin typeface="Avenir Heavy"/>
                <a:cs typeface="Avenir Heavy"/>
              </a:rPr>
              <a:t>1700 </a:t>
            </a:r>
            <a:r>
              <a:rPr lang="de-DE" b="1" dirty="0">
                <a:solidFill>
                  <a:srgbClr val="FF0000"/>
                </a:solidFill>
                <a:latin typeface="Avenir Heavy"/>
                <a:cs typeface="Avenir Heavy"/>
              </a:rPr>
              <a:t>cm</a:t>
            </a:r>
            <a:r>
              <a:rPr lang="de-DE" b="1" baseline="30000" dirty="0">
                <a:solidFill>
                  <a:srgbClr val="FF0000"/>
                </a:solidFill>
                <a:latin typeface="Avenir Heavy"/>
                <a:cs typeface="Avenir Heavy"/>
              </a:rPr>
              <a:t>2</a:t>
            </a:r>
            <a:r>
              <a:rPr lang="de-DE" b="1" dirty="0">
                <a:solidFill>
                  <a:srgbClr val="FF0000"/>
                </a:solidFill>
                <a:latin typeface="Avenir Heavy"/>
                <a:cs typeface="Avenir Heavy"/>
              </a:rPr>
              <a:t> </a:t>
            </a:r>
            <a:r>
              <a:rPr lang="de-DE" b="1" dirty="0" smtClean="0">
                <a:solidFill>
                  <a:srgbClr val="FF0000"/>
                </a:solidFill>
                <a:latin typeface="Avenir Heavy"/>
                <a:cs typeface="Avenir Heavy"/>
              </a:rPr>
              <a:t>(</a:t>
            </a:r>
            <a:r>
              <a:rPr lang="de-DE" b="1" dirty="0" err="1" smtClean="0">
                <a:solidFill>
                  <a:srgbClr val="FF0000"/>
                </a:solidFill>
                <a:latin typeface="Avenir Heavy"/>
                <a:cs typeface="Avenir Heavy"/>
              </a:rPr>
              <a:t>FoV</a:t>
            </a:r>
            <a:r>
              <a:rPr lang="de-DE" b="1" dirty="0" smtClean="0">
                <a:solidFill>
                  <a:srgbClr val="FF0000"/>
                </a:solidFill>
                <a:latin typeface="Avenir Heavy"/>
                <a:cs typeface="Avenir Heavy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latin typeface="Avenir Heavy"/>
                <a:cs typeface="Avenir Heavy"/>
              </a:rPr>
              <a:t>avg</a:t>
            </a:r>
            <a:r>
              <a:rPr lang="de-DE" b="1" dirty="0" smtClean="0">
                <a:solidFill>
                  <a:srgbClr val="FF0000"/>
                </a:solidFill>
                <a:latin typeface="Avenir Heavy"/>
                <a:cs typeface="Avenir Heavy"/>
              </a:rPr>
              <a:t>. @</a:t>
            </a:r>
            <a:r>
              <a:rPr lang="de-DE" b="1" dirty="0">
                <a:solidFill>
                  <a:srgbClr val="FF0000"/>
                </a:solidFill>
                <a:latin typeface="Avenir Heavy"/>
                <a:cs typeface="Avenir Heavy"/>
              </a:rPr>
              <a:t>1keV) </a:t>
            </a:r>
          </a:p>
        </p:txBody>
      </p:sp>
      <p:pic>
        <p:nvPicPr>
          <p:cNvPr id="9" name="Picture 8" descr="eROSITA_Logo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446" y="44624"/>
            <a:ext cx="1163058" cy="864096"/>
          </a:xfrm>
          <a:prstGeom prst="rect">
            <a:avLst/>
          </a:prstGeom>
        </p:spPr>
      </p:pic>
      <p:pic>
        <p:nvPicPr>
          <p:cNvPr id="10" name="Picture 19" descr="logo_mpe_whi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3" y="116632"/>
            <a:ext cx="596824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oM_Xrays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4248472" cy="339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2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1124</Words>
  <Application>Microsoft Macintosh PowerPoint</Application>
  <PresentationFormat>On-screen Show (4:3)</PresentationFormat>
  <Paragraphs>166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RASS vs. eROSITA vs. XMM</vt:lpstr>
      <vt:lpstr>eROSITA and LSS</vt:lpstr>
      <vt:lpstr>eROSITA surveys in context</vt:lpstr>
      <vt:lpstr>eROSITA surveys in context</vt:lpstr>
      <vt:lpstr>eROSITA surveys in context</vt:lpstr>
      <vt:lpstr>PowerPoint Presentation</vt:lpstr>
      <vt:lpstr>Effective Area and Grasp</vt:lpstr>
      <vt:lpstr>eROSITA Performance Verification</vt:lpstr>
      <vt:lpstr>List of German-led PV projects recommended by the German Consortium and approved by the JC</vt:lpstr>
      <vt:lpstr>PowerPoint Presentation</vt:lpstr>
      <vt:lpstr>PowerPoint Presentation</vt:lpstr>
      <vt:lpstr>Russian-led PV project (TBC)</vt:lpstr>
      <vt:lpstr>German-Russian collaboration on PV projects (draft)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eROSITA Performance Verification</dc:title>
  <dc:creator>Andrea Merloni</dc:creator>
  <cp:lastModifiedBy>Andrea Merloni</cp:lastModifiedBy>
  <cp:revision>14</cp:revision>
  <dcterms:created xsi:type="dcterms:W3CDTF">2017-07-16T15:45:49Z</dcterms:created>
  <dcterms:modified xsi:type="dcterms:W3CDTF">2018-04-23T16:28:29Z</dcterms:modified>
</cp:coreProperties>
</file>