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9" r:id="rId2"/>
    <p:sldId id="290" r:id="rId3"/>
    <p:sldId id="257" r:id="rId4"/>
    <p:sldId id="291" r:id="rId5"/>
    <p:sldId id="289" r:id="rId6"/>
    <p:sldId id="272" r:id="rId7"/>
    <p:sldId id="260" r:id="rId8"/>
    <p:sldId id="293" r:id="rId9"/>
    <p:sldId id="273" r:id="rId10"/>
    <p:sldId id="266" r:id="rId11"/>
    <p:sldId id="297" r:id="rId12"/>
    <p:sldId id="286" r:id="rId13"/>
    <p:sldId id="287" r:id="rId14"/>
    <p:sldId id="294" r:id="rId15"/>
    <p:sldId id="280" r:id="rId16"/>
    <p:sldId id="267" r:id="rId17"/>
    <p:sldId id="288" r:id="rId18"/>
    <p:sldId id="298" r:id="rId19"/>
    <p:sldId id="295" r:id="rId20"/>
    <p:sldId id="296" r:id="rId21"/>
    <p:sldId id="261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 showGuides="1">
      <p:cViewPr varScale="1">
        <p:scale>
          <a:sx n="138" d="100"/>
          <a:sy n="138" d="100"/>
        </p:scale>
        <p:origin x="16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6D516-2F4F-40E8-834B-0263A70CDE5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FAF16-BBC3-4937-B1C0-66F635282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00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2B5D-C763-4B79-8EF5-37C4E9FF6A5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1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1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69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32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99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22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969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35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433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860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287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515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383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26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56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986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654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31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38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11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05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18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1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50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16536-5824-41B7-973B-F5A62850B87C}" type="datetimeFigureOut">
              <a:rPr lang="de-DE" smtClean="0"/>
              <a:t>23.04.2018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B9C6F-B15D-4CB1-9A5E-600E7DBFE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35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81" r:id="rId17"/>
    <p:sldLayoutId id="2147483682" r:id="rId18"/>
    <p:sldLayoutId id="2147483688" r:id="rId19"/>
    <p:sldLayoutId id="2147483694" r:id="rId20"/>
    <p:sldLayoutId id="2147483695" r:id="rId21"/>
    <p:sldLayoutId id="2147483696" r:id="rId22"/>
    <p:sldLayoutId id="214748369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hyperlink" Target="http://rhein-zeitung.de/on/99/04/28/topnews/abrixas_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hyperlink" Target="http://www.sr.bham.ac.uk/instrument/rosat_big.jpg" TargetMode="External"/><Relationship Id="rId10" Type="http://schemas.openxmlformats.org/officeDocument/2006/relationships/image" Target="../media/image15.emf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3535" r="199" b="9091"/>
          <a:stretch/>
        </p:blipFill>
        <p:spPr>
          <a:xfrm>
            <a:off x="-25702" y="-16475"/>
            <a:ext cx="9178155" cy="68744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70E022"/>
              </a:clrFrom>
              <a:clrTo>
                <a:srgbClr val="70E0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/>
          <a:stretch/>
        </p:blipFill>
        <p:spPr>
          <a:xfrm rot="2252197">
            <a:off x="2854347" y="-12025"/>
            <a:ext cx="3404003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399824" y="537466"/>
            <a:ext cx="4361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600" dirty="0" smtClean="0">
                <a:solidFill>
                  <a:schemeClr val="bg1"/>
                </a:solidFill>
              </a:rPr>
              <a:t>eROSITA</a:t>
            </a:r>
            <a:endParaRPr lang="de-DE" sz="4000" dirty="0" smtClean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96802" y="6024228"/>
            <a:ext cx="6182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Peter Predehl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Max-Planck-Institut für extraterrestrische Physik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85800" y="218728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eROSITA Performance</a:t>
            </a:r>
            <a:r>
              <a:rPr lang="en-GB" sz="6000" dirty="0" smtClean="0"/>
              <a:t/>
            </a:r>
            <a:br>
              <a:rPr lang="en-GB" sz="6000" dirty="0" smtClean="0"/>
            </a:br>
            <a:endParaRPr lang="en-GB" sz="2400" dirty="0"/>
          </a:p>
        </p:txBody>
      </p:sp>
      <p:pic>
        <p:nvPicPr>
          <p:cNvPr id="12" name="Picture 11" descr="area_flux_plot_agn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143000"/>
            <a:ext cx="4343400" cy="4343401"/>
          </a:xfrm>
          <a:prstGeom prst="rect">
            <a:avLst/>
          </a:prstGeom>
        </p:spPr>
      </p:pic>
      <p:pic>
        <p:nvPicPr>
          <p:cNvPr id="13" name="Picture 12" descr="area_flux_plot_cluster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143000"/>
            <a:ext cx="4343400" cy="43434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1447800"/>
            <a:ext cx="13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source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174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Extended source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62914" y="5486401"/>
            <a:ext cx="6162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source sensitivity: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~25 </a:t>
            </a:r>
            <a:r>
              <a:rPr lang="en-US" sz="2000" dirty="0" smtClean="0"/>
              <a:t>times better than ROSAT (soft band 0.5-2 keV)</a:t>
            </a:r>
          </a:p>
          <a:p>
            <a:r>
              <a:rPr lang="en-US" sz="2000" dirty="0" smtClean="0"/>
              <a:t>~100 times better than HEAO/RXTE (hard band 2-10 keV)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3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6922"/>
                    </a14:imgEffect>
                    <a14:imgEffect>
                      <a14:brightnessContrast bright="-4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3535" r="199" b="9091"/>
          <a:stretch/>
        </p:blipFill>
        <p:spPr>
          <a:xfrm>
            <a:off x="-55417" y="0"/>
            <a:ext cx="9199418" cy="690649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/>
          <a:stretch/>
        </p:blipFill>
        <p:spPr>
          <a:xfrm>
            <a:off x="0" y="16974"/>
            <a:ext cx="9143999" cy="68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r="4234"/>
          <a:stretch/>
        </p:blipFill>
        <p:spPr>
          <a:xfrm>
            <a:off x="9185" y="1"/>
            <a:ext cx="9134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7" descr="bild_38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12756"/>
          <a:stretch/>
        </p:blipFill>
        <p:spPr bwMode="auto">
          <a:xfrm>
            <a:off x="0" y="3575222"/>
            <a:ext cx="4375323" cy="328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07533" y="268470"/>
            <a:ext cx="57159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err="1" smtClean="0"/>
              <a:t>eROSITA</a:t>
            </a:r>
            <a:r>
              <a:rPr lang="de-DE" sz="4400" dirty="0" smtClean="0"/>
              <a:t> &amp; Hot Universe</a:t>
            </a:r>
            <a:endParaRPr lang="de-DE" sz="44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744995" y="4885039"/>
            <a:ext cx="4317851" cy="1879660"/>
            <a:chOff x="4901300" y="5097839"/>
            <a:chExt cx="4161546" cy="1666859"/>
          </a:xfrm>
        </p:grpSpPr>
        <p:pic>
          <p:nvPicPr>
            <p:cNvPr id="21" name="Picture 22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00" y="5097839"/>
              <a:ext cx="1569782" cy="1666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 descr="light_flares_all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070" y="5099221"/>
              <a:ext cx="2409776" cy="1665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feld 8"/>
          <p:cNvSpPr txBox="1"/>
          <p:nvPr/>
        </p:nvSpPr>
        <p:spPr>
          <a:xfrm>
            <a:off x="271844" y="1293337"/>
            <a:ext cx="406290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0.7 Mill. Stars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O, B, </a:t>
            </a:r>
            <a:r>
              <a:rPr lang="de-DE" dirty="0" err="1" smtClean="0"/>
              <a:t>WR</a:t>
            </a:r>
            <a:r>
              <a:rPr lang="de-DE" dirty="0" smtClean="0"/>
              <a:t>, wind </a:t>
            </a:r>
            <a:r>
              <a:rPr lang="de-DE" dirty="0" err="1" smtClean="0"/>
              <a:t>shocks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stellar </a:t>
            </a:r>
            <a:r>
              <a:rPr lang="de-DE" dirty="0" err="1" smtClean="0"/>
              <a:t>pop</a:t>
            </a:r>
            <a:r>
              <a:rPr lang="de-DE" dirty="0" smtClean="0"/>
              <a:t>. </a:t>
            </a:r>
            <a:r>
              <a:rPr lang="de-DE" dirty="0" err="1" smtClean="0"/>
              <a:t>studies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SFR / </a:t>
            </a:r>
            <a:r>
              <a:rPr lang="de-DE" dirty="0" err="1" smtClean="0"/>
              <a:t>galactic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/>
              <a:t>SNR</a:t>
            </a:r>
            <a:endParaRPr lang="de-DE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radio</a:t>
            </a:r>
            <a:r>
              <a:rPr lang="de-DE" dirty="0" smtClean="0"/>
              <a:t> </a:t>
            </a:r>
            <a:r>
              <a:rPr lang="de-DE" dirty="0" err="1" smtClean="0"/>
              <a:t>quiet</a:t>
            </a:r>
            <a:r>
              <a:rPr lang="de-DE" dirty="0" smtClean="0"/>
              <a:t>/</a:t>
            </a:r>
            <a:r>
              <a:rPr lang="de-DE" dirty="0" err="1" smtClean="0"/>
              <a:t>absorbed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Large (=</a:t>
            </a:r>
            <a:r>
              <a:rPr lang="de-DE" dirty="0" err="1" smtClean="0"/>
              <a:t>local</a:t>
            </a:r>
            <a:r>
              <a:rPr lang="de-DE" dirty="0" smtClean="0"/>
              <a:t>) </a:t>
            </a:r>
            <a:r>
              <a:rPr lang="de-DE" dirty="0" err="1" smtClean="0"/>
              <a:t>SNRs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/>
              <a:t>ISM</a:t>
            </a:r>
            <a:endParaRPr lang="de-DE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Shocks, T, </a:t>
            </a:r>
            <a:r>
              <a:rPr lang="de-DE" dirty="0" err="1">
                <a:sym typeface="Wingdings" pitchFamily="2" charset="2"/>
              </a:rPr>
              <a:t>densitities</a:t>
            </a:r>
            <a:r>
              <a:rPr lang="de-DE" dirty="0">
                <a:sym typeface="Wingdings" pitchFamily="2" charset="2"/>
              </a:rPr>
              <a:t>, </a:t>
            </a:r>
            <a:r>
              <a:rPr lang="de-DE" dirty="0" err="1">
                <a:sym typeface="Wingdings" pitchFamily="2" charset="2"/>
              </a:rPr>
              <a:t>ion</a:t>
            </a:r>
            <a:r>
              <a:rPr lang="de-DE" dirty="0">
                <a:sym typeface="Wingdings" pitchFamily="2" charset="2"/>
              </a:rPr>
              <a:t>. </a:t>
            </a:r>
            <a:r>
              <a:rPr lang="de-DE" dirty="0" err="1">
                <a:sym typeface="Wingdings" pitchFamily="2" charset="2"/>
              </a:rPr>
              <a:t>stages</a:t>
            </a:r>
            <a:r>
              <a:rPr lang="de-DE" dirty="0">
                <a:sym typeface="Wingdings" pitchFamily="2" charset="2"/>
              </a:rPr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chem. </a:t>
            </a:r>
            <a:r>
              <a:rPr lang="de-DE" dirty="0" err="1">
                <a:sym typeface="Wingdings" pitchFamily="2" charset="2"/>
              </a:rPr>
              <a:t>abund</a:t>
            </a:r>
            <a:r>
              <a:rPr lang="de-DE" dirty="0">
                <a:sym typeface="Wingdings" pitchFamily="2" charset="2"/>
              </a:rPr>
              <a:t>., NE </a:t>
            </a:r>
            <a:r>
              <a:rPr lang="de-DE" dirty="0" err="1" smtClean="0">
                <a:sym typeface="Wingdings" pitchFamily="2" charset="2"/>
              </a:rPr>
              <a:t>effects</a:t>
            </a:r>
            <a:r>
              <a:rPr lang="de-DE" dirty="0" smtClean="0">
                <a:sym typeface="Wingdings" pitchFamily="2" charset="2"/>
              </a:rPr>
              <a:t/>
            </a:r>
            <a:br>
              <a:rPr lang="de-DE" dirty="0" smtClean="0">
                <a:sym typeface="Wingdings" pitchFamily="2" charset="2"/>
              </a:rPr>
            </a:br>
            <a:endParaRPr lang="de-DE" sz="2400" dirty="0"/>
          </a:p>
        </p:txBody>
      </p:sp>
      <p:sp>
        <p:nvSpPr>
          <p:cNvPr id="16" name="Textfeld 15"/>
          <p:cNvSpPr txBox="1"/>
          <p:nvPr/>
        </p:nvSpPr>
        <p:spPr>
          <a:xfrm>
            <a:off x="5016843" y="1293337"/>
            <a:ext cx="384374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Compact Objects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&gt; 100 INS?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Pulsars (</a:t>
            </a:r>
            <a:r>
              <a:rPr lang="de-DE" dirty="0" err="1" smtClean="0"/>
              <a:t>spin</a:t>
            </a:r>
            <a:r>
              <a:rPr lang="de-DE" dirty="0" smtClean="0"/>
              <a:t> down)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Accretion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, </a:t>
            </a:r>
            <a:r>
              <a:rPr lang="de-DE" dirty="0" err="1" smtClean="0"/>
              <a:t>Magnetars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Cyclotron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.....</a:t>
            </a:r>
            <a:br>
              <a:rPr lang="de-DE" dirty="0" smtClean="0"/>
            </a:b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3 Mill. </a:t>
            </a:r>
            <a:r>
              <a:rPr lang="de-DE" sz="2400" dirty="0" err="1" smtClean="0"/>
              <a:t>AGN</a:t>
            </a:r>
            <a:r>
              <a:rPr lang="de-DE" sz="2400" dirty="0" smtClean="0"/>
              <a:t> z &lt; 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XLF</a:t>
            </a:r>
            <a:r>
              <a:rPr lang="de-DE" dirty="0"/>
              <a:t>, </a:t>
            </a:r>
            <a:r>
              <a:rPr lang="de-DE" dirty="0" err="1"/>
              <a:t>Accretion</a:t>
            </a:r>
            <a:r>
              <a:rPr lang="de-DE" dirty="0"/>
              <a:t> </a:t>
            </a:r>
            <a:r>
              <a:rPr lang="de-DE" dirty="0" err="1" smtClean="0"/>
              <a:t>History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Variability</a:t>
            </a:r>
            <a:r>
              <a:rPr lang="de-DE" dirty="0"/>
              <a:t>, e.g. </a:t>
            </a:r>
            <a:r>
              <a:rPr lang="de-DE" dirty="0" err="1"/>
              <a:t>Tidal</a:t>
            </a:r>
            <a:r>
              <a:rPr lang="de-DE" dirty="0"/>
              <a:t> </a:t>
            </a:r>
            <a:r>
              <a:rPr lang="de-DE" dirty="0" err="1" smtClean="0"/>
              <a:t>Disruption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Spectra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/>
              <a:t>iron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25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13758" y="449706"/>
            <a:ext cx="59035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err="1" smtClean="0"/>
              <a:t>eROSITA</a:t>
            </a:r>
            <a:r>
              <a:rPr lang="de-DE" sz="4400" dirty="0" smtClean="0"/>
              <a:t> &amp; </a:t>
            </a:r>
            <a:r>
              <a:rPr lang="de-DE" sz="4400" dirty="0" err="1" smtClean="0"/>
              <a:t>Cold</a:t>
            </a:r>
            <a:r>
              <a:rPr lang="de-DE" sz="4400" dirty="0" smtClean="0"/>
              <a:t> Universe</a:t>
            </a:r>
            <a:endParaRPr lang="de-DE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4" y="1900065"/>
            <a:ext cx="3773474" cy="22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OSAT image of comet Hyakut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44080"/>
            <a:ext cx="1330783" cy="1334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005068" y="4068446"/>
            <a:ext cx="122373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200" i="1" dirty="0" err="1" smtClean="0"/>
              <a:t>court</a:t>
            </a:r>
            <a:r>
              <a:rPr lang="de-DE" sz="1200" i="1" dirty="0" smtClean="0"/>
              <a:t>. K. Dennerl</a:t>
            </a:r>
            <a:endParaRPr lang="de-DE" sz="1200" i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6" y="1917967"/>
            <a:ext cx="1929470" cy="2015089"/>
          </a:xfrm>
          <a:prstGeom prst="rect">
            <a:avLst/>
          </a:prstGeom>
        </p:spPr>
      </p:pic>
      <p:pic>
        <p:nvPicPr>
          <p:cNvPr id="8" name="Picture 15" descr="[XMM-Newton observation of GRB 031203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16" y="4653136"/>
            <a:ext cx="1894182" cy="189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gen 9"/>
          <p:cNvSpPr/>
          <p:nvPr/>
        </p:nvSpPr>
        <p:spPr>
          <a:xfrm>
            <a:off x="8366206" y="2112547"/>
            <a:ext cx="310250" cy="1584176"/>
          </a:xfrm>
          <a:prstGeom prst="arc">
            <a:avLst>
              <a:gd name="adj1" fmla="val 16200000"/>
              <a:gd name="adj2" fmla="val 543953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ogen 10"/>
          <p:cNvSpPr/>
          <p:nvPr/>
        </p:nvSpPr>
        <p:spPr>
          <a:xfrm flipH="1">
            <a:off x="5989942" y="2112547"/>
            <a:ext cx="310250" cy="1584176"/>
          </a:xfrm>
          <a:prstGeom prst="arc">
            <a:avLst>
              <a:gd name="adj1" fmla="val 16200000"/>
              <a:gd name="adj2" fmla="val 543953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047701" y="3858555"/>
            <a:ext cx="135113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200" i="1" dirty="0" smtClean="0"/>
              <a:t>Schmitt et al. 1990</a:t>
            </a:r>
            <a:endParaRPr lang="de-DE" sz="1200" i="1" dirty="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350248" y="6508576"/>
            <a:ext cx="20462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/>
              <a:t>Vaughan et al., 2003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0398" y="1452240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Charge Exchange</a:t>
            </a:r>
            <a:endParaRPr lang="de-DE" b="1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85188" y="4543624"/>
            <a:ext cx="1719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Interstellar </a:t>
            </a:r>
            <a:r>
              <a:rPr lang="de-DE" b="1" dirty="0" err="1" smtClean="0">
                <a:solidFill>
                  <a:srgbClr val="0000FF"/>
                </a:solidFill>
              </a:rPr>
              <a:t>Dust</a:t>
            </a:r>
            <a:endParaRPr lang="de-DE" b="1" dirty="0" smtClean="0"/>
          </a:p>
          <a:p>
            <a:r>
              <a:rPr lang="de-DE" sz="1400" b="1" dirty="0" err="1" smtClean="0"/>
              <a:t>scattering</a:t>
            </a:r>
            <a:r>
              <a:rPr lang="de-DE" sz="1400" b="1" dirty="0" smtClean="0"/>
              <a:t> </a:t>
            </a:r>
          </a:p>
          <a:p>
            <a:r>
              <a:rPr lang="de-DE" sz="1400" b="1" dirty="0" err="1" smtClean="0"/>
              <a:t>spectroscopy</a:t>
            </a:r>
            <a:endParaRPr lang="de-DE" sz="1400" b="1" dirty="0" smtClean="0"/>
          </a:p>
          <a:p>
            <a:r>
              <a:rPr lang="de-DE" sz="1400" b="1" dirty="0" err="1" smtClean="0"/>
              <a:t>chemistry</a:t>
            </a:r>
            <a:endParaRPr lang="de-DE" sz="1400" b="1" dirty="0"/>
          </a:p>
        </p:txBody>
      </p:sp>
      <p:pic>
        <p:nvPicPr>
          <p:cNvPr id="1026" name="Picture 2" descr="Photo: Loop on the s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1" y="4581128"/>
            <a:ext cx="2617961" cy="19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987824" y="4491868"/>
            <a:ext cx="14995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Cool Stars </a:t>
            </a:r>
            <a:endParaRPr lang="de-DE" sz="1400" b="1" dirty="0"/>
          </a:p>
          <a:p>
            <a:r>
              <a:rPr lang="de-DE" sz="1400" b="1" dirty="0" err="1" smtClean="0"/>
              <a:t>magnetic</a:t>
            </a:r>
            <a:r>
              <a:rPr lang="de-DE" sz="1400" b="1" dirty="0" smtClean="0"/>
              <a:t> </a:t>
            </a:r>
            <a:r>
              <a:rPr lang="de-DE" sz="1400" b="1" dirty="0"/>
              <a:t> </a:t>
            </a:r>
            <a:r>
              <a:rPr lang="de-DE" sz="1400" b="1" dirty="0" err="1" smtClean="0"/>
              <a:t>activity</a:t>
            </a:r>
            <a:endParaRPr lang="de-DE" sz="1400" b="1" dirty="0" smtClean="0"/>
          </a:p>
          <a:p>
            <a:r>
              <a:rPr lang="de-DE" sz="1400" b="1" dirty="0" err="1" smtClean="0"/>
              <a:t>coronae</a:t>
            </a:r>
            <a:endParaRPr lang="de-DE" sz="1400" b="1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38" y="5555783"/>
            <a:ext cx="1723867" cy="98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162934" y="6514154"/>
            <a:ext cx="1570662" cy="27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 err="1"/>
              <a:t>Costantini</a:t>
            </a:r>
            <a:r>
              <a:rPr lang="en-US" sz="1200" i="1" dirty="0"/>
              <a:t> et al., 2005</a:t>
            </a:r>
          </a:p>
        </p:txBody>
      </p:sp>
    </p:spTree>
    <p:extLst>
      <p:ext uri="{BB962C8B-B14F-4D97-AF65-F5344CB8AC3E}">
        <p14:creationId xmlns:p14="http://schemas.microsoft.com/office/powerpoint/2010/main" val="18240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" y="799679"/>
            <a:ext cx="7085013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4"/>
          <p:cNvSpPr/>
          <p:nvPr/>
        </p:nvSpPr>
        <p:spPr bwMode="auto">
          <a:xfrm>
            <a:off x="6397267" y="5199286"/>
            <a:ext cx="1296318" cy="317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latin typeface="Candara"/>
            </a:endParaRP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1547813" y="5919366"/>
            <a:ext cx="2160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latin typeface="Calibri" charset="0"/>
                <a:cs typeface="Calibri" charset="0"/>
              </a:rPr>
              <a:t>[0.5” HEW]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4727575" y="5919366"/>
            <a:ext cx="3228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latin typeface="Calibri" charset="0"/>
                <a:cs typeface="Calibri" charset="0"/>
              </a:rPr>
              <a:t>[</a:t>
            </a:r>
            <a:r>
              <a:rPr lang="en-US" sz="2400" dirty="0" smtClean="0">
                <a:latin typeface="Calibri" charset="0"/>
                <a:cs typeface="Calibri" charset="0"/>
              </a:rPr>
              <a:t>26” </a:t>
            </a:r>
            <a:r>
              <a:rPr lang="en-US" sz="2400" dirty="0">
                <a:latin typeface="Calibri" charset="0"/>
                <a:cs typeface="Calibri" charset="0"/>
              </a:rPr>
              <a:t>HEW (</a:t>
            </a:r>
            <a:r>
              <a:rPr lang="en-US" sz="2400" dirty="0" err="1">
                <a:latin typeface="Calibri" charset="0"/>
                <a:cs typeface="Calibri" charset="0"/>
              </a:rPr>
              <a:t>FoV</a:t>
            </a:r>
            <a:r>
              <a:rPr lang="en-US" sz="2400" dirty="0">
                <a:latin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cs typeface="Calibri" charset="0"/>
              </a:rPr>
              <a:t>avg</a:t>
            </a:r>
            <a:r>
              <a:rPr lang="en-US" sz="2400" dirty="0">
                <a:latin typeface="Calibri" charset="0"/>
                <a:cs typeface="Calibri" charset="0"/>
              </a:rPr>
              <a:t>)]</a:t>
            </a:r>
          </a:p>
        </p:txBody>
      </p:sp>
      <p:cxnSp>
        <p:nvCxnSpPr>
          <p:cNvPr id="7" name="Straight Connector 4"/>
          <p:cNvCxnSpPr/>
          <p:nvPr/>
        </p:nvCxnSpPr>
        <p:spPr>
          <a:xfrm>
            <a:off x="3384364" y="4797152"/>
            <a:ext cx="827596" cy="0"/>
          </a:xfrm>
          <a:prstGeom prst="line">
            <a:avLst/>
          </a:prstGeom>
          <a:ln w="50800">
            <a:solidFill>
              <a:schemeClr val="bg1"/>
            </a:solidFill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7864" y="4365104"/>
            <a:ext cx="91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100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kpc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85800" y="218728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+mn-lt"/>
              </a:rPr>
              <a:t>Fast Survey Machine</a:t>
            </a:r>
            <a:br>
              <a:rPr lang="en-GB" dirty="0" smtClean="0">
                <a:latin typeface="+mn-lt"/>
              </a:rPr>
            </a:b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2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1818"/>
          <a:stretch/>
        </p:blipFill>
        <p:spPr>
          <a:xfrm>
            <a:off x="1141267" y="0"/>
            <a:ext cx="6309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" y="-41802"/>
            <a:ext cx="9172895" cy="6899801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28110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err="1" smtClean="0">
                <a:solidFill>
                  <a:schemeClr val="bg1"/>
                </a:solidFill>
              </a:rPr>
              <a:t>SRG</a:t>
            </a:r>
            <a:r>
              <a:rPr lang="en-GB" sz="4800" dirty="0" smtClean="0">
                <a:solidFill>
                  <a:schemeClr val="bg1"/>
                </a:solidFill>
              </a:rPr>
              <a:t>  Milestones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70703" y="1814945"/>
            <a:ext cx="727795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Instruments </a:t>
            </a:r>
            <a:r>
              <a:rPr lang="de-DE" sz="2400" dirty="0" err="1" smtClean="0">
                <a:solidFill>
                  <a:schemeClr val="bg1"/>
                </a:solidFill>
              </a:rPr>
              <a:t>delivered</a:t>
            </a:r>
            <a:r>
              <a:rPr lang="de-DE" sz="2400" dirty="0" smtClean="0">
                <a:solidFill>
                  <a:schemeClr val="bg1"/>
                </a:solidFill>
              </a:rPr>
              <a:t>				01/2017</a:t>
            </a:r>
          </a:p>
          <a:p>
            <a:r>
              <a:rPr lang="de-DE" sz="2400" dirty="0" smtClean="0">
                <a:solidFill>
                  <a:schemeClr val="bg1"/>
                </a:solidFill>
              </a:rPr>
              <a:t>Instruments </a:t>
            </a:r>
            <a:r>
              <a:rPr lang="de-DE" sz="2400" dirty="0" err="1" smtClean="0">
                <a:solidFill>
                  <a:schemeClr val="bg1"/>
                </a:solidFill>
              </a:rPr>
              <a:t>integrated</a:t>
            </a:r>
            <a:r>
              <a:rPr lang="de-DE" sz="2400" dirty="0" smtClean="0">
                <a:solidFill>
                  <a:schemeClr val="bg1"/>
                </a:solidFill>
              </a:rPr>
              <a:t> &amp; </a:t>
            </a:r>
            <a:r>
              <a:rPr lang="de-DE" sz="2400" dirty="0" err="1" smtClean="0">
                <a:solidFill>
                  <a:schemeClr val="bg1"/>
                </a:solidFill>
              </a:rPr>
              <a:t>Complex</a:t>
            </a:r>
            <a:r>
              <a:rPr lang="de-DE" sz="2400" dirty="0" smtClean="0">
                <a:solidFill>
                  <a:schemeClr val="bg1"/>
                </a:solidFill>
              </a:rPr>
              <a:t> Test	12/2017</a:t>
            </a:r>
          </a:p>
          <a:p>
            <a:r>
              <a:rPr lang="de-DE" sz="2400" dirty="0" err="1" smtClean="0">
                <a:solidFill>
                  <a:srgbClr val="FFC000"/>
                </a:solidFill>
              </a:rPr>
              <a:t>Radiocomplex</a:t>
            </a:r>
            <a:r>
              <a:rPr lang="de-DE" sz="2400" dirty="0" smtClean="0">
                <a:solidFill>
                  <a:srgbClr val="FFC000"/>
                </a:solidFill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</a:rPr>
              <a:t>delivered</a:t>
            </a:r>
            <a:r>
              <a:rPr lang="de-DE" sz="2400" dirty="0" smtClean="0">
                <a:solidFill>
                  <a:srgbClr val="FFC000"/>
                </a:solidFill>
              </a:rPr>
              <a:t>			03/2018</a:t>
            </a:r>
          </a:p>
          <a:p>
            <a:endParaRPr lang="de-DE" sz="2400" dirty="0">
              <a:solidFill>
                <a:srgbClr val="FFC000"/>
              </a:solidFill>
            </a:endParaRPr>
          </a:p>
          <a:p>
            <a:r>
              <a:rPr lang="de-DE" sz="2400" dirty="0" err="1" smtClean="0">
                <a:solidFill>
                  <a:schemeClr val="bg1"/>
                </a:solidFill>
              </a:rPr>
              <a:t>Complex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T</a:t>
            </a:r>
            <a:r>
              <a:rPr lang="de-DE" sz="2400" dirty="0" smtClean="0">
                <a:solidFill>
                  <a:schemeClr val="bg1"/>
                </a:solidFill>
              </a:rPr>
              <a:t>ests				</a:t>
            </a:r>
            <a:r>
              <a:rPr lang="de-DE" sz="2400" dirty="0">
                <a:solidFill>
                  <a:schemeClr val="bg1"/>
                </a:solidFill>
              </a:rPr>
              <a:t>	</a:t>
            </a:r>
            <a:r>
              <a:rPr lang="de-DE" sz="2400" dirty="0" smtClean="0">
                <a:solidFill>
                  <a:schemeClr val="bg1"/>
                </a:solidFill>
              </a:rPr>
              <a:t>05/2018</a:t>
            </a:r>
          </a:p>
          <a:p>
            <a:r>
              <a:rPr lang="de-DE" sz="2400" dirty="0" smtClean="0">
                <a:solidFill>
                  <a:schemeClr val="bg1"/>
                </a:solidFill>
              </a:rPr>
              <a:t>S/C TV Test					</a:t>
            </a:r>
            <a:r>
              <a:rPr lang="de-DE" sz="2400" dirty="0" smtClean="0">
                <a:solidFill>
                  <a:schemeClr val="bg1"/>
                </a:solidFill>
              </a:rPr>
              <a:t>06/2018</a:t>
            </a:r>
          </a:p>
          <a:p>
            <a:r>
              <a:rPr lang="de-DE" sz="2400" dirty="0" err="1" smtClean="0">
                <a:solidFill>
                  <a:srgbClr val="FFC000"/>
                </a:solidFill>
              </a:rPr>
              <a:t>PROMs</a:t>
            </a:r>
            <a:r>
              <a:rPr lang="de-DE" sz="2400" dirty="0" smtClean="0">
                <a:solidFill>
                  <a:srgbClr val="FFC000"/>
                </a:solidFill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</a:rPr>
              <a:t>into</a:t>
            </a:r>
            <a:r>
              <a:rPr lang="de-DE" sz="2400" dirty="0" smtClean="0">
                <a:solidFill>
                  <a:srgbClr val="FFC000"/>
                </a:solidFill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</a:rPr>
              <a:t>ITCs</a:t>
            </a:r>
            <a:r>
              <a:rPr lang="de-DE" sz="2400" dirty="0" smtClean="0">
                <a:solidFill>
                  <a:srgbClr val="FFC000"/>
                </a:solidFill>
              </a:rPr>
              <a:t>				same </a:t>
            </a:r>
            <a:r>
              <a:rPr lang="de-DE" sz="2400" dirty="0" err="1" smtClean="0">
                <a:solidFill>
                  <a:srgbClr val="FFC000"/>
                </a:solidFill>
              </a:rPr>
              <a:t>period</a:t>
            </a:r>
            <a:endParaRPr lang="de-DE" sz="2400" dirty="0" smtClean="0">
              <a:solidFill>
                <a:srgbClr val="FFC000"/>
              </a:solidFill>
            </a:endParaRPr>
          </a:p>
          <a:p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sz="2400" dirty="0" err="1" smtClean="0">
                <a:solidFill>
                  <a:schemeClr val="bg1"/>
                </a:solidFill>
              </a:rPr>
              <a:t>SRG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Vibr</a:t>
            </a:r>
            <a:r>
              <a:rPr lang="de-DE" sz="2400" dirty="0" smtClean="0">
                <a:solidFill>
                  <a:schemeClr val="bg1"/>
                </a:solidFill>
              </a:rPr>
              <a:t>. Test					09/2018</a:t>
            </a:r>
          </a:p>
          <a:p>
            <a:r>
              <a:rPr lang="de-DE" sz="2400" dirty="0" err="1" smtClean="0">
                <a:solidFill>
                  <a:schemeClr val="bg1"/>
                </a:solidFill>
              </a:rPr>
              <a:t>Packing</a:t>
            </a:r>
            <a:r>
              <a:rPr lang="de-DE" sz="2400" dirty="0" smtClean="0">
                <a:solidFill>
                  <a:schemeClr val="bg1"/>
                </a:solidFill>
              </a:rPr>
              <a:t>, Transportation			01/2019</a:t>
            </a:r>
          </a:p>
          <a:p>
            <a:r>
              <a:rPr lang="de-DE" sz="2400" dirty="0" smtClean="0">
                <a:solidFill>
                  <a:schemeClr val="bg1"/>
                </a:solidFill>
              </a:rPr>
              <a:t>Launch </a:t>
            </a:r>
            <a:r>
              <a:rPr lang="de-DE" sz="2400" dirty="0" err="1" smtClean="0">
                <a:solidFill>
                  <a:schemeClr val="bg1"/>
                </a:solidFill>
              </a:rPr>
              <a:t>Window</a:t>
            </a:r>
            <a:r>
              <a:rPr lang="de-DE" sz="2400" dirty="0" smtClean="0">
                <a:solidFill>
                  <a:schemeClr val="bg1"/>
                </a:solidFill>
              </a:rPr>
              <a:t>				03/2019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" y="-41802"/>
            <a:ext cx="9172895" cy="6899801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28110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err="1" smtClean="0">
                <a:solidFill>
                  <a:schemeClr val="bg1"/>
                </a:solidFill>
              </a:rPr>
              <a:t>eROSITA</a:t>
            </a:r>
            <a:r>
              <a:rPr lang="en-GB" sz="4800" dirty="0" smtClean="0">
                <a:solidFill>
                  <a:schemeClr val="bg1"/>
                </a:solidFill>
              </a:rPr>
              <a:t> Fact Sheet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5459" y="1035577"/>
            <a:ext cx="3632887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Instrument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Size 		</a:t>
            </a:r>
            <a:r>
              <a:rPr lang="de-DE" dirty="0" err="1" smtClean="0">
                <a:solidFill>
                  <a:schemeClr val="bg1"/>
                </a:solidFill>
              </a:rPr>
              <a:t>1,9m</a:t>
            </a:r>
            <a:r>
              <a:rPr lang="de-DE" dirty="0" smtClean="0">
                <a:solidFill>
                  <a:schemeClr val="bg1"/>
                </a:solidFill>
              </a:rPr>
              <a:t> Ø x  </a:t>
            </a:r>
            <a:r>
              <a:rPr lang="de-DE" dirty="0" err="1" smtClean="0">
                <a:solidFill>
                  <a:schemeClr val="bg1"/>
                </a:solidFill>
              </a:rPr>
              <a:t>3.5m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Weight</a:t>
            </a:r>
            <a:r>
              <a:rPr lang="de-DE" dirty="0" smtClean="0">
                <a:solidFill>
                  <a:schemeClr val="bg1"/>
                </a:solidFill>
              </a:rPr>
              <a:t>		</a:t>
            </a:r>
            <a:r>
              <a:rPr lang="de-DE" dirty="0" err="1" smtClean="0">
                <a:solidFill>
                  <a:schemeClr val="bg1"/>
                </a:solidFill>
              </a:rPr>
              <a:t>810kg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Power		</a:t>
            </a:r>
            <a:r>
              <a:rPr lang="de-DE" dirty="0" err="1" smtClean="0">
                <a:solidFill>
                  <a:schemeClr val="bg1"/>
                </a:solidFill>
              </a:rPr>
              <a:t>522W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Data </a:t>
            </a:r>
            <a:r>
              <a:rPr lang="de-DE" dirty="0" err="1" smtClean="0">
                <a:solidFill>
                  <a:schemeClr val="bg1"/>
                </a:solidFill>
              </a:rPr>
              <a:t>volume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600MB</a:t>
            </a:r>
            <a:r>
              <a:rPr lang="de-DE" dirty="0" smtClean="0">
                <a:solidFill>
                  <a:schemeClr val="bg1"/>
                </a:solidFill>
              </a:rPr>
              <a:t>/</a:t>
            </a:r>
            <a:r>
              <a:rPr lang="de-DE" dirty="0" err="1" smtClean="0">
                <a:solidFill>
                  <a:schemeClr val="bg1"/>
                </a:solidFill>
              </a:rPr>
              <a:t>day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lifetime</a:t>
            </a:r>
            <a:r>
              <a:rPr lang="de-DE" dirty="0">
                <a:solidFill>
                  <a:schemeClr val="bg1"/>
                </a:solidFill>
              </a:rPr>
              <a:t>		</a:t>
            </a:r>
            <a:r>
              <a:rPr lang="de-DE" dirty="0" smtClean="0">
                <a:solidFill>
                  <a:schemeClr val="bg1"/>
                </a:solidFill>
              </a:rPr>
              <a:t>&gt; 7 </a:t>
            </a:r>
            <a:r>
              <a:rPr lang="de-DE" dirty="0" err="1">
                <a:solidFill>
                  <a:schemeClr val="bg1"/>
                </a:solidFill>
              </a:rPr>
              <a:t>years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Launcher	            </a:t>
            </a:r>
            <a:r>
              <a:rPr lang="de-DE" dirty="0" smtClean="0">
                <a:solidFill>
                  <a:schemeClr val="bg1"/>
                </a:solidFill>
              </a:rPr>
              <a:t>PROTON/BLOK-DM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Launch		March 2019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Mission		Orbit </a:t>
            </a:r>
            <a:r>
              <a:rPr lang="de-DE" dirty="0" err="1">
                <a:solidFill>
                  <a:schemeClr val="bg1"/>
                </a:solidFill>
              </a:rPr>
              <a:t>around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2996" y="3982759"/>
            <a:ext cx="3632886" cy="24006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7 </a:t>
            </a:r>
            <a:r>
              <a:rPr lang="de-DE" sz="2400" dirty="0" err="1" smtClean="0">
                <a:solidFill>
                  <a:schemeClr val="bg1"/>
                </a:solidFill>
              </a:rPr>
              <a:t>Mirror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Assemblies</a:t>
            </a: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Wolter-I	+ X-ray </a:t>
            </a:r>
            <a:r>
              <a:rPr lang="de-DE" dirty="0" err="1" smtClean="0">
                <a:solidFill>
                  <a:schemeClr val="bg1"/>
                </a:solidFill>
              </a:rPr>
              <a:t>Baffle</a:t>
            </a:r>
            <a:r>
              <a:rPr lang="de-DE" dirty="0" smtClean="0">
                <a:solidFill>
                  <a:schemeClr val="bg1"/>
                </a:solidFill>
              </a:rPr>
              <a:t> + </a:t>
            </a:r>
            <a:r>
              <a:rPr lang="de-DE" dirty="0" err="1" smtClean="0">
                <a:solidFill>
                  <a:schemeClr val="bg1"/>
                </a:solidFill>
              </a:rPr>
              <a:t>Electr</a:t>
            </a:r>
            <a:r>
              <a:rPr lang="de-DE" dirty="0" smtClean="0">
                <a:solidFill>
                  <a:schemeClr val="bg1"/>
                </a:solidFill>
              </a:rPr>
              <a:t>. Div.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Diameter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outer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shell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</a:t>
            </a:r>
            <a:r>
              <a:rPr lang="de-DE" dirty="0" err="1" smtClean="0">
                <a:solidFill>
                  <a:schemeClr val="bg1"/>
                </a:solidFill>
              </a:rPr>
              <a:t>358mm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Number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shells</a:t>
            </a:r>
            <a:r>
              <a:rPr lang="de-DE" dirty="0" smtClean="0">
                <a:solidFill>
                  <a:schemeClr val="bg1"/>
                </a:solidFill>
              </a:rPr>
              <a:t>		   54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focal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length</a:t>
            </a:r>
            <a:r>
              <a:rPr lang="de-DE" dirty="0" smtClean="0">
                <a:solidFill>
                  <a:schemeClr val="bg1"/>
                </a:solidFill>
              </a:rPr>
              <a:t>	               </a:t>
            </a:r>
            <a:r>
              <a:rPr lang="de-DE" dirty="0" err="1" smtClean="0">
                <a:solidFill>
                  <a:schemeClr val="bg1"/>
                </a:solidFill>
              </a:rPr>
              <a:t>1600mm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PSF</a:t>
            </a:r>
            <a:r>
              <a:rPr lang="de-DE" dirty="0" smtClean="0">
                <a:solidFill>
                  <a:schemeClr val="bg1"/>
                </a:solidFill>
              </a:rPr>
              <a:t>/HEW on </a:t>
            </a:r>
            <a:r>
              <a:rPr lang="de-DE" dirty="0" err="1" smtClean="0">
                <a:solidFill>
                  <a:schemeClr val="bg1"/>
                </a:solidFill>
              </a:rPr>
              <a:t>axis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1.5keV</a:t>
            </a:r>
            <a:r>
              <a:rPr lang="de-DE" dirty="0" smtClean="0">
                <a:solidFill>
                  <a:schemeClr val="bg1"/>
                </a:solidFill>
              </a:rPr>
              <a:t>)   16 </a:t>
            </a:r>
            <a:r>
              <a:rPr lang="de-DE" dirty="0" err="1" smtClean="0">
                <a:solidFill>
                  <a:schemeClr val="bg1"/>
                </a:solidFill>
              </a:rPr>
              <a:t>arcsec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HEW </a:t>
            </a:r>
            <a:r>
              <a:rPr lang="de-DE" dirty="0" err="1" smtClean="0">
                <a:solidFill>
                  <a:schemeClr val="bg1"/>
                </a:solidFill>
              </a:rPr>
              <a:t>average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FoV</a:t>
            </a:r>
            <a:r>
              <a:rPr lang="de-DE" dirty="0" smtClean="0">
                <a:solidFill>
                  <a:schemeClr val="bg1"/>
                </a:solidFill>
              </a:rPr>
              <a:t>	              26 </a:t>
            </a:r>
            <a:r>
              <a:rPr lang="de-DE" dirty="0" err="1" smtClean="0">
                <a:solidFill>
                  <a:schemeClr val="bg1"/>
                </a:solidFill>
              </a:rPr>
              <a:t>arcsec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Effective</a:t>
            </a:r>
            <a:r>
              <a:rPr lang="de-DE" dirty="0" smtClean="0">
                <a:solidFill>
                  <a:schemeClr val="bg1"/>
                </a:solidFill>
              </a:rPr>
              <a:t>  Area (</a:t>
            </a:r>
            <a:r>
              <a:rPr lang="de-DE" dirty="0" err="1" smtClean="0">
                <a:solidFill>
                  <a:schemeClr val="bg1"/>
                </a:solidFill>
              </a:rPr>
              <a:t>1.5keV</a:t>
            </a:r>
            <a:r>
              <a:rPr lang="de-DE" dirty="0" smtClean="0">
                <a:solidFill>
                  <a:schemeClr val="bg1"/>
                </a:solidFill>
              </a:rPr>
              <a:t>)         350 </a:t>
            </a:r>
            <a:r>
              <a:rPr lang="de-DE" dirty="0" err="1" smtClean="0">
                <a:solidFill>
                  <a:schemeClr val="bg1"/>
                </a:solidFill>
              </a:rPr>
              <a:t>cm</a:t>
            </a:r>
            <a:r>
              <a:rPr lang="de-DE" baseline="30000" dirty="0" err="1" smtClean="0">
                <a:solidFill>
                  <a:schemeClr val="bg1"/>
                </a:solidFill>
              </a:rPr>
              <a:t>2</a:t>
            </a:r>
            <a:endParaRPr lang="de-DE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120749" y="1035577"/>
            <a:ext cx="3632885" cy="18466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7 </a:t>
            </a:r>
            <a:r>
              <a:rPr lang="de-DE" sz="2400" dirty="0" err="1" smtClean="0">
                <a:solidFill>
                  <a:schemeClr val="bg1"/>
                </a:solidFill>
              </a:rPr>
              <a:t>Camera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Assemblies</a:t>
            </a: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pnCCD</a:t>
            </a:r>
            <a:r>
              <a:rPr lang="de-DE" dirty="0" smtClean="0">
                <a:solidFill>
                  <a:schemeClr val="bg1"/>
                </a:solidFill>
              </a:rPr>
              <a:t> + </a:t>
            </a:r>
            <a:r>
              <a:rPr lang="de-DE" dirty="0" err="1" smtClean="0">
                <a:solidFill>
                  <a:schemeClr val="bg1"/>
                </a:solidFill>
              </a:rPr>
              <a:t>Filterwheel</a:t>
            </a:r>
            <a:r>
              <a:rPr lang="de-DE" dirty="0" smtClean="0">
                <a:solidFill>
                  <a:schemeClr val="bg1"/>
                </a:solidFill>
              </a:rPr>
              <a:t> + E-Box</a:t>
            </a:r>
          </a:p>
          <a:p>
            <a:r>
              <a:rPr lang="de-DE" dirty="0">
                <a:solidFill>
                  <a:schemeClr val="bg1"/>
                </a:solidFill>
              </a:rPr>
              <a:t>3</a:t>
            </a:r>
            <a:r>
              <a:rPr lang="de-DE" dirty="0" smtClean="0">
                <a:solidFill>
                  <a:schemeClr val="bg1"/>
                </a:solidFill>
              </a:rPr>
              <a:t> x 3 cm	</a:t>
            </a:r>
            <a:r>
              <a:rPr lang="de-DE" baseline="30000" dirty="0" smtClean="0">
                <a:solidFill>
                  <a:schemeClr val="bg1"/>
                </a:solidFill>
              </a:rPr>
              <a:t>2</a:t>
            </a:r>
            <a:r>
              <a:rPr lang="de-DE" dirty="0" smtClean="0">
                <a:solidFill>
                  <a:schemeClr val="bg1"/>
                </a:solidFill>
              </a:rPr>
              <a:t>,   </a:t>
            </a:r>
            <a:r>
              <a:rPr lang="de-DE" dirty="0" err="1" smtClean="0">
                <a:solidFill>
                  <a:schemeClr val="bg1"/>
                </a:solidFill>
              </a:rPr>
              <a:t>pixelsize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75µm</a:t>
            </a:r>
            <a:r>
              <a:rPr lang="de-DE" dirty="0" smtClean="0">
                <a:solidFill>
                  <a:schemeClr val="bg1"/>
                </a:solidFill>
              </a:rPr>
              <a:t> x </a:t>
            </a:r>
            <a:r>
              <a:rPr lang="de-DE" dirty="0" err="1" smtClean="0">
                <a:solidFill>
                  <a:schemeClr val="bg1"/>
                </a:solidFill>
              </a:rPr>
              <a:t>75µm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Time Resolution 	</a:t>
            </a:r>
            <a:r>
              <a:rPr lang="de-DE" dirty="0" smtClean="0">
                <a:solidFill>
                  <a:schemeClr val="bg1"/>
                </a:solidFill>
                <a:latin typeface="Symbol" panose="05050102010706020507" pitchFamily="18" charset="2"/>
              </a:rPr>
              <a:t>               </a:t>
            </a:r>
            <a:r>
              <a:rPr lang="de-DE" dirty="0" err="1" smtClean="0">
                <a:solidFill>
                  <a:schemeClr val="bg1"/>
                </a:solidFill>
              </a:rPr>
              <a:t>50msec</a:t>
            </a:r>
            <a:endParaRPr lang="de-DE" dirty="0" smtClean="0">
              <a:solidFill>
                <a:schemeClr val="bg1"/>
              </a:solidFill>
              <a:latin typeface="Symbol" panose="05050102010706020507" pitchFamily="18" charset="2"/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Energy</a:t>
            </a:r>
            <a:r>
              <a:rPr lang="de-DE" dirty="0" smtClean="0">
                <a:solidFill>
                  <a:schemeClr val="bg1"/>
                </a:solidFill>
              </a:rPr>
              <a:t> Resolution (</a:t>
            </a:r>
            <a:r>
              <a:rPr lang="de-DE" dirty="0" err="1" smtClean="0">
                <a:solidFill>
                  <a:schemeClr val="bg1"/>
                </a:solidFill>
              </a:rPr>
              <a:t>1keV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r>
              <a:rPr lang="de-DE" dirty="0">
                <a:solidFill>
                  <a:schemeClr val="bg1"/>
                </a:solidFill>
                <a:latin typeface="Symbol" panose="05050102010706020507" pitchFamily="18" charset="2"/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~ </a:t>
            </a:r>
            <a:r>
              <a:rPr lang="de-DE" dirty="0" err="1" smtClean="0">
                <a:solidFill>
                  <a:schemeClr val="bg1"/>
                </a:solidFill>
              </a:rPr>
              <a:t>70eV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Quantum Efficiency	 (</a:t>
            </a:r>
            <a:r>
              <a:rPr lang="de-DE" dirty="0" err="1" smtClean="0">
                <a:solidFill>
                  <a:schemeClr val="bg1"/>
                </a:solidFill>
              </a:rPr>
              <a:t>1keV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~ 95%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05399" y="5090754"/>
            <a:ext cx="3648235" cy="12926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</a:rPr>
              <a:t>eROSITA_DE</a:t>
            </a: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12 </a:t>
            </a:r>
            <a:r>
              <a:rPr lang="de-DE" dirty="0" err="1" smtClean="0">
                <a:solidFill>
                  <a:schemeClr val="bg1"/>
                </a:solidFill>
              </a:rPr>
              <a:t>working</a:t>
            </a:r>
            <a:r>
              <a:rPr lang="de-DE" dirty="0" smtClean="0">
                <a:solidFill>
                  <a:schemeClr val="bg1"/>
                </a:solidFill>
              </a:rPr>
              <a:t> Groups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135 Members</a:t>
            </a:r>
          </a:p>
          <a:p>
            <a:r>
              <a:rPr lang="de-DE" smtClean="0">
                <a:solidFill>
                  <a:schemeClr val="bg1"/>
                </a:solidFill>
              </a:rPr>
              <a:t>+ External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Collaborators</a:t>
            </a:r>
            <a:r>
              <a:rPr lang="de-DE" dirty="0" smtClean="0">
                <a:solidFill>
                  <a:schemeClr val="bg1"/>
                </a:solidFill>
              </a:rPr>
              <a:t> 	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105400" y="3059429"/>
            <a:ext cx="3648234" cy="18466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Performance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Energy</a:t>
            </a:r>
            <a:r>
              <a:rPr lang="de-DE" dirty="0" smtClean="0">
                <a:solidFill>
                  <a:schemeClr val="bg1"/>
                </a:solidFill>
              </a:rPr>
              <a:t> Range	               0.3-</a:t>
            </a:r>
            <a:r>
              <a:rPr lang="de-DE" dirty="0" err="1" smtClean="0">
                <a:solidFill>
                  <a:schemeClr val="bg1"/>
                </a:solidFill>
              </a:rPr>
              <a:t>7keV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Point </a:t>
            </a:r>
            <a:r>
              <a:rPr lang="de-DE" dirty="0">
                <a:solidFill>
                  <a:schemeClr val="bg1"/>
                </a:solidFill>
              </a:rPr>
              <a:t>S</a:t>
            </a:r>
            <a:r>
              <a:rPr lang="de-DE" dirty="0" smtClean="0">
                <a:solidFill>
                  <a:schemeClr val="bg1"/>
                </a:solidFill>
              </a:rPr>
              <a:t>ource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1.2E</a:t>
            </a:r>
            <a:r>
              <a:rPr lang="de-DE" dirty="0" smtClean="0">
                <a:solidFill>
                  <a:schemeClr val="bg1"/>
                </a:solidFill>
              </a:rPr>
              <a:t>-14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P.S.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at </a:t>
            </a:r>
            <a:r>
              <a:rPr lang="de-DE" dirty="0" err="1" smtClean="0">
                <a:solidFill>
                  <a:schemeClr val="bg1"/>
                </a:solidFill>
              </a:rPr>
              <a:t>poles</a:t>
            </a:r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2.9E</a:t>
            </a:r>
            <a:r>
              <a:rPr lang="de-DE" dirty="0" smtClean="0">
                <a:solidFill>
                  <a:schemeClr val="bg1"/>
                </a:solidFill>
              </a:rPr>
              <a:t>-15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Extended Source Sens	</a:t>
            </a:r>
            <a:r>
              <a:rPr lang="de-DE" dirty="0" err="1" smtClean="0">
                <a:solidFill>
                  <a:schemeClr val="bg1"/>
                </a:solidFill>
              </a:rPr>
              <a:t>3.4E</a:t>
            </a:r>
            <a:r>
              <a:rPr lang="de-DE" dirty="0" smtClean="0">
                <a:solidFill>
                  <a:schemeClr val="bg1"/>
                </a:solidFill>
              </a:rPr>
              <a:t>-14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ES.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at </a:t>
            </a:r>
            <a:r>
              <a:rPr lang="de-DE" dirty="0" err="1" smtClean="0">
                <a:solidFill>
                  <a:schemeClr val="bg1"/>
                </a:solidFill>
              </a:rPr>
              <a:t>poles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1.0E</a:t>
            </a:r>
            <a:r>
              <a:rPr lang="de-DE" dirty="0" smtClean="0">
                <a:solidFill>
                  <a:schemeClr val="bg1"/>
                </a:solidFill>
              </a:rPr>
              <a:t>-14</a:t>
            </a:r>
            <a:endParaRPr lang="de-DE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22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3535" r="199" b="9091"/>
          <a:stretch/>
        </p:blipFill>
        <p:spPr>
          <a:xfrm>
            <a:off x="-25702" y="-16475"/>
            <a:ext cx="9178155" cy="68744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0960" r="275" b="12763"/>
          <a:stretch/>
        </p:blipFill>
        <p:spPr>
          <a:xfrm>
            <a:off x="1145059" y="181530"/>
            <a:ext cx="6853881" cy="3920914"/>
          </a:xfrm>
          <a:prstGeom prst="rect">
            <a:avLst/>
          </a:prstGeom>
        </p:spPr>
      </p:pic>
      <p:pic>
        <p:nvPicPr>
          <p:cNvPr id="1026" name="Picture 2" descr="Bildergebnis für rosat Sco X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73" y="4334262"/>
            <a:ext cx="2434305" cy="242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90018" y="3615091"/>
            <a:ext cx="1791036" cy="3125004"/>
            <a:chOff x="90018" y="3615091"/>
            <a:chExt cx="1791036" cy="3125004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 rotWithShape="1">
            <a:blip r:embed="rId6"/>
            <a:srcRect l="995" t="925" r="2348"/>
            <a:stretch/>
          </p:blipFill>
          <p:spPr>
            <a:xfrm>
              <a:off x="90018" y="3615091"/>
              <a:ext cx="1791036" cy="1934032"/>
            </a:xfrm>
            <a:prstGeom prst="rect">
              <a:avLst/>
            </a:prstGeom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8" y="5431217"/>
              <a:ext cx="1791036" cy="130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663300"/>
              </a:clrFrom>
              <a:clrTo>
                <a:srgbClr val="6633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1082" r="1569" b="2183"/>
          <a:stretch/>
        </p:blipFill>
        <p:spPr>
          <a:xfrm>
            <a:off x="6759574" y="3806825"/>
            <a:ext cx="2273301" cy="22383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0" y="4588149"/>
            <a:ext cx="2202615" cy="20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" y="169284"/>
            <a:ext cx="3204692" cy="3039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79" y="3686732"/>
            <a:ext cx="3238409" cy="309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/>
          <p:cNvCxnSpPr/>
          <p:nvPr/>
        </p:nvCxnSpPr>
        <p:spPr>
          <a:xfrm>
            <a:off x="3125736" y="2473999"/>
            <a:ext cx="3240360" cy="194421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454047" y="3208655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Engineering Model, 2009</a:t>
            </a:r>
          </a:p>
          <a:p>
            <a:pPr algn="ctr"/>
            <a:r>
              <a:rPr lang="de-DE" dirty="0" smtClean="0"/>
              <a:t>42 </a:t>
            </a:r>
            <a:r>
              <a:rPr lang="de-DE" dirty="0" err="1" smtClean="0"/>
              <a:t>arcsec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369830" y="3004797"/>
            <a:ext cx="19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Flight Model, 2013</a:t>
            </a:r>
          </a:p>
          <a:p>
            <a:pPr algn="ctr"/>
            <a:r>
              <a:rPr lang="de-DE" dirty="0" smtClean="0"/>
              <a:t>16 </a:t>
            </a:r>
            <a:r>
              <a:rPr lang="de-DE" dirty="0" err="1" smtClean="0"/>
              <a:t>arcsec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 rot="1874710">
            <a:off x="3884571" y="349794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70C0"/>
                </a:solidFill>
              </a:rPr>
              <a:t>Via </a:t>
            </a:r>
            <a:r>
              <a:rPr lang="de-DE" sz="2400" b="1" dirty="0" err="1" smtClean="0">
                <a:solidFill>
                  <a:srgbClr val="0070C0"/>
                </a:solidFill>
              </a:rPr>
              <a:t>Mala</a:t>
            </a:r>
            <a:endParaRPr lang="de-DE" sz="24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D:\eROSITA Lokal\eROSITA Bilder\Spiegelsystem\DSC00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" y="3854986"/>
            <a:ext cx="3204692" cy="24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6044" y="6248026"/>
            <a:ext cx="311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W</a:t>
            </a:r>
            <a:r>
              <a:rPr lang="de-DE" sz="1400" dirty="0" err="1" smtClean="0"/>
              <a:t>e</a:t>
            </a:r>
            <a:r>
              <a:rPr lang="de-DE" sz="1400" dirty="0" smtClean="0"/>
              <a:t> </a:t>
            </a:r>
            <a:r>
              <a:rPr lang="de-DE" sz="1400" dirty="0" err="1" smtClean="0"/>
              <a:t>know</a:t>
            </a:r>
            <a:r>
              <a:rPr lang="de-DE" sz="1400" dirty="0" smtClean="0"/>
              <a:t> all </a:t>
            </a:r>
            <a:r>
              <a:rPr lang="de-DE" sz="1400" dirty="0" err="1" smtClean="0"/>
              <a:t>bumps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road</a:t>
            </a:r>
            <a:r>
              <a:rPr lang="de-DE" sz="1400" dirty="0"/>
              <a:t> </a:t>
            </a:r>
            <a:r>
              <a:rPr lang="de-DE" sz="1400" dirty="0" err="1" smtClean="0"/>
              <a:t>holes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Monza </a:t>
            </a:r>
            <a:r>
              <a:rPr lang="de-DE" sz="1400" dirty="0" err="1" smtClean="0"/>
              <a:t>and</a:t>
            </a:r>
            <a:r>
              <a:rPr lang="de-DE" sz="1400" dirty="0" smtClean="0"/>
              <a:t> Garching</a:t>
            </a:r>
            <a:endParaRPr lang="de-DE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t="1579" r="7237" b="56"/>
          <a:stretch/>
        </p:blipFill>
        <p:spPr>
          <a:xfrm>
            <a:off x="5611979" y="166924"/>
            <a:ext cx="3238409" cy="267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6198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W_697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4323"/>
          <a:stretch/>
        </p:blipFill>
        <p:spPr bwMode="auto">
          <a:xfrm>
            <a:off x="0" y="0"/>
            <a:ext cx="9144000" cy="686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0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1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22"/>
                    </a14:imgEffect>
                    <a14:imgEffect>
                      <a14:brightnessContrast bright="-71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3535" r="199" b="9091"/>
          <a:stretch/>
        </p:blipFill>
        <p:spPr>
          <a:xfrm>
            <a:off x="-25702" y="-16475"/>
            <a:ext cx="9178155" cy="6874476"/>
          </a:xfrm>
          <a:prstGeom prst="rect">
            <a:avLst/>
          </a:prstGeom>
        </p:spPr>
      </p:pic>
      <p:sp>
        <p:nvSpPr>
          <p:cNvPr id="36" name="Bogen 35"/>
          <p:cNvSpPr/>
          <p:nvPr/>
        </p:nvSpPr>
        <p:spPr>
          <a:xfrm>
            <a:off x="2555775" y="1874738"/>
            <a:ext cx="4613303" cy="4106564"/>
          </a:xfrm>
          <a:prstGeom prst="arc">
            <a:avLst>
              <a:gd name="adj1" fmla="val 13608573"/>
              <a:gd name="adj2" fmla="val 7537753"/>
            </a:avLst>
          </a:prstGeom>
          <a:ln w="57150">
            <a:solidFill>
              <a:srgbClr val="3399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 descr="R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1" y="4244230"/>
            <a:ext cx="3959225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[ROSAT]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2" y="1654009"/>
            <a:ext cx="1377430" cy="16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75644" y="2128490"/>
            <a:ext cx="970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ROSAT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1990-1998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08329" y="2718023"/>
            <a:ext cx="18587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First X-</a:t>
            </a:r>
            <a:r>
              <a:rPr lang="de-DE" sz="1200" b="1" dirty="0" err="1">
                <a:solidFill>
                  <a:schemeClr val="bg1"/>
                </a:solidFill>
              </a:rPr>
              <a:t>ray</a:t>
            </a:r>
            <a:r>
              <a:rPr lang="de-DE" sz="1200" b="1" dirty="0">
                <a:solidFill>
                  <a:schemeClr val="bg1"/>
                </a:solidFill>
              </a:rPr>
              <a:t> all-</a:t>
            </a:r>
            <a:r>
              <a:rPr lang="de-DE" sz="1200" b="1" dirty="0" err="1">
                <a:solidFill>
                  <a:schemeClr val="bg1"/>
                </a:solidFill>
              </a:rPr>
              <a:t>sky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survey</a:t>
            </a:r>
            <a:r>
              <a:rPr lang="de-DE" sz="1200" b="1" dirty="0">
                <a:solidFill>
                  <a:schemeClr val="bg1"/>
                </a:solidFill>
              </a:rPr>
              <a:t/>
            </a:r>
            <a:br>
              <a:rPr lang="de-DE" sz="1200" b="1" dirty="0">
                <a:solidFill>
                  <a:schemeClr val="bg1"/>
                </a:solidFill>
              </a:rPr>
            </a:br>
            <a:r>
              <a:rPr lang="de-DE" sz="1200" b="1" dirty="0" err="1">
                <a:solidFill>
                  <a:schemeClr val="bg1"/>
                </a:solidFill>
              </a:rPr>
              <a:t>with</a:t>
            </a:r>
            <a:r>
              <a:rPr lang="de-DE" sz="1200" b="1" dirty="0">
                <a:solidFill>
                  <a:schemeClr val="bg1"/>
                </a:solidFill>
              </a:rPr>
              <a:t> an </a:t>
            </a:r>
            <a:r>
              <a:rPr lang="de-DE" sz="1200" b="1" dirty="0" err="1">
                <a:solidFill>
                  <a:schemeClr val="bg1"/>
                </a:solidFill>
              </a:rPr>
              <a:t>imaging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telescope</a:t>
            </a:r>
            <a:endParaRPr lang="de-DE" sz="1200" b="1" dirty="0">
              <a:solidFill>
                <a:schemeClr val="bg1"/>
              </a:solidFill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5255464" y="1327224"/>
            <a:ext cx="3276977" cy="1309688"/>
            <a:chOff x="3190" y="1698"/>
            <a:chExt cx="2211" cy="825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4711" y="1698"/>
              <a:ext cx="690" cy="825"/>
              <a:chOff x="4671" y="981"/>
              <a:chExt cx="690" cy="825"/>
            </a:xfrm>
          </p:grpSpPr>
          <p:pic>
            <p:nvPicPr>
              <p:cNvPr id="13" name="Picture 13" descr="Anklicken zum Vergrößern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" y="981"/>
                <a:ext cx="592" cy="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14"/>
              <p:cNvSpPr txBox="1">
                <a:spLocks noChangeArrowheads="1"/>
              </p:cNvSpPr>
              <p:nvPr/>
            </p:nvSpPr>
            <p:spPr bwMode="auto">
              <a:xfrm>
                <a:off x="4671" y="1022"/>
                <a:ext cx="690" cy="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chemeClr val="bg1"/>
                    </a:solidFill>
                  </a:rPr>
                  <a:t>ABRIXAS</a:t>
                </a:r>
                <a:br>
                  <a:rPr lang="de-DE" sz="1600" b="1" dirty="0">
                    <a:solidFill>
                      <a:schemeClr val="bg1"/>
                    </a:solidFill>
                  </a:rPr>
                </a:br>
                <a:r>
                  <a:rPr lang="de-DE" sz="1600" b="1" dirty="0">
                    <a:solidFill>
                      <a:schemeClr val="bg1"/>
                    </a:solidFill>
                  </a:rPr>
                  <a:t/>
                </a:r>
                <a:br>
                  <a:rPr lang="de-DE" sz="1600" b="1" dirty="0">
                    <a:solidFill>
                      <a:schemeClr val="bg1"/>
                    </a:solidFill>
                  </a:rPr>
                </a:br>
                <a:r>
                  <a:rPr lang="de-DE" sz="1600" b="1" dirty="0">
                    <a:solidFill>
                      <a:schemeClr val="bg1"/>
                    </a:solidFill>
                  </a:rPr>
                  <a:t/>
                </a:r>
                <a:br>
                  <a:rPr lang="de-DE" sz="1600" b="1" dirty="0">
                    <a:solidFill>
                      <a:schemeClr val="bg1"/>
                    </a:solidFill>
                  </a:rPr>
                </a:br>
                <a:r>
                  <a:rPr lang="de-DE" sz="1600" b="1" dirty="0">
                    <a:solidFill>
                      <a:schemeClr val="bg1"/>
                    </a:solidFill>
                  </a:rPr>
                  <a:t>1999</a:t>
                </a:r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3190" y="1738"/>
              <a:ext cx="1348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bg1"/>
                  </a:solidFill>
                </a:rPr>
                <a:t>Bundle </a:t>
              </a:r>
              <a:r>
                <a:rPr lang="de-DE" sz="1200" b="1" dirty="0" err="1">
                  <a:solidFill>
                    <a:schemeClr val="bg1"/>
                  </a:solidFill>
                </a:rPr>
                <a:t>of</a:t>
              </a:r>
              <a:r>
                <a:rPr lang="de-DE" sz="1200" b="1" dirty="0">
                  <a:solidFill>
                    <a:schemeClr val="bg1"/>
                  </a:solidFill>
                </a:rPr>
                <a:t> 7 </a:t>
              </a:r>
              <a:r>
                <a:rPr lang="de-DE" sz="1200" b="1" dirty="0" err="1">
                  <a:solidFill>
                    <a:schemeClr val="bg1"/>
                  </a:solidFill>
                </a:rPr>
                <a:t>small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>
                  <a:solidFill>
                    <a:schemeClr val="bg1"/>
                  </a:solidFill>
                </a:rPr>
                <a:t>telescopes</a:t>
              </a:r>
              <a:endParaRPr lang="de-DE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1200" b="1" dirty="0" err="1">
                  <a:solidFill>
                    <a:schemeClr val="bg1"/>
                  </a:solidFill>
                </a:rPr>
                <a:t>To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>
                  <a:solidFill>
                    <a:schemeClr val="bg1"/>
                  </a:solidFill>
                </a:rPr>
                <a:t>extend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>
                  <a:solidFill>
                    <a:schemeClr val="bg1"/>
                  </a:solidFill>
                </a:rPr>
                <a:t>the</a:t>
              </a:r>
              <a:r>
                <a:rPr lang="de-DE" sz="1200" b="1" dirty="0">
                  <a:solidFill>
                    <a:schemeClr val="bg1"/>
                  </a:solidFill>
                </a:rPr>
                <a:t> all-</a:t>
              </a:r>
              <a:r>
                <a:rPr lang="de-DE" sz="1200" b="1" dirty="0" err="1">
                  <a:solidFill>
                    <a:schemeClr val="bg1"/>
                  </a:solidFill>
                </a:rPr>
                <a:t>sky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>
                  <a:solidFill>
                    <a:schemeClr val="bg1"/>
                  </a:solidFill>
                </a:rPr>
                <a:t>survey</a:t>
              </a:r>
              <a:r>
                <a:rPr lang="de-DE" sz="1200" b="1" dirty="0">
                  <a:solidFill>
                    <a:schemeClr val="bg1"/>
                  </a:solidFill>
                </a:rPr>
                <a:t/>
              </a:r>
              <a:br>
                <a:rPr lang="de-DE" sz="1200" b="1" dirty="0">
                  <a:solidFill>
                    <a:schemeClr val="bg1"/>
                  </a:solidFill>
                </a:rPr>
              </a:br>
              <a:r>
                <a:rPr lang="de-DE" sz="1200" b="1" dirty="0" err="1">
                  <a:solidFill>
                    <a:schemeClr val="bg1"/>
                  </a:solidFill>
                </a:rPr>
                <a:t>towards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>
                  <a:solidFill>
                    <a:schemeClr val="bg1"/>
                  </a:solidFill>
                </a:rPr>
                <a:t>higher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energies</a:t>
              </a:r>
              <a:endParaRPr lang="de-DE" sz="1200" b="1" dirty="0" smtClean="0">
                <a:solidFill>
                  <a:schemeClr val="bg1"/>
                </a:solidFill>
              </a:endParaRPr>
            </a:p>
            <a:p>
              <a:pPr algn="ctr"/>
              <a:endParaRPr lang="de-DE" sz="1200" b="1" dirty="0" smtClean="0">
                <a:solidFill>
                  <a:schemeClr val="bg1"/>
                </a:solidFill>
              </a:endParaRPr>
            </a:p>
            <a:p>
              <a:pPr algn="ctr"/>
              <a:endParaRPr lang="de-DE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1200" b="1" dirty="0" err="1" smtClean="0">
                  <a:solidFill>
                    <a:schemeClr val="bg1"/>
                  </a:solidFill>
                </a:rPr>
                <a:t>failed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shortly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 after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launch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4731938" y="3236118"/>
            <a:ext cx="3690393" cy="1152525"/>
            <a:chOff x="2827" y="2387"/>
            <a:chExt cx="2003" cy="726"/>
          </a:xfrm>
        </p:grpSpPr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4179" y="2387"/>
              <a:ext cx="651" cy="726"/>
              <a:chOff x="4143" y="1933"/>
              <a:chExt cx="651" cy="726"/>
            </a:xfrm>
          </p:grpSpPr>
          <p:pic>
            <p:nvPicPr>
              <p:cNvPr id="18" name="Picture 18" descr="ROSITA Project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5" t="23418" r="6725" b="9367"/>
              <a:stretch>
                <a:fillRect/>
              </a:stretch>
            </p:blipFill>
            <p:spPr bwMode="auto">
              <a:xfrm>
                <a:off x="4143" y="1933"/>
                <a:ext cx="651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4171" y="2062"/>
                <a:ext cx="599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chemeClr val="bg1"/>
                    </a:solidFill>
                  </a:rPr>
                  <a:t>ROSITA</a:t>
                </a:r>
                <a:br>
                  <a:rPr lang="de-DE" sz="1600" b="1" dirty="0">
                    <a:solidFill>
                      <a:schemeClr val="bg1"/>
                    </a:solidFill>
                  </a:rPr>
                </a:br>
                <a:r>
                  <a:rPr lang="de-DE" sz="1600" b="1" dirty="0">
                    <a:solidFill>
                      <a:schemeClr val="bg1"/>
                    </a:solidFill>
                  </a:rPr>
                  <a:t>2002</a:t>
                </a:r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827" y="2462"/>
              <a:ext cx="135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bg1"/>
                  </a:solidFill>
                </a:rPr>
                <a:t>ABRIXAS </a:t>
              </a:r>
              <a:r>
                <a:rPr lang="de-DE" sz="1200" b="1" dirty="0" err="1">
                  <a:solidFill>
                    <a:schemeClr val="bg1"/>
                  </a:solidFill>
                </a:rPr>
                <a:t>science</a:t>
              </a:r>
              <a:r>
                <a:rPr lang="de-DE" sz="1200" b="1" dirty="0">
                  <a:solidFill>
                    <a:schemeClr val="bg1"/>
                  </a:solidFill>
                </a:rPr>
                <a:t> on </a:t>
              </a:r>
              <a:r>
                <a:rPr lang="de-DE" sz="1200" b="1" dirty="0" err="1">
                  <a:solidFill>
                    <a:schemeClr val="bg1"/>
                  </a:solidFill>
                </a:rPr>
                <a:t>the</a:t>
              </a:r>
              <a:r>
                <a:rPr lang="de-DE" sz="1200" b="1" dirty="0">
                  <a:solidFill>
                    <a:schemeClr val="bg1"/>
                  </a:solidFill>
                </a:rPr>
                <a:t> </a:t>
              </a:r>
              <a:br>
                <a:rPr lang="de-DE" sz="1200" b="1" dirty="0">
                  <a:solidFill>
                    <a:schemeClr val="bg1"/>
                  </a:solidFill>
                </a:rPr>
              </a:br>
              <a:r>
                <a:rPr lang="de-DE" sz="1200" b="1" dirty="0">
                  <a:solidFill>
                    <a:schemeClr val="bg1"/>
                  </a:solidFill>
                </a:rPr>
                <a:t>International Space 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Station</a:t>
              </a:r>
            </a:p>
            <a:p>
              <a:pPr algn="ctr"/>
              <a:endParaRPr lang="de-DE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1200" b="1" dirty="0" smtClean="0">
                  <a:solidFill>
                    <a:schemeClr val="bg1"/>
                  </a:solidFill>
                </a:rPr>
                <a:t>not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realised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 due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to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 Shuttle </a:t>
              </a:r>
              <a:r>
                <a:rPr lang="de-DE" sz="1200" b="1" dirty="0" err="1" smtClean="0">
                  <a:solidFill>
                    <a:schemeClr val="bg1"/>
                  </a:solidFill>
                </a:rPr>
                <a:t>schedule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2547538" y="4203682"/>
            <a:ext cx="187220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292100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eROSITA</a:t>
            </a:r>
            <a:endParaRPr lang="en-GB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292100">
              <a:spcBef>
                <a:spcPct val="30000"/>
              </a:spcBef>
              <a:buClr>
                <a:schemeClr val="tx1"/>
              </a:buClr>
            </a:pPr>
            <a:r>
              <a:rPr lang="de-DE" sz="1200" b="1" dirty="0" smtClean="0">
                <a:solidFill>
                  <a:schemeClr val="bg1"/>
                </a:solidFill>
              </a:rPr>
              <a:t>on German/</a:t>
            </a:r>
            <a:r>
              <a:rPr lang="de-DE" sz="1200" b="1" dirty="0" err="1" smtClean="0">
                <a:solidFill>
                  <a:schemeClr val="bg1"/>
                </a:solidFill>
              </a:rPr>
              <a:t>Russian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err="1" smtClean="0">
                <a:solidFill>
                  <a:schemeClr val="bg1"/>
                </a:solidFill>
              </a:rPr>
              <a:t>SRG</a:t>
            </a:r>
            <a:r>
              <a:rPr lang="de-DE" sz="1200" b="1" dirty="0" smtClean="0">
                <a:solidFill>
                  <a:schemeClr val="bg1"/>
                </a:solidFill>
              </a:rPr>
              <a:t> Mission</a:t>
            </a:r>
          </a:p>
          <a:p>
            <a:pPr algn="ctr" defTabSz="292100">
              <a:spcBef>
                <a:spcPct val="30000"/>
              </a:spcBef>
              <a:buClr>
                <a:schemeClr val="tx1"/>
              </a:buClr>
            </a:pPr>
            <a:r>
              <a:rPr lang="de-DE" sz="1200" b="1" dirty="0" smtClean="0">
                <a:solidFill>
                  <a:schemeClr val="bg1"/>
                </a:solidFill>
              </a:rPr>
              <a:t>10</a:t>
            </a:r>
            <a:r>
              <a:rPr lang="de-DE" sz="1200" b="1" baseline="30000" dirty="0">
                <a:solidFill>
                  <a:schemeClr val="bg1"/>
                </a:solidFill>
              </a:rPr>
              <a:t>5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>
                <a:solidFill>
                  <a:schemeClr val="bg1"/>
                </a:solidFill>
              </a:rPr>
              <a:t>Clusters </a:t>
            </a:r>
            <a:r>
              <a:rPr lang="de-DE" sz="1200" b="1" dirty="0" err="1">
                <a:solidFill>
                  <a:schemeClr val="bg1"/>
                </a:solidFill>
              </a:rPr>
              <a:t>of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Galaxies</a:t>
            </a:r>
            <a:endParaRPr lang="de-DE" sz="1200" b="1" dirty="0" smtClean="0">
              <a:solidFill>
                <a:schemeClr val="bg1"/>
              </a:solidFill>
            </a:endParaRPr>
          </a:p>
          <a:p>
            <a:pPr algn="ctr" defTabSz="292100">
              <a:spcBef>
                <a:spcPct val="30000"/>
              </a:spcBef>
              <a:buClr>
                <a:schemeClr val="tx1"/>
              </a:buClr>
            </a:pPr>
            <a:r>
              <a:rPr lang="de-DE" sz="1200" b="1" dirty="0" smtClean="0">
                <a:solidFill>
                  <a:schemeClr val="bg1"/>
                </a:solidFill>
              </a:rPr>
              <a:t>7 </a:t>
            </a:r>
            <a:r>
              <a:rPr lang="de-DE" sz="1200" b="1" dirty="0" err="1" smtClean="0">
                <a:solidFill>
                  <a:schemeClr val="bg1"/>
                </a:solidFill>
              </a:rPr>
              <a:t>bigger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mirror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modules</a:t>
            </a:r>
            <a:endParaRPr lang="de-DE" sz="1200" b="1" dirty="0" smtClean="0">
              <a:solidFill>
                <a:schemeClr val="bg1"/>
              </a:solidFill>
            </a:endParaRPr>
          </a:p>
          <a:p>
            <a:pPr algn="ctr" defTabSz="292100">
              <a:spcBef>
                <a:spcPct val="30000"/>
              </a:spcBef>
              <a:buClr>
                <a:schemeClr val="tx1"/>
              </a:buClr>
            </a:pPr>
            <a:r>
              <a:rPr lang="de-DE" sz="1200" b="1" dirty="0" err="1" smtClean="0">
                <a:solidFill>
                  <a:schemeClr val="bg1"/>
                </a:solidFill>
              </a:rPr>
              <a:t>extended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field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of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view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 defTabSz="292100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endParaRPr lang="ru-RU" sz="2000" b="1" dirty="0">
              <a:solidFill>
                <a:srgbClr val="FF3300"/>
              </a:solidFill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6678340" y="5047083"/>
            <a:ext cx="166699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b="1" dirty="0">
                <a:solidFill>
                  <a:srgbClr val="00B0F0"/>
                </a:solidFill>
              </a:rPr>
              <a:t>Dark </a:t>
            </a:r>
            <a:r>
              <a:rPr lang="de-DE" sz="2000" b="1" dirty="0" err="1">
                <a:solidFill>
                  <a:srgbClr val="00B0F0"/>
                </a:solidFill>
              </a:rPr>
              <a:t>Energy</a:t>
            </a:r>
            <a:endParaRPr lang="de-DE" sz="2000" b="1" dirty="0">
              <a:solidFill>
                <a:srgbClr val="00B0F0"/>
              </a:solidFill>
            </a:endParaRP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10</a:t>
            </a:r>
            <a:r>
              <a:rPr lang="de-DE" sz="1200" b="1" baseline="30000" dirty="0" smtClean="0">
                <a:solidFill>
                  <a:schemeClr val="bg1"/>
                </a:solidFill>
              </a:rPr>
              <a:t>4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>
                <a:solidFill>
                  <a:schemeClr val="bg1"/>
                </a:solidFill>
              </a:rPr>
              <a:t>Clusters </a:t>
            </a:r>
            <a:r>
              <a:rPr lang="de-DE" sz="1200" b="1" dirty="0" err="1">
                <a:solidFill>
                  <a:schemeClr val="bg1"/>
                </a:solidFill>
              </a:rPr>
              <a:t>of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Galaxies</a:t>
            </a:r>
            <a:endParaRPr lang="de-DE" sz="1200" b="1" dirty="0" smtClean="0">
              <a:solidFill>
                <a:schemeClr val="bg1"/>
              </a:solidFill>
            </a:endParaRPr>
          </a:p>
          <a:p>
            <a:pPr algn="ctr"/>
            <a:endParaRPr lang="de-DE" sz="1200" b="1" dirty="0">
              <a:solidFill>
                <a:schemeClr val="bg1"/>
              </a:solidFill>
            </a:endParaRPr>
          </a:p>
          <a:p>
            <a:pPr algn="ctr"/>
            <a:r>
              <a:rPr lang="de-DE" sz="1200" b="1" dirty="0" err="1" smtClean="0">
                <a:solidFill>
                  <a:schemeClr val="bg1"/>
                </a:solidFill>
              </a:rPr>
              <a:t>SMEX-proposal</a:t>
            </a:r>
            <a:r>
              <a:rPr lang="de-DE" sz="1200" b="1" dirty="0" smtClean="0">
                <a:solidFill>
                  <a:schemeClr val="bg1"/>
                </a:solidFill>
              </a:rPr>
              <a:t/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lost </a:t>
            </a:r>
            <a:r>
              <a:rPr lang="de-DE" sz="1200" b="1" dirty="0" err="1" smtClean="0">
                <a:solidFill>
                  <a:schemeClr val="bg1"/>
                </a:solidFill>
              </a:rPr>
              <a:t>against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NuStar</a:t>
            </a:r>
            <a:endParaRPr lang="de-DE" sz="1200" b="1" dirty="0">
              <a:solidFill>
                <a:schemeClr val="bg1"/>
              </a:solidFill>
            </a:endParaRPr>
          </a:p>
        </p:txBody>
      </p:sp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5868144" y="4820294"/>
            <a:ext cx="905500" cy="1646570"/>
            <a:chOff x="3788" y="2854"/>
            <a:chExt cx="478" cy="941"/>
          </a:xfrm>
        </p:grpSpPr>
        <p:pic>
          <p:nvPicPr>
            <p:cNvPr id="30" name="Picture 31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20000">
              <a:off x="3788" y="2854"/>
              <a:ext cx="366" cy="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3808" y="3288"/>
              <a:ext cx="458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lang="de-DE" sz="1600" b="1" dirty="0"/>
                <a:t>DUO</a:t>
              </a:r>
              <a:br>
                <a:rPr lang="de-DE" sz="1600" b="1" dirty="0"/>
              </a:br>
              <a:r>
                <a:rPr lang="de-DE" sz="1600" b="1" dirty="0" smtClean="0"/>
                <a:t>    2004</a:t>
              </a:r>
              <a:endParaRPr lang="de-DE" sz="1600" b="1" dirty="0"/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340142" y="6184654"/>
            <a:ext cx="228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B050"/>
                </a:solidFill>
              </a:rPr>
              <a:t>Launch in March 2019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361275" y="449706"/>
            <a:ext cx="2408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000" dirty="0" err="1" smtClean="0">
                <a:solidFill>
                  <a:schemeClr val="bg1"/>
                </a:solidFill>
              </a:rPr>
              <a:t>History</a:t>
            </a:r>
            <a:endParaRPr lang="de-D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643" y="3223626"/>
            <a:ext cx="5346357" cy="3634374"/>
          </a:xfrm>
          <a:prstGeom prst="rect">
            <a:avLst/>
          </a:prstGeom>
        </p:spPr>
      </p:pic>
      <p:pic>
        <p:nvPicPr>
          <p:cNvPr id="2" name="Picture 4" descr="DSC00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638" cy="412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60573" y="518984"/>
            <a:ext cx="31871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</a:rPr>
              <a:t>August 2009</a:t>
            </a:r>
          </a:p>
          <a:p>
            <a:pPr algn="ctr"/>
            <a:r>
              <a:rPr lang="de-DE" sz="2800" dirty="0" err="1" smtClean="0">
                <a:solidFill>
                  <a:schemeClr val="bg1"/>
                </a:solidFill>
              </a:rPr>
              <a:t>Detailed</a:t>
            </a:r>
            <a:r>
              <a:rPr lang="de-DE" sz="2800" dirty="0" smtClean="0">
                <a:solidFill>
                  <a:schemeClr val="bg1"/>
                </a:solidFill>
              </a:rPr>
              <a:t> Agreement </a:t>
            </a:r>
          </a:p>
          <a:p>
            <a:pPr algn="ctr"/>
            <a:r>
              <a:rPr lang="de-DE" sz="2800" dirty="0" err="1" smtClean="0">
                <a:solidFill>
                  <a:schemeClr val="bg1"/>
                </a:solidFill>
              </a:rPr>
              <a:t>DLR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and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Roscosmos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61" y="5366952"/>
            <a:ext cx="3788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chemeClr val="bg1"/>
                </a:solidFill>
              </a:rPr>
              <a:t>January</a:t>
            </a:r>
            <a:r>
              <a:rPr lang="de-DE" sz="2800" dirty="0" smtClean="0">
                <a:solidFill>
                  <a:schemeClr val="bg1"/>
                </a:solidFill>
              </a:rPr>
              <a:t> 2017</a:t>
            </a:r>
          </a:p>
          <a:p>
            <a:pPr algn="ctr"/>
            <a:r>
              <a:rPr lang="de-DE" sz="2800" dirty="0" err="1" smtClean="0">
                <a:solidFill>
                  <a:schemeClr val="bg1"/>
                </a:solidFill>
              </a:rPr>
              <a:t>eROSITA</a:t>
            </a:r>
            <a:r>
              <a:rPr lang="de-DE" sz="2800" dirty="0" smtClean="0">
                <a:solidFill>
                  <a:schemeClr val="bg1"/>
                </a:solidFill>
              </a:rPr>
              <a:t> Arrival in </a:t>
            </a:r>
            <a:r>
              <a:rPr lang="de-DE" sz="2800" dirty="0" err="1" smtClean="0">
                <a:solidFill>
                  <a:schemeClr val="bg1"/>
                </a:solidFill>
              </a:rPr>
              <a:t>Russia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22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3535" r="199" b="9091"/>
          <a:stretch/>
        </p:blipFill>
        <p:spPr>
          <a:xfrm>
            <a:off x="15987" y="0"/>
            <a:ext cx="9128013" cy="6855225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89474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solidFill>
                  <a:schemeClr val="bg1"/>
                </a:solidFill>
              </a:rPr>
              <a:t>Data Share</a:t>
            </a:r>
            <a:r>
              <a:rPr lang="en-GB" sz="7200" dirty="0" smtClean="0">
                <a:solidFill>
                  <a:schemeClr val="bg1"/>
                </a:solidFill>
              </a:rPr>
              <a:t/>
            </a:r>
            <a:br>
              <a:rPr lang="en-GB" sz="7200" dirty="0" smtClean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144"/>
            <a:ext cx="9144000" cy="4556750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>
          <a:xfrm>
            <a:off x="4547286" y="1298906"/>
            <a:ext cx="0" cy="455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3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uppieren 4"/>
          <p:cNvGrpSpPr/>
          <p:nvPr/>
        </p:nvGrpSpPr>
        <p:grpSpPr>
          <a:xfrm>
            <a:off x="-6742" y="-13856"/>
            <a:ext cx="8766185" cy="5288693"/>
            <a:chOff x="7112" y="-1"/>
            <a:chExt cx="9144000" cy="5518790"/>
          </a:xfrm>
        </p:grpSpPr>
        <p:pic>
          <p:nvPicPr>
            <p:cNvPr id="3" name="Picture 2" descr="L2_KD.png"/>
            <p:cNvPicPr>
              <a:picLocks noChangeAspect="1"/>
            </p:cNvPicPr>
            <p:nvPr/>
          </p:nvPicPr>
          <p:blipFill rotWithShape="1">
            <a:blip r:embed="rId2"/>
            <a:srcRect l="833" t="878" r="1288" b="15077"/>
            <a:stretch/>
          </p:blipFill>
          <p:spPr>
            <a:xfrm>
              <a:off x="7112" y="-1"/>
              <a:ext cx="9144000" cy="5518790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 rot="19816659">
              <a:off x="7871927" y="3287288"/>
              <a:ext cx="661407" cy="797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6EDD29"/>
              </a:clrFrom>
              <a:clrTo>
                <a:srgbClr val="6EDD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6543">
            <a:off x="7893571" y="3158499"/>
            <a:ext cx="870412" cy="1733503"/>
          </a:xfrm>
          <a:prstGeom prst="rect">
            <a:avLst/>
          </a:prstGeom>
        </p:spPr>
      </p:pic>
      <p:sp>
        <p:nvSpPr>
          <p:cNvPr id="4" name="Bogen 3"/>
          <p:cNvSpPr/>
          <p:nvPr/>
        </p:nvSpPr>
        <p:spPr>
          <a:xfrm>
            <a:off x="7463481" y="3846745"/>
            <a:ext cx="1433383" cy="1807074"/>
          </a:xfrm>
          <a:prstGeom prst="arc">
            <a:avLst>
              <a:gd name="adj1" fmla="val 19139535"/>
              <a:gd name="adj2" fmla="val 13920529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96562" y="5159886"/>
            <a:ext cx="50933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Launch </a:t>
            </a:r>
            <a:r>
              <a:rPr lang="de-DE" sz="2000" dirty="0" err="1" smtClean="0">
                <a:solidFill>
                  <a:schemeClr val="bg1"/>
                </a:solidFill>
              </a:rPr>
              <a:t>with</a:t>
            </a:r>
            <a:r>
              <a:rPr lang="de-DE" sz="2000" dirty="0" smtClean="0">
                <a:solidFill>
                  <a:schemeClr val="bg1"/>
                </a:solidFill>
              </a:rPr>
              <a:t> PROTON/BLOK-DM  </a:t>
            </a:r>
            <a:r>
              <a:rPr lang="de-DE" sz="2000" dirty="0" err="1" smtClean="0">
                <a:solidFill>
                  <a:schemeClr val="bg1"/>
                </a:solidFill>
              </a:rPr>
              <a:t>from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Baikonur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Cruise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Lagrange 2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4 </a:t>
            </a:r>
            <a:r>
              <a:rPr lang="de-DE" sz="2000" dirty="0" err="1" smtClean="0">
                <a:solidFill>
                  <a:schemeClr val="bg1"/>
                </a:solidFill>
              </a:rPr>
              <a:t>years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survey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continuous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rotation</a:t>
            </a:r>
            <a:r>
              <a:rPr lang="de-DE" sz="2000" dirty="0" smtClean="0">
                <a:solidFill>
                  <a:schemeClr val="bg1"/>
                </a:solidFill>
              </a:rPr>
              <a:t> (~</a:t>
            </a:r>
            <a:r>
              <a:rPr lang="de-DE" sz="2000" dirty="0" err="1" smtClean="0">
                <a:solidFill>
                  <a:schemeClr val="bg1"/>
                </a:solidFill>
              </a:rPr>
              <a:t>4hr</a:t>
            </a:r>
            <a:r>
              <a:rPr lang="de-DE" sz="2000" dirty="0" smtClean="0">
                <a:solidFill>
                  <a:schemeClr val="bg1"/>
                </a:solidFill>
              </a:rPr>
              <a:t>)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3 </a:t>
            </a:r>
            <a:r>
              <a:rPr lang="de-DE" sz="2000" dirty="0" err="1" smtClean="0">
                <a:solidFill>
                  <a:schemeClr val="bg1"/>
                </a:solidFill>
              </a:rPr>
              <a:t>years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pointed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observations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85800" y="189474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solidFill>
                  <a:schemeClr val="bg1"/>
                </a:solidFill>
              </a:rPr>
              <a:t>Mission Scenario</a:t>
            </a:r>
            <a:r>
              <a:rPr lang="en-GB" sz="7200" dirty="0" smtClean="0">
                <a:solidFill>
                  <a:schemeClr val="bg1"/>
                </a:solidFill>
              </a:rPr>
              <a:t/>
            </a:r>
            <a:br>
              <a:rPr lang="en-GB" sz="7200" dirty="0" smtClean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6922"/>
                    </a14:imgEffect>
                    <a14:imgEffect>
                      <a14:brightnessContrast bright="-4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3535" r="199" b="9091"/>
          <a:stretch/>
        </p:blipFill>
        <p:spPr>
          <a:xfrm>
            <a:off x="-55417" y="0"/>
            <a:ext cx="9199418" cy="6906491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10981" y="1164808"/>
            <a:ext cx="4572000" cy="397031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Core Institutes (DLR </a:t>
            </a:r>
            <a:r>
              <a:rPr lang="de-DE" b="1" dirty="0" err="1">
                <a:solidFill>
                  <a:schemeClr val="bg1"/>
                </a:solidFill>
              </a:rPr>
              <a:t>funding</a:t>
            </a:r>
            <a:r>
              <a:rPr lang="de-DE" b="1" dirty="0" smtClean="0">
                <a:solidFill>
                  <a:schemeClr val="bg1"/>
                </a:solidFill>
              </a:rPr>
              <a:t>):</a:t>
            </a:r>
          </a:p>
          <a:p>
            <a:pPr eaLnBrk="1" hangingPunct="1"/>
            <a:r>
              <a:rPr lang="de-DE" dirty="0">
                <a:solidFill>
                  <a:schemeClr val="bg1"/>
                </a:solidFill>
              </a:rPr>
              <a:t>MPE, </a:t>
            </a:r>
            <a:r>
              <a:rPr lang="de-DE" dirty="0" smtClean="0">
                <a:solidFill>
                  <a:schemeClr val="bg1"/>
                </a:solidFill>
              </a:rPr>
              <a:t>Garching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>
                <a:solidFill>
                  <a:schemeClr val="bg1"/>
                </a:solidFill>
              </a:rPr>
              <a:t>Universität </a:t>
            </a:r>
            <a:r>
              <a:rPr lang="de-DE" dirty="0" smtClean="0">
                <a:solidFill>
                  <a:schemeClr val="bg1"/>
                </a:solidFill>
              </a:rPr>
              <a:t>Erlangen-Nürnberg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IAAT (</a:t>
            </a:r>
            <a:r>
              <a:rPr lang="de-DE" dirty="0" err="1" smtClean="0">
                <a:solidFill>
                  <a:schemeClr val="bg1"/>
                </a:solidFill>
              </a:rPr>
              <a:t>Universät</a:t>
            </a:r>
            <a:r>
              <a:rPr lang="de-DE" dirty="0" smtClean="0">
                <a:solidFill>
                  <a:schemeClr val="bg1"/>
                </a:solidFill>
              </a:rPr>
              <a:t> Tübingen)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SB (Universität Hamburg)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Leibniz-Institut für Astrophysik Potsdam</a:t>
            </a:r>
          </a:p>
          <a:p>
            <a:pPr eaLnBrk="1" hangingPunct="1"/>
            <a:endParaRPr lang="de-DE" dirty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Associated Institutes:</a:t>
            </a:r>
            <a:endParaRPr lang="de-DE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de-DE" dirty="0" err="1" smtClean="0">
                <a:solidFill>
                  <a:schemeClr val="bg1"/>
                </a:solidFill>
              </a:rPr>
              <a:t>USM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LMU</a:t>
            </a:r>
            <a:r>
              <a:rPr lang="de-DE" dirty="0" smtClean="0">
                <a:solidFill>
                  <a:schemeClr val="bg1"/>
                </a:solidFill>
              </a:rPr>
              <a:t> München)</a:t>
            </a:r>
          </a:p>
          <a:p>
            <a:pPr eaLnBrk="1" hangingPunct="1"/>
            <a:r>
              <a:rPr lang="de-DE" dirty="0" err="1" smtClean="0">
                <a:solidFill>
                  <a:schemeClr val="bg1"/>
                </a:solidFill>
              </a:rPr>
              <a:t>AIFA</a:t>
            </a:r>
            <a:r>
              <a:rPr lang="de-DE" dirty="0" smtClean="0">
                <a:solidFill>
                  <a:schemeClr val="bg1"/>
                </a:solidFill>
              </a:rPr>
              <a:t> (Universität Bonn)</a:t>
            </a:r>
          </a:p>
          <a:p>
            <a:pPr eaLnBrk="1" hangingPunct="1"/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b="1" dirty="0" err="1" smtClean="0">
                <a:solidFill>
                  <a:schemeClr val="bg1"/>
                </a:solidFill>
              </a:rPr>
              <a:t>Russian</a:t>
            </a:r>
            <a:r>
              <a:rPr lang="de-DE" b="1" dirty="0" smtClean="0">
                <a:solidFill>
                  <a:schemeClr val="bg1"/>
                </a:solidFill>
              </a:rPr>
              <a:t> Partner Institute:</a:t>
            </a:r>
          </a:p>
          <a:p>
            <a:r>
              <a:rPr lang="de-DE" dirty="0" err="1">
                <a:solidFill>
                  <a:schemeClr val="bg1"/>
                </a:solidFill>
              </a:rPr>
              <a:t>IKI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 smtClean="0">
                <a:solidFill>
                  <a:schemeClr val="bg1"/>
                </a:solidFill>
              </a:rPr>
              <a:t>Moscow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063981" y="1164808"/>
            <a:ext cx="4114800" cy="28623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b="1" dirty="0" err="1" smtClean="0">
                <a:solidFill>
                  <a:schemeClr val="bg1"/>
                </a:solidFill>
              </a:rPr>
              <a:t>Industry</a:t>
            </a:r>
            <a:r>
              <a:rPr lang="de-DE" b="1" dirty="0" smtClean="0">
                <a:solidFill>
                  <a:schemeClr val="bg1"/>
                </a:solidFill>
              </a:rPr>
              <a:t>:</a:t>
            </a:r>
          </a:p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Media </a:t>
            </a:r>
            <a:r>
              <a:rPr lang="de-DE" dirty="0" err="1">
                <a:solidFill>
                  <a:schemeClr val="bg1"/>
                </a:solidFill>
              </a:rPr>
              <a:t>Lario</a:t>
            </a:r>
            <a:r>
              <a:rPr lang="de-DE" dirty="0">
                <a:solidFill>
                  <a:schemeClr val="bg1"/>
                </a:solidFill>
              </a:rPr>
              <a:t>/I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Mirrors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Mandrels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err="1">
                <a:solidFill>
                  <a:schemeClr val="bg1"/>
                </a:solidFill>
              </a:rPr>
              <a:t>Kayser-Threde/D</a:t>
            </a:r>
            <a:r>
              <a:rPr lang="de-DE" dirty="0">
                <a:solidFill>
                  <a:schemeClr val="bg1"/>
                </a:solidFill>
              </a:rPr>
              <a:t>	Mirror </a:t>
            </a:r>
            <a:r>
              <a:rPr lang="de-DE" dirty="0" err="1">
                <a:solidFill>
                  <a:schemeClr val="bg1"/>
                </a:solidFill>
              </a:rPr>
              <a:t>Structures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>
                <a:solidFill>
                  <a:schemeClr val="bg1"/>
                </a:solidFill>
              </a:rPr>
              <a:t>Carl Zeiss/D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ABRIXAS</a:t>
            </a:r>
            <a:r>
              <a:rPr lang="de-DE" dirty="0" err="1">
                <a:solidFill>
                  <a:schemeClr val="bg1"/>
                </a:solidFill>
              </a:rPr>
              <a:t>-Mandrels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err="1">
                <a:solidFill>
                  <a:schemeClr val="bg1"/>
                </a:solidFill>
              </a:rPr>
              <a:t>Invent/D</a:t>
            </a:r>
            <a:r>
              <a:rPr lang="de-DE" dirty="0">
                <a:solidFill>
                  <a:schemeClr val="bg1"/>
                </a:solidFill>
              </a:rPr>
              <a:t>		</a:t>
            </a:r>
            <a:r>
              <a:rPr lang="de-DE" dirty="0" err="1">
                <a:solidFill>
                  <a:schemeClr val="bg1"/>
                </a:solidFill>
              </a:rPr>
              <a:t>Telescope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Structure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err="1">
                <a:solidFill>
                  <a:schemeClr val="bg1"/>
                </a:solidFill>
              </a:rPr>
              <a:t>pnSensor/D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dirty="0" err="1" smtClean="0">
                <a:solidFill>
                  <a:schemeClr val="bg1"/>
                </a:solidFill>
              </a:rPr>
              <a:t>CCDs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err="1" smtClean="0">
                <a:solidFill>
                  <a:schemeClr val="bg1"/>
                </a:solidFill>
              </a:rPr>
              <a:t>IberEspacio</a:t>
            </a:r>
            <a:r>
              <a:rPr lang="de-DE" dirty="0" smtClean="0">
                <a:solidFill>
                  <a:schemeClr val="bg1"/>
                </a:solidFill>
              </a:rPr>
              <a:t>/E</a:t>
            </a:r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err="1">
                <a:solidFill>
                  <a:schemeClr val="bg1"/>
                </a:solidFill>
              </a:rPr>
              <a:t>Heatpipes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>
                <a:solidFill>
                  <a:schemeClr val="bg1"/>
                </a:solidFill>
              </a:rPr>
              <a:t>RUAG/A		</a:t>
            </a:r>
            <a:r>
              <a:rPr lang="de-DE" dirty="0" err="1">
                <a:solidFill>
                  <a:schemeClr val="bg1"/>
                </a:solidFill>
              </a:rPr>
              <a:t>Mechanisms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>
                <a:solidFill>
                  <a:schemeClr val="bg1"/>
                </a:solidFill>
              </a:rPr>
              <a:t>HPS/D,P		MLI</a:t>
            </a:r>
          </a:p>
          <a:p>
            <a:pPr eaLnBrk="1" hangingPunct="1"/>
            <a:r>
              <a:rPr lang="de-DE" dirty="0">
                <a:solidFill>
                  <a:schemeClr val="bg1"/>
                </a:solidFill>
              </a:rPr>
              <a:t>+ </a:t>
            </a:r>
            <a:r>
              <a:rPr lang="de-DE" dirty="0" err="1">
                <a:solidFill>
                  <a:schemeClr val="bg1"/>
                </a:solidFill>
              </a:rPr>
              <a:t>many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small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companies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685800" y="177538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solidFill>
                  <a:schemeClr val="bg1"/>
                </a:solidFill>
              </a:rPr>
              <a:t>eROSITA Collaboration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3501" y="5510856"/>
            <a:ext cx="5191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MPE: Scientific Lead Institute, Project </a:t>
            </a:r>
            <a:r>
              <a:rPr lang="de-DE" b="1" dirty="0" err="1" smtClean="0">
                <a:solidFill>
                  <a:schemeClr val="bg1"/>
                </a:solidFill>
              </a:rPr>
              <a:t>Managment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Instrument Design, Manufacturing, Integration &amp; Test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Data Handling &amp; Processing, Archive etc.</a:t>
            </a:r>
          </a:p>
        </p:txBody>
      </p:sp>
    </p:spTree>
    <p:extLst>
      <p:ext uri="{BB962C8B-B14F-4D97-AF65-F5344CB8AC3E}">
        <p14:creationId xmlns:p14="http://schemas.microsoft.com/office/powerpoint/2010/main" val="23474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685800" y="86920"/>
            <a:ext cx="7772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“Design </a:t>
            </a:r>
            <a:r>
              <a:rPr lang="en-GB" dirty="0"/>
              <a:t>Driving </a:t>
            </a:r>
            <a:r>
              <a:rPr lang="en-GB" dirty="0" smtClean="0"/>
              <a:t>Science”</a:t>
            </a:r>
            <a:endParaRPr lang="en-GB" dirty="0"/>
          </a:p>
          <a:p>
            <a:r>
              <a:rPr lang="en-GB" dirty="0" smtClean="0"/>
              <a:t>Cluster Cosmology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1700807"/>
            <a:ext cx="2267744" cy="2632295"/>
            <a:chOff x="113" y="1071"/>
            <a:chExt cx="1370" cy="1644"/>
          </a:xfrm>
        </p:grpSpPr>
        <p:pic>
          <p:nvPicPr>
            <p:cNvPr id="5" name="Picture 4" descr="Constr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71"/>
              <a:ext cx="1195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13" y="1715"/>
              <a:ext cx="4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>
                  <a:latin typeface="Symbol" pitchFamily="18" charset="2"/>
                </a:rPr>
                <a:t>W</a:t>
              </a:r>
              <a:r>
                <a:rPr lang="de-DE" sz="1200" b="1" baseline="-25000">
                  <a:latin typeface="Symbol" pitchFamily="18" charset="2"/>
                </a:rPr>
                <a:t>L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793" y="2523"/>
              <a:ext cx="36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latin typeface="Symbol" pitchFamily="18" charset="2"/>
                </a:rPr>
                <a:t>W</a:t>
              </a:r>
              <a:r>
                <a:rPr lang="de-DE" sz="1400" b="1" baseline="-25000">
                  <a:latin typeface="Helvetica" pitchFamily="34" charset="0"/>
                </a:rPr>
                <a:t>m</a:t>
              </a:r>
            </a:p>
          </p:txBody>
        </p:sp>
      </p:grp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36559" y="4346111"/>
            <a:ext cx="15664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900" i="1" dirty="0" smtClean="0"/>
              <a:t>WMAP: </a:t>
            </a:r>
            <a:r>
              <a:rPr lang="de-DE" sz="900" i="1" dirty="0" err="1" smtClean="0"/>
              <a:t>Spergel</a:t>
            </a:r>
            <a:r>
              <a:rPr lang="de-DE" sz="900" i="1" dirty="0" smtClean="0"/>
              <a:t> </a:t>
            </a:r>
            <a:r>
              <a:rPr lang="de-DE" sz="900" i="1" dirty="0"/>
              <a:t>et al. </a:t>
            </a:r>
            <a:r>
              <a:rPr lang="de-DE" sz="900" i="1" dirty="0" smtClean="0"/>
              <a:t>2003</a:t>
            </a:r>
          </a:p>
          <a:p>
            <a:r>
              <a:rPr lang="de-DE" sz="900" i="1" dirty="0"/>
              <a:t>ROSAT: </a:t>
            </a:r>
            <a:r>
              <a:rPr lang="de-DE" sz="900" i="1" dirty="0" err="1"/>
              <a:t>Schuecker</a:t>
            </a:r>
            <a:r>
              <a:rPr lang="de-DE" sz="900" i="1" dirty="0"/>
              <a:t> et al. 2003 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2931694" y="1700806"/>
            <a:ext cx="1944010" cy="1914201"/>
            <a:chOff x="3179470" y="1628800"/>
            <a:chExt cx="1752570" cy="1728192"/>
          </a:xfrm>
          <a:effectLst>
            <a:outerShdw blurRad="50800" dist="76200" dir="3000000" algn="ctr" rotWithShape="0">
              <a:srgbClr val="000000">
                <a:alpha val="43137"/>
              </a:srgbClr>
            </a:outerShdw>
          </a:effectLst>
        </p:grpSpPr>
        <p:pic>
          <p:nvPicPr>
            <p:cNvPr id="11" name="Picture 22" descr="ds9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9" t="5222" r="13199" b="6511"/>
            <a:stretch>
              <a:fillRect/>
            </a:stretch>
          </p:blipFill>
          <p:spPr bwMode="auto">
            <a:xfrm>
              <a:off x="3179470" y="1628800"/>
              <a:ext cx="1608554" cy="165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3778075" y="2828061"/>
              <a:ext cx="1153965" cy="5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100" dirty="0">
                  <a:solidFill>
                    <a:srgbClr val="FFFF00"/>
                  </a:solidFill>
                </a:rPr>
                <a:t>COSMOS Field</a:t>
              </a:r>
            </a:p>
            <a:p>
              <a:pPr eaLnBrk="0" hangingPunct="0"/>
              <a:r>
                <a:rPr lang="de-DE" sz="1100" dirty="0">
                  <a:solidFill>
                    <a:srgbClr val="FFFF00"/>
                  </a:solidFill>
                </a:rPr>
                <a:t>XMM-Newton</a:t>
              </a:r>
            </a:p>
          </p:txBody>
        </p:sp>
      </p:grp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337677" y="5018393"/>
            <a:ext cx="2652657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Clusters </a:t>
            </a:r>
            <a:r>
              <a:rPr lang="de-DE" sz="1400" dirty="0" err="1">
                <a:solidFill>
                  <a:srgbClr val="0000FF"/>
                </a:solidFill>
              </a:rPr>
              <a:t>of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galaxies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are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largest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gravitationally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bound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entities</a:t>
            </a:r>
            <a:r>
              <a:rPr lang="de-DE" sz="1400" dirty="0">
                <a:solidFill>
                  <a:srgbClr val="0000FF"/>
                </a:solidFill>
              </a:rPr>
              <a:t> in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universe</a:t>
            </a:r>
            <a:r>
              <a:rPr lang="de-DE" sz="1400" dirty="0" smtClean="0">
                <a:solidFill>
                  <a:srgbClr val="0000FF"/>
                </a:solidFill>
              </a:rPr>
              <a:t>.</a:t>
            </a:r>
            <a:br>
              <a:rPr lang="de-DE" sz="1400" dirty="0" smtClean="0">
                <a:solidFill>
                  <a:srgbClr val="0000FF"/>
                </a:solidFill>
              </a:rPr>
            </a:br>
            <a:endParaRPr lang="de-DE" sz="1400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In X-rays we see clusters as one continuous </a:t>
            </a:r>
            <a:r>
              <a:rPr lang="en-US" sz="1400" dirty="0" smtClean="0">
                <a:solidFill>
                  <a:srgbClr val="0000FF"/>
                </a:solidFill>
              </a:rPr>
              <a:t>entity.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4273657" y="4097437"/>
            <a:ext cx="4680520" cy="2572882"/>
          </a:xfrm>
          <a:prstGeom prst="rect">
            <a:avLst/>
          </a:prstGeom>
          <a:solidFill>
            <a:srgbClr val="FFFFCC"/>
          </a:solidFill>
          <a:ln/>
          <a:effectLst>
            <a:outerShdw blurRad="50800" dist="63500" dir="24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de-DE" sz="1400" b="1" dirty="0" err="1" smtClean="0">
                <a:solidFill>
                  <a:srgbClr val="0000FF"/>
                </a:solidFill>
              </a:rPr>
              <a:t>Detectability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  <a:r>
              <a:rPr lang="de-DE" sz="1400" b="1" dirty="0" err="1" smtClean="0">
                <a:solidFill>
                  <a:srgbClr val="0000FF"/>
                </a:solidFill>
              </a:rPr>
              <a:t>of</a:t>
            </a:r>
            <a:r>
              <a:rPr lang="de-DE" sz="1400" b="1" dirty="0" smtClean="0">
                <a:solidFill>
                  <a:srgbClr val="0000FF"/>
                </a:solidFill>
              </a:rPr>
              <a:t> 100.000 Clusters </a:t>
            </a:r>
            <a:r>
              <a:rPr lang="de-DE" sz="1400" b="1" dirty="0" err="1" smtClean="0">
                <a:solidFill>
                  <a:srgbClr val="0000FF"/>
                </a:solidFill>
              </a:rPr>
              <a:t>of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  <a:r>
              <a:rPr lang="de-DE" sz="1400" b="1" dirty="0" err="1" smtClean="0">
                <a:solidFill>
                  <a:srgbClr val="0000FF"/>
                </a:solidFill>
              </a:rPr>
              <a:t>Galaxies</a:t>
            </a:r>
            <a:r>
              <a:rPr lang="de-DE" sz="1400" b="1" dirty="0" smtClean="0">
                <a:solidFill>
                  <a:srgbClr val="0000FF"/>
                </a:solidFill>
              </a:rPr>
              <a:t>, z &lt; 1.5:</a:t>
            </a:r>
            <a:endParaRPr lang="de-DE" sz="1400" dirty="0">
              <a:solidFill>
                <a:srgbClr val="0000FF"/>
              </a:solidFill>
            </a:endParaRP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de-DE" sz="1400" dirty="0">
                <a:solidFill>
                  <a:srgbClr val="0000FF"/>
                </a:solidFill>
              </a:rPr>
              <a:t>All-</a:t>
            </a:r>
            <a:r>
              <a:rPr lang="de-DE" sz="1400" dirty="0" err="1">
                <a:solidFill>
                  <a:srgbClr val="0000FF"/>
                </a:solidFill>
              </a:rPr>
              <a:t>sky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survey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with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sensitivity</a:t>
            </a:r>
            <a:r>
              <a:rPr lang="de-DE" sz="1400" dirty="0">
                <a:solidFill>
                  <a:srgbClr val="0000FF"/>
                </a:solidFill>
              </a:rPr>
              <a:t> 6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×10</a:t>
            </a:r>
            <a:r>
              <a:rPr lang="en-US" sz="1400" baseline="30000" dirty="0">
                <a:solidFill>
                  <a:srgbClr val="0000FF"/>
                </a:solidFill>
                <a:cs typeface="Arial" charset="0"/>
              </a:rPr>
              <a:t>-14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erg cm</a:t>
            </a:r>
            <a:r>
              <a:rPr lang="en-US" sz="1400" baseline="30000" dirty="0">
                <a:solidFill>
                  <a:srgbClr val="0000FF"/>
                </a:solidFill>
                <a:cs typeface="Arial" charset="0"/>
              </a:rPr>
              <a:t>-2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s</a:t>
            </a:r>
            <a:r>
              <a:rPr lang="en-US" sz="1400" baseline="30000" dirty="0">
                <a:solidFill>
                  <a:srgbClr val="0000FF"/>
                </a:solidFill>
                <a:cs typeface="Arial" charset="0"/>
              </a:rPr>
              <a:t>-1 </a:t>
            </a:r>
            <a:endParaRPr lang="en-US" sz="1400" dirty="0">
              <a:solidFill>
                <a:srgbClr val="0000FF"/>
              </a:solidFill>
              <a:cs typeface="Arial" charset="0"/>
            </a:endParaRP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Deep survey field(s) (~100 </a:t>
            </a:r>
            <a:r>
              <a:rPr lang="en-US" sz="1400" dirty="0" err="1" smtClean="0">
                <a:solidFill>
                  <a:srgbClr val="0000FF"/>
                </a:solidFill>
                <a:cs typeface="Arial" charset="0"/>
              </a:rPr>
              <a:t>sqdeg</a:t>
            </a: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) with </a:t>
            </a:r>
            <a:r>
              <a:rPr lang="de-DE" sz="1400" dirty="0" smtClean="0">
                <a:solidFill>
                  <a:srgbClr val="0000FF"/>
                </a:solidFill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×10</a:t>
            </a:r>
            <a:r>
              <a:rPr lang="en-US" sz="1400" baseline="30000" dirty="0" smtClean="0">
                <a:solidFill>
                  <a:srgbClr val="0000FF"/>
                </a:solidFill>
                <a:cs typeface="Arial" charset="0"/>
              </a:rPr>
              <a:t>-14</a:t>
            </a: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 erg cm</a:t>
            </a:r>
            <a:r>
              <a:rPr lang="en-US" sz="1400" baseline="30000" dirty="0" smtClean="0">
                <a:solidFill>
                  <a:srgbClr val="0000FF"/>
                </a:solidFill>
                <a:cs typeface="Arial" charset="0"/>
              </a:rPr>
              <a:t>-2</a:t>
            </a: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 s</a:t>
            </a:r>
            <a:r>
              <a:rPr lang="en-US" sz="1400" baseline="30000" dirty="0" smtClean="0">
                <a:solidFill>
                  <a:srgbClr val="0000FF"/>
                </a:solidFill>
                <a:cs typeface="Arial" charset="0"/>
              </a:rPr>
              <a:t>-1</a:t>
            </a:r>
            <a:endParaRPr lang="en-US" sz="1400" dirty="0" smtClean="0">
              <a:solidFill>
                <a:srgbClr val="0000FF"/>
              </a:solidFill>
              <a:cs typeface="Arial" charset="0"/>
            </a:endParaRP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Individual pointed observations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de-DE" sz="1400" dirty="0" smtClean="0">
                <a:solidFill>
                  <a:srgbClr val="0000FF"/>
                </a:solidFill>
              </a:rPr>
              <a:t>Moderate angular </a:t>
            </a:r>
            <a:r>
              <a:rPr lang="de-DE" sz="1400" dirty="0" err="1" smtClean="0">
                <a:solidFill>
                  <a:srgbClr val="0000FF"/>
                </a:solidFill>
              </a:rPr>
              <a:t>resolution</a:t>
            </a:r>
            <a:r>
              <a:rPr lang="de-DE" sz="1400" dirty="0" smtClean="0">
                <a:solidFill>
                  <a:srgbClr val="0000FF"/>
                </a:solidFill>
              </a:rPr>
              <a:t> (&lt; 28 </a:t>
            </a:r>
            <a:r>
              <a:rPr lang="de-DE" sz="1400" dirty="0" err="1" smtClean="0">
                <a:solidFill>
                  <a:srgbClr val="0000FF"/>
                </a:solidFill>
              </a:rPr>
              <a:t>arcsec</a:t>
            </a:r>
            <a:r>
              <a:rPr lang="de-DE" sz="1400" dirty="0" smtClean="0">
                <a:solidFill>
                  <a:srgbClr val="0000FF"/>
                </a:solidFill>
              </a:rPr>
              <a:t>, </a:t>
            </a:r>
            <a:r>
              <a:rPr lang="de-DE" sz="1400" dirty="0" err="1" smtClean="0">
                <a:solidFill>
                  <a:srgbClr val="0000FF"/>
                </a:solidFill>
              </a:rPr>
              <a:t>aver</a:t>
            </a:r>
            <a:r>
              <a:rPr lang="de-DE" sz="1400" dirty="0" smtClean="0">
                <a:solidFill>
                  <a:srgbClr val="0000FF"/>
                </a:solidFill>
              </a:rPr>
              <a:t>. </a:t>
            </a:r>
            <a:r>
              <a:rPr lang="de-DE" sz="1400" dirty="0" err="1" smtClean="0">
                <a:solidFill>
                  <a:srgbClr val="0000FF"/>
                </a:solidFill>
              </a:rPr>
              <a:t>over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FoV</a:t>
            </a:r>
            <a:r>
              <a:rPr lang="de-DE" sz="1400" dirty="0" smtClean="0">
                <a:solidFill>
                  <a:srgbClr val="0000FF"/>
                </a:solidFill>
              </a:rPr>
              <a:t>)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de-DE" sz="1400" dirty="0" smtClean="0">
                <a:solidFill>
                  <a:srgbClr val="0000FF"/>
                </a:solidFill>
              </a:rPr>
              <a:t>Large </a:t>
            </a:r>
            <a:r>
              <a:rPr lang="de-DE" sz="1400" dirty="0" err="1" smtClean="0">
                <a:solidFill>
                  <a:srgbClr val="0000FF"/>
                </a:solidFill>
              </a:rPr>
              <a:t>collecting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area</a:t>
            </a:r>
            <a:r>
              <a:rPr lang="de-DE" sz="1400" dirty="0" smtClean="0">
                <a:solidFill>
                  <a:srgbClr val="0000FF"/>
                </a:solidFill>
              </a:rPr>
              <a:t> (&gt; 2000 cm</a:t>
            </a:r>
            <a:r>
              <a:rPr lang="de-DE" sz="1400" baseline="30000" dirty="0" smtClean="0">
                <a:solidFill>
                  <a:srgbClr val="0000FF"/>
                </a:solidFill>
              </a:rPr>
              <a:t>2</a:t>
            </a:r>
            <a:r>
              <a:rPr lang="de-DE" sz="1400" dirty="0" smtClean="0">
                <a:solidFill>
                  <a:srgbClr val="0000FF"/>
                </a:solidFill>
              </a:rPr>
              <a:t> @ 1keV)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de-DE" sz="1400" dirty="0" smtClean="0">
                <a:solidFill>
                  <a:srgbClr val="0000FF"/>
                </a:solidFill>
              </a:rPr>
              <a:t>Large </a:t>
            </a:r>
            <a:r>
              <a:rPr lang="de-DE" sz="1400" dirty="0" err="1" smtClean="0">
                <a:solidFill>
                  <a:srgbClr val="0000FF"/>
                </a:solidFill>
              </a:rPr>
              <a:t>FoV</a:t>
            </a:r>
            <a:r>
              <a:rPr lang="de-DE" sz="1400" dirty="0" smtClean="0">
                <a:solidFill>
                  <a:srgbClr val="0000FF"/>
                </a:solidFill>
              </a:rPr>
              <a:t> (1° </a:t>
            </a:r>
            <a:r>
              <a:rPr lang="en-US" sz="1400" dirty="0" smtClean="0">
                <a:solidFill>
                  <a:srgbClr val="0000FF"/>
                </a:solidFill>
                <a:cs typeface="Arial" charset="0"/>
              </a:rPr>
              <a:t>Ø)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de-DE" sz="1400" dirty="0" smtClean="0">
                <a:solidFill>
                  <a:srgbClr val="0000FF"/>
                </a:solidFill>
              </a:rPr>
              <a:t>Long </a:t>
            </a:r>
            <a:r>
              <a:rPr lang="de-DE" sz="1400" dirty="0" err="1" smtClean="0">
                <a:solidFill>
                  <a:srgbClr val="0000FF"/>
                </a:solidFill>
              </a:rPr>
              <a:t>duration</a:t>
            </a:r>
            <a:r>
              <a:rPr lang="de-DE" sz="1400" dirty="0" smtClean="0">
                <a:solidFill>
                  <a:srgbClr val="0000FF"/>
                </a:solidFill>
              </a:rPr>
              <a:t> (</a:t>
            </a:r>
            <a:r>
              <a:rPr lang="de-DE" sz="1400" dirty="0" err="1" smtClean="0">
                <a:solidFill>
                  <a:srgbClr val="0000FF"/>
                </a:solidFill>
              </a:rPr>
              <a:t>survey</a:t>
            </a:r>
            <a:r>
              <a:rPr lang="de-DE" sz="1400" dirty="0" smtClean="0">
                <a:solidFill>
                  <a:srgbClr val="0000FF"/>
                </a:solidFill>
              </a:rPr>
              <a:t> 4 </a:t>
            </a:r>
            <a:r>
              <a:rPr lang="de-DE" sz="1400" dirty="0" err="1" smtClean="0">
                <a:solidFill>
                  <a:srgbClr val="0000FF"/>
                </a:solidFill>
              </a:rPr>
              <a:t>years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  <a:sym typeface="Wingdings" pitchFamily="2" charset="2"/>
              </a:rPr>
              <a:t>  1/2 </a:t>
            </a:r>
            <a:r>
              <a:rPr lang="de-DE" sz="1400" dirty="0" err="1" smtClean="0">
                <a:solidFill>
                  <a:srgbClr val="0000FF"/>
                </a:solidFill>
                <a:sym typeface="Wingdings" pitchFamily="2" charset="2"/>
              </a:rPr>
              <a:t>year</a:t>
            </a:r>
            <a:r>
              <a:rPr lang="de-DE" sz="1400" dirty="0" smtClean="0">
                <a:solidFill>
                  <a:srgbClr val="0000FF"/>
                </a:solidFill>
                <a:sym typeface="Wingdings" pitchFamily="2" charset="2"/>
              </a:rPr>
              <a:t> (ROSAT)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6459252" y="4878453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sz="900" i="1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37" y="1700806"/>
            <a:ext cx="3444765" cy="158113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2309378" y="2075873"/>
            <a:ext cx="490840" cy="830997"/>
          </a:xfrm>
          <a:prstGeom prst="rect">
            <a:avLst/>
          </a:prstGeom>
          <a:noFill/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800" b="1" dirty="0" smtClean="0">
                <a:solidFill>
                  <a:srgbClr val="0000FF"/>
                </a:solidFill>
              </a:rPr>
              <a:t>+</a:t>
            </a:r>
            <a:endParaRPr lang="de-DE" sz="4800" b="1" dirty="0">
              <a:solidFill>
                <a:srgbClr val="0000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957886" y="2059289"/>
            <a:ext cx="490840" cy="830997"/>
          </a:xfrm>
          <a:prstGeom prst="rect">
            <a:avLst/>
          </a:prstGeom>
          <a:noFill/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800" b="1" dirty="0" smtClean="0">
                <a:solidFill>
                  <a:srgbClr val="0000FF"/>
                </a:solidFill>
              </a:rPr>
              <a:t>+</a:t>
            </a:r>
            <a:endParaRPr lang="de-DE" sz="4800" b="1" dirty="0">
              <a:solidFill>
                <a:srgbClr val="0000FF"/>
              </a:solidFill>
            </a:endParaRPr>
          </a:p>
        </p:txBody>
      </p:sp>
      <p:sp>
        <p:nvSpPr>
          <p:cNvPr id="21" name="Pfeil nach rechts 20"/>
          <p:cNvSpPr/>
          <p:nvPr/>
        </p:nvSpPr>
        <p:spPr>
          <a:xfrm>
            <a:off x="3168442" y="5352995"/>
            <a:ext cx="948293" cy="648072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>
            <a:outerShdw blurRad="50800" dist="76200" dir="48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439426" y="3328828"/>
            <a:ext cx="11352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i="1" dirty="0" err="1"/>
              <a:t>Vikhlinin</a:t>
            </a:r>
            <a:r>
              <a:rPr lang="de-DE" sz="900" i="1" dirty="0"/>
              <a:t> et al., 2009</a:t>
            </a:r>
          </a:p>
        </p:txBody>
      </p:sp>
    </p:spTree>
    <p:extLst>
      <p:ext uri="{BB962C8B-B14F-4D97-AF65-F5344CB8AC3E}">
        <p14:creationId xmlns:p14="http://schemas.microsoft.com/office/powerpoint/2010/main" val="35524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instrument_area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1125538"/>
            <a:ext cx="525621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4" descr="instrument_grasp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0625"/>
            <a:ext cx="5040313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-27384"/>
            <a:ext cx="7358062" cy="8572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dirty="0" smtClean="0">
                <a:latin typeface="+mn-lt"/>
                <a:cs typeface="Candara"/>
              </a:rPr>
              <a:t>Effective Area and Grasp</a:t>
            </a:r>
            <a:endParaRPr lang="en-US" dirty="0" smtClean="0">
              <a:latin typeface="+mn-lt"/>
              <a:cs typeface="Candara"/>
            </a:endParaRPr>
          </a:p>
        </p:txBody>
      </p:sp>
      <p:sp>
        <p:nvSpPr>
          <p:cNvPr id="33799" name="TextBox 2"/>
          <p:cNvSpPr txBox="1">
            <a:spLocks noChangeArrowheads="1"/>
          </p:cNvSpPr>
          <p:nvPr/>
        </p:nvSpPr>
        <p:spPr bwMode="auto">
          <a:xfrm>
            <a:off x="632602" y="5721779"/>
            <a:ext cx="7878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eaLnBrk="1" hangingPunct="1"/>
            <a:r>
              <a:rPr lang="en-US" sz="2200" dirty="0">
                <a:latin typeface="+mn-lt"/>
                <a:cs typeface="Candara"/>
              </a:rPr>
              <a:t>Effective area at  </a:t>
            </a:r>
            <a:r>
              <a:rPr lang="en-US" sz="2200" dirty="0" err="1" smtClean="0">
                <a:latin typeface="+mn-lt"/>
                <a:cs typeface="Candara"/>
              </a:rPr>
              <a:t>1keV</a:t>
            </a:r>
            <a:r>
              <a:rPr lang="en-US" sz="2200" dirty="0" smtClean="0">
                <a:latin typeface="+mn-lt"/>
                <a:cs typeface="Candara"/>
              </a:rPr>
              <a:t>  [</a:t>
            </a:r>
            <a:r>
              <a:rPr lang="en-US" sz="2200" dirty="0" err="1">
                <a:latin typeface="+mn-lt"/>
                <a:cs typeface="Candara"/>
              </a:rPr>
              <a:t>cm</a:t>
            </a:r>
            <a:r>
              <a:rPr lang="en-US" sz="2200" baseline="30000" dirty="0" err="1" smtClean="0">
                <a:latin typeface="+mn-lt"/>
                <a:cs typeface="Candara"/>
              </a:rPr>
              <a:t>2</a:t>
            </a:r>
            <a:r>
              <a:rPr lang="en-US" sz="2200" dirty="0" smtClean="0">
                <a:latin typeface="+mn-lt"/>
                <a:cs typeface="Candara"/>
              </a:rPr>
              <a:t>]    ~     </a:t>
            </a:r>
            <a:r>
              <a:rPr lang="en-US" sz="2200" dirty="0" err="1" smtClean="0">
                <a:latin typeface="+mn-lt"/>
                <a:cs typeface="Candara"/>
              </a:rPr>
              <a:t>XMM</a:t>
            </a:r>
            <a:r>
              <a:rPr lang="en-US" sz="2200" dirty="0" smtClean="0">
                <a:latin typeface="+mn-lt"/>
                <a:cs typeface="Candara"/>
              </a:rPr>
              <a:t>-Newton (1 telescope)</a:t>
            </a:r>
          </a:p>
          <a:p>
            <a:pPr marL="0" indent="0" eaLnBrk="1" hangingPunct="1"/>
            <a:r>
              <a:rPr lang="en-US" sz="2200" dirty="0" smtClean="0">
                <a:latin typeface="+mn-lt"/>
                <a:cs typeface="Candara"/>
              </a:rPr>
              <a:t>Grasp                     [</a:t>
            </a:r>
            <a:r>
              <a:rPr lang="en-US" sz="2200" dirty="0" err="1" smtClean="0">
                <a:latin typeface="+mn-lt"/>
                <a:cs typeface="Candara"/>
              </a:rPr>
              <a:t>cm</a:t>
            </a:r>
            <a:r>
              <a:rPr lang="en-US" sz="2200" baseline="30000" dirty="0" err="1" smtClean="0">
                <a:latin typeface="+mn-lt"/>
                <a:cs typeface="Candara"/>
              </a:rPr>
              <a:t>2</a:t>
            </a:r>
            <a:r>
              <a:rPr lang="en-US" sz="2200" baseline="30000" dirty="0" smtClean="0">
                <a:latin typeface="+mn-lt"/>
                <a:cs typeface="Candara"/>
              </a:rPr>
              <a:t> </a:t>
            </a:r>
            <a:r>
              <a:rPr lang="en-US" sz="2200" dirty="0">
                <a:latin typeface="+mn-lt"/>
                <a:cs typeface="Candara"/>
              </a:rPr>
              <a:t>x </a:t>
            </a:r>
            <a:r>
              <a:rPr lang="en-US" sz="2200" dirty="0" err="1" smtClean="0">
                <a:latin typeface="+mn-lt"/>
                <a:cs typeface="Candara"/>
              </a:rPr>
              <a:t>deg</a:t>
            </a:r>
            <a:r>
              <a:rPr lang="en-US" sz="2200" baseline="30000" dirty="0" err="1" smtClean="0">
                <a:latin typeface="+mn-lt"/>
                <a:cs typeface="Candara"/>
              </a:rPr>
              <a:t>2</a:t>
            </a:r>
            <a:r>
              <a:rPr lang="en-US" sz="2200" dirty="0" smtClean="0">
                <a:latin typeface="+mn-lt"/>
                <a:cs typeface="Candara"/>
              </a:rPr>
              <a:t>]    ~    2 x </a:t>
            </a:r>
            <a:r>
              <a:rPr lang="en-US" sz="2200" dirty="0" err="1" smtClean="0">
                <a:latin typeface="+mn-lt"/>
                <a:cs typeface="Candara"/>
              </a:rPr>
              <a:t>XMM</a:t>
            </a:r>
            <a:r>
              <a:rPr lang="en-US" sz="2200" dirty="0" smtClean="0">
                <a:latin typeface="+mn-lt"/>
                <a:cs typeface="Candara"/>
              </a:rPr>
              <a:t>-Newton (3 telescopes)</a:t>
            </a:r>
            <a:endParaRPr lang="en-US" sz="2200" dirty="0">
              <a:latin typeface="+mn-lt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0244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494</Words>
  <Application>Microsoft Office PowerPoint</Application>
  <PresentationFormat>Bildschirmpräsentation (4:3)</PresentationFormat>
  <Paragraphs>186</Paragraphs>
  <Slides>21</Slides>
  <Notes>1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Candara</vt:lpstr>
      <vt:lpstr>Gill Sans</vt:lpstr>
      <vt:lpstr>Helvetica</vt:lpstr>
      <vt:lpstr>Symbol</vt:lpstr>
      <vt:lpstr>Wingdings</vt:lpstr>
      <vt:lpstr>ヒラギノ角ゴ ProN W3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Effective Area and Grasp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Predehl</dc:creator>
  <cp:lastModifiedBy>Peter Predehl</cp:lastModifiedBy>
  <cp:revision>78</cp:revision>
  <dcterms:created xsi:type="dcterms:W3CDTF">2018-03-05T06:27:37Z</dcterms:created>
  <dcterms:modified xsi:type="dcterms:W3CDTF">2018-04-23T06:33:13Z</dcterms:modified>
</cp:coreProperties>
</file>