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(null)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5" r:id="rId1"/>
  </p:sldMasterIdLst>
  <p:notesMasterIdLst>
    <p:notesMasterId r:id="rId15"/>
  </p:notesMasterIdLst>
  <p:handoutMasterIdLst>
    <p:handoutMasterId r:id="rId16"/>
  </p:handoutMasterIdLst>
  <p:sldIdLst>
    <p:sldId id="769" r:id="rId2"/>
    <p:sldId id="770" r:id="rId3"/>
    <p:sldId id="771" r:id="rId4"/>
    <p:sldId id="772" r:id="rId5"/>
    <p:sldId id="773" r:id="rId6"/>
    <p:sldId id="774" r:id="rId7"/>
    <p:sldId id="780" r:id="rId8"/>
    <p:sldId id="775" r:id="rId9"/>
    <p:sldId id="776" r:id="rId10"/>
    <p:sldId id="777" r:id="rId11"/>
    <p:sldId id="778" r:id="rId12"/>
    <p:sldId id="779" r:id="rId13"/>
    <p:sldId id="781" r:id="rId14"/>
  </p:sldIdLst>
  <p:sldSz cx="9144000" cy="6858000" type="screen4x3"/>
  <p:notesSz cx="6858000" cy="9144000"/>
  <p:kinsoku lang="ja-JP" invalStChars="、。，．・：；？！゛゜ヽヾゝゞ々ー’”）〕］｝〉》」』】°‰′″℃￠％ぁぃぅぇぉっゃゅょゎァィゥェォッャュョヮヵヶ!%),.:;?]}｡｣､･ｧｨｩｪｫｬｭｮｯｰﾞﾟ" invalEndChars="‘“（〔［｛〈《「『【￥＄$([\{｢￡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Times New Roman" charset="0"/>
        <a:ea typeface="ＭＳ Ｐゴシック" charset="0"/>
        <a:cs typeface="ＭＳ Ｐゴシック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E236E8"/>
    <a:srgbClr val="1B82E8"/>
    <a:srgbClr val="919EBF"/>
    <a:srgbClr val="91B3BF"/>
    <a:srgbClr val="5885BF"/>
    <a:srgbClr val="147A11"/>
    <a:srgbClr val="1E390C"/>
    <a:srgbClr val="FFFD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059"/>
    <p:restoredTop sz="99031" autoAdjust="0"/>
  </p:normalViewPr>
  <p:slideViewPr>
    <p:cSldViewPr>
      <p:cViewPr varScale="1">
        <p:scale>
          <a:sx n="101" d="100"/>
          <a:sy n="101" d="100"/>
        </p:scale>
        <p:origin x="200" y="85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1138373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notes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5363" name="Rectangle 3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</p:spTree>
    <p:extLst>
      <p:ext uri="{BB962C8B-B14F-4D97-AF65-F5344CB8AC3E}">
        <p14:creationId xmlns:p14="http://schemas.microsoft.com/office/powerpoint/2010/main" val="48496272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12" charset="0"/>
        <a:ea typeface="ＭＳ Ｐゴシック" charset="-128"/>
        <a:cs typeface="ＭＳ Ｐゴシック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12" charset="0"/>
        <a:ea typeface="ＭＳ Ｐゴシック" pitchFamily="-112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12" charset="0"/>
        <a:ea typeface="ＭＳ Ｐゴシック" pitchFamily="-112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12" charset="0"/>
        <a:ea typeface="ＭＳ Ｐゴシック" pitchFamily="-112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 pitchFamily="-112" charset="0"/>
        <a:ea typeface="ＭＳ Ｐゴシック" pitchFamily="-112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274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676400"/>
            <a:ext cx="7772400" cy="1828800"/>
          </a:xfrm>
          <a:effectLst>
            <a:outerShdw blurRad="63500" dist="35915" dir="16979978" algn="ctr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66275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  <a:effectLst>
            <a:outerShdw blurRad="63500" dist="25399" dir="16979931" algn="ctr" rotWithShape="0">
              <a:srgbClr val="000000">
                <a:alpha val="75000"/>
              </a:srgbClr>
            </a:outerShdw>
          </a:effectLst>
        </p:spPr>
        <p:txBody>
          <a:bodyPr/>
          <a:lstStyle>
            <a:lvl1pPr marL="0" indent="0" algn="ctr">
              <a:buFont typeface="Webdings" pitchFamily="-11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75571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685441" y="6248817"/>
            <a:ext cx="1905120" cy="45652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26. April 2018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800" y="6248817"/>
            <a:ext cx="2894400" cy="45652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CWG Update | MPE | Mohr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440" y="6248817"/>
            <a:ext cx="1905120" cy="456527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FD0AEE68-E10C-5D40-9212-9E7071F192C6}" type="slidenum">
              <a:rPr lang="en-US" altLang="x-none"/>
              <a:pPr/>
              <a:t>‹Nr.›</a:t>
            </a:fld>
            <a:endParaRPr lang="en-US" altLang="x-none"/>
          </a:p>
        </p:txBody>
      </p:sp>
    </p:spTree>
    <p:extLst>
      <p:ext uri="{BB962C8B-B14F-4D97-AF65-F5344CB8AC3E}">
        <p14:creationId xmlns:p14="http://schemas.microsoft.com/office/powerpoint/2010/main" val="15284614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76200"/>
            <a:ext cx="64770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1752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26. April 2018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286000" y="6245225"/>
            <a:ext cx="4876800" cy="476251"/>
          </a:xfrm>
          <a:prstGeom prst="rect">
            <a:avLst/>
          </a:prstGeom>
          <a:ln/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CWG Update | MPE | Mohr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245225"/>
            <a:ext cx="1447800" cy="476251"/>
          </a:xfrm>
          <a:prstGeom prst="rect">
            <a:avLst/>
          </a:prstGeom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CED9B018-6950-1F48-97BC-A2255AD313DF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12" name="Picture 5" descr="ScienceL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89" y="76201"/>
            <a:ext cx="1304811" cy="935943"/>
          </a:xfrm>
          <a:prstGeom prst="rect">
            <a:avLst/>
          </a:prstGeom>
          <a:noFill/>
          <a:ln w="12700">
            <a:solidFill>
              <a:srgbClr val="009999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16" descr="lmu_siegel.jp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90488"/>
            <a:ext cx="993775" cy="97631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93842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76200"/>
            <a:ext cx="65532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1752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26. April 2018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286000" y="6245225"/>
            <a:ext cx="4876800" cy="476251"/>
          </a:xfrm>
          <a:prstGeom prst="rect">
            <a:avLst/>
          </a:prstGeom>
          <a:ln/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CWG Update | MPE | Mohr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245225"/>
            <a:ext cx="1447800" cy="476251"/>
          </a:xfrm>
          <a:prstGeom prst="rect">
            <a:avLst/>
          </a:prstGeom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CED9B018-6950-1F48-97BC-A2255AD313DF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10" name="Picture 16" descr="lmu_siege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2" y="61913"/>
            <a:ext cx="993775" cy="97631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/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67056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1752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26. April 2018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286000" y="6245225"/>
            <a:ext cx="4876800" cy="476251"/>
          </a:xfrm>
          <a:prstGeom prst="rect">
            <a:avLst/>
          </a:prstGeom>
          <a:ln/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CWG Update | MPE | Mohr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245225"/>
            <a:ext cx="1447800" cy="476251"/>
          </a:xfrm>
          <a:prstGeom prst="rect">
            <a:avLst/>
          </a:prstGeom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CED9B018-6950-1F48-97BC-A2255AD313DF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10" name="Picture 16" descr="lmu_siege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90488"/>
            <a:ext cx="993775" cy="97631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Bild 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69" y="98781"/>
            <a:ext cx="975600" cy="975600"/>
          </a:xfrm>
          <a:prstGeom prst="rect">
            <a:avLst/>
          </a:prstGeom>
        </p:spPr>
      </p:pic>
    </p:spTree>
    <p:extLst/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67818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1752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26. April 2018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286000" y="6245225"/>
            <a:ext cx="4876800" cy="476251"/>
          </a:xfrm>
          <a:prstGeom prst="rect">
            <a:avLst/>
          </a:prstGeom>
          <a:ln/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CWG Update | MPE | Mohr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245225"/>
            <a:ext cx="1447800" cy="476251"/>
          </a:xfrm>
          <a:prstGeom prst="rect">
            <a:avLst/>
          </a:prstGeom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CED9B018-6950-1F48-97BC-A2255AD313DF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9" name="Picture 8" descr="2013_eROSITA_Sticker_Institute_120_300dpi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7529" y="1"/>
            <a:ext cx="1055473" cy="1055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7130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6781800" cy="91440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1752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26. April 2018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286000" y="6245225"/>
            <a:ext cx="4876800" cy="476251"/>
          </a:xfrm>
          <a:prstGeom prst="rect">
            <a:avLst/>
          </a:prstGeom>
          <a:ln/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CWG Update | MPE | Mohr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245225"/>
            <a:ext cx="1447800" cy="476251"/>
          </a:xfrm>
          <a:prstGeom prst="rect">
            <a:avLst/>
          </a:prstGeom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CED9B018-6950-1F48-97BC-A2255AD313DF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10" name="Picture 16" descr="lmu_siege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2" y="61913"/>
            <a:ext cx="993775" cy="97631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DES-logo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76201" y="1"/>
            <a:ext cx="1035591" cy="980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430479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1752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26. April 2018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286000" y="6245225"/>
            <a:ext cx="48768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CWG Update | MPE | Mohr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245225"/>
            <a:ext cx="14478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411D8A-36C0-4A49-8E5E-7B8D193522C8}" type="slidenum">
              <a:rPr lang="en-US"/>
              <a:pPr>
                <a:defRPr/>
              </a:pPr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16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800" y="76200"/>
            <a:ext cx="65532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1752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26. April 2018</a:t>
            </a:r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286000" y="6245225"/>
            <a:ext cx="4876800" cy="476251"/>
          </a:xfrm>
          <a:prstGeom prst="rect">
            <a:avLst/>
          </a:prstGeom>
          <a:ln/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CWG Update | MPE | Mohr</a:t>
            </a:r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245225"/>
            <a:ext cx="1447800" cy="476251"/>
          </a:xfrm>
          <a:prstGeom prst="rect">
            <a:avLst/>
          </a:prstGeom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EA64F80C-3848-8E49-91B0-7675960E39FA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8" name="Picture 16" descr="lmu_siege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96252" y="61913"/>
            <a:ext cx="993775" cy="97631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 descr="ScienceLab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91" y="76201"/>
            <a:ext cx="1304811" cy="935943"/>
          </a:xfrm>
          <a:prstGeom prst="rect">
            <a:avLst/>
          </a:prstGeom>
          <a:noFill/>
          <a:ln w="12700">
            <a:solidFill>
              <a:srgbClr val="009999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22377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19200" y="76200"/>
            <a:ext cx="6705600" cy="1020763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371600"/>
            <a:ext cx="4040188" cy="4754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1371600"/>
            <a:ext cx="4041775" cy="47545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57200" y="6245225"/>
            <a:ext cx="1752600" cy="476251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de-DE"/>
              <a:t>26. April 2018</a:t>
            </a: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286000" y="6245225"/>
            <a:ext cx="4876800" cy="476251"/>
          </a:xfrm>
          <a:prstGeom prst="rect">
            <a:avLst/>
          </a:prstGeom>
          <a:ln/>
        </p:spPr>
        <p:txBody>
          <a:bodyPr/>
          <a:lstStyle>
            <a:lvl1pPr algn="ctr">
              <a:defRPr/>
            </a:lvl1pPr>
          </a:lstStyle>
          <a:p>
            <a:pPr>
              <a:defRPr/>
            </a:pPr>
            <a:r>
              <a:rPr lang="en-US"/>
              <a:t>CWG Update | MPE | Mohr</a:t>
            </a: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239000" y="6245225"/>
            <a:ext cx="1447800" cy="476251"/>
          </a:xfrm>
          <a:prstGeom prst="rect">
            <a:avLst/>
          </a:prstGeom>
          <a:ln/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91AB63C7-0FA0-B644-9FD1-8DA63E3F14BB}" type="slidenum">
              <a:rPr lang="en-US" smtClean="0"/>
              <a:pPr>
                <a:defRPr/>
              </a:pPr>
              <a:t>‹Nr.›</a:t>
            </a:fld>
            <a:endParaRPr lang="en-US"/>
          </a:p>
        </p:txBody>
      </p:sp>
      <p:pic>
        <p:nvPicPr>
          <p:cNvPr id="13" name="Picture 16" descr="lmu_siegel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7825" y="97509"/>
            <a:ext cx="993775" cy="97631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Bild 9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669" y="98781"/>
            <a:ext cx="975600" cy="9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47092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24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52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447800" y="152400"/>
            <a:ext cx="6553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07" dir="16979964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5652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47800"/>
            <a:ext cx="82296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400" dir="16979900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862" r:id="rId1"/>
    <p:sldLayoutId id="2147483851" r:id="rId2"/>
    <p:sldLayoutId id="2147483867" r:id="rId3"/>
    <p:sldLayoutId id="2147483868" r:id="rId4"/>
    <p:sldLayoutId id="2147483865" r:id="rId5"/>
    <p:sldLayoutId id="2147483866" r:id="rId6"/>
    <p:sldLayoutId id="2147483852" r:id="rId7"/>
    <p:sldLayoutId id="2147483853" r:id="rId8"/>
    <p:sldLayoutId id="2147483854" r:id="rId9"/>
    <p:sldLayoutId id="2147483869" r:id="rId10"/>
  </p:sldLayoutIdLst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itchFamily="-112" charset="-52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itchFamily="-112" charset="-52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itchFamily="-112" charset="-52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200">
          <a:solidFill>
            <a:schemeClr val="tx1"/>
          </a:solidFill>
          <a:latin typeface="Arial" pitchFamily="-112" charset="-52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2" charset="-52"/>
        </a:defRPr>
      </a:lvl6pPr>
      <a:lvl7pPr marL="9144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2" charset="-52"/>
        </a:defRPr>
      </a:lvl7pPr>
      <a:lvl8pPr marL="13716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2" charset="-52"/>
        </a:defRPr>
      </a:lvl8pPr>
      <a:lvl9pPr marL="1828800" algn="ctr" rtl="0" fontAlgn="base">
        <a:spcBef>
          <a:spcPct val="0"/>
        </a:spcBef>
        <a:spcAft>
          <a:spcPct val="0"/>
        </a:spcAft>
        <a:defRPr sz="3200">
          <a:solidFill>
            <a:schemeClr val="tx2"/>
          </a:solidFill>
          <a:latin typeface="Arial" pitchFamily="-112" charset="-52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Webdings" charset="0"/>
        <a:buChar char="n"/>
        <a:defRPr sz="28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ebdings" charset="0"/>
        <a:buChar char="n"/>
        <a:defRPr sz="2400">
          <a:solidFill>
            <a:schemeClr val="tx1"/>
          </a:solidFill>
          <a:latin typeface="+mn-lt"/>
          <a:ea typeface="ＭＳ Ｐゴシック" pitchFamily="-112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Webdings" charset="0"/>
        <a:buChar char="n"/>
        <a:defRPr sz="2000">
          <a:solidFill>
            <a:schemeClr val="tx1"/>
          </a:solidFill>
          <a:latin typeface="+mn-lt"/>
          <a:ea typeface="ＭＳ Ｐゴシック" pitchFamily="-112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50000"/>
        <a:buFont typeface="Webdings" charset="0"/>
        <a:buChar char="n"/>
        <a:defRPr>
          <a:solidFill>
            <a:schemeClr val="tx1"/>
          </a:solidFill>
          <a:latin typeface="+mn-lt"/>
          <a:ea typeface="ＭＳ Ｐゴシック" pitchFamily="-112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Webdings" charset="0"/>
        <a:buChar char="n"/>
        <a:defRPr>
          <a:solidFill>
            <a:schemeClr val="tx1"/>
          </a:solidFill>
          <a:latin typeface="+mn-lt"/>
          <a:ea typeface="ＭＳ Ｐゴシック" pitchFamily="-112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Webdings" pitchFamily="-112" charset="2"/>
        <a:buChar char="n"/>
        <a:defRPr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Webdings" pitchFamily="-112" charset="2"/>
        <a:buChar char="n"/>
        <a:defRPr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Webdings" pitchFamily="-112" charset="2"/>
        <a:buChar char="n"/>
        <a:defRPr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50000"/>
        <a:buFont typeface="Webdings" pitchFamily="-112" charset="2"/>
        <a:buChar char="n"/>
        <a:defRPr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(null)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(null)"/><Relationship Id="rId2" Type="http://schemas.openxmlformats.org/officeDocument/2006/relationships/image" Target="../media/image17.(null)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(null)"/><Relationship Id="rId2" Type="http://schemas.openxmlformats.org/officeDocument/2006/relationships/image" Target="../media/image19.(null)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https://wiki.mpe.mpg.de/eRosita/CWG24Apr2018?action=AttachFile&amp;do=view&amp;target=erosita_presentation.pdf" TargetMode="External"/><Relationship Id="rId3" Type="http://schemas.openxmlformats.org/officeDocument/2006/relationships/hyperlink" Target="https://wiki.mpe.mpg.de/eRosita/CWG24Apr2018?action=AttachFile&amp;do=view&amp;target=eckert_eROSITA18.pdf" TargetMode="External"/><Relationship Id="rId7" Type="http://schemas.openxmlformats.org/officeDocument/2006/relationships/hyperlink" Target="https://wiki.mpe.mpg.de/eRosita/CWG24Apr2018?action=AttachFile&amp;do=view&amp;target=2RXS_cluster_MCMF_MKlein.pdf" TargetMode="External"/><Relationship Id="rId2" Type="http://schemas.openxmlformats.org/officeDocument/2006/relationships/hyperlink" Target="https://wiki.mpe.mpg.de/eRosita/CWG24Apr2018?action=AttachFile&amp;do=view&amp;target=finoguenov_cwg_garching18.pdf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iki.mpe.mpg.de/eRosita/CWG24Apr2018?action=AttachFile&amp;do=view&amp;target=Erfanianfar_RS_DECaLS.pdf" TargetMode="External"/><Relationship Id="rId5" Type="http://schemas.openxmlformats.org/officeDocument/2006/relationships/hyperlink" Target="https://wiki.mpe.mpg.de/eRosita/CWG24Apr2018?action=AttachFile&amp;do=view&amp;target=nclerc_SPIDERS_april2018.pdf" TargetMode="External"/><Relationship Id="rId4" Type="http://schemas.openxmlformats.org/officeDocument/2006/relationships/hyperlink" Target="https://wiki.mpe.mpg.de/eRosita/CWG24Apr2018?action=AttachFile&amp;do=view&amp;target=SGrandisPresentation.pdf" TargetMode="External"/><Relationship Id="rId9" Type="http://schemas.openxmlformats.org/officeDocument/2006/relationships/hyperlink" Target="https://wiki.mpe.mpg.de/eRosita/CWG24Apr2018?action=AttachFile&amp;do=view&amp;target=Bocquet_pipeline_discussion.pdf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iki.mpe.mpg.de/eRosita/CWG24Apr2018?action=AttachFile&amp;do=view&amp;target=18-04-WeiweiXu-RASS-cluster.pdf" TargetMode="External"/><Relationship Id="rId2" Type="http://schemas.openxmlformats.org/officeDocument/2006/relationships/hyperlink" Target="https://wiki.mpe.mpg.de/eRosita/CWG24Apr2018?action=AttachFile&amp;do=view&amp;target=18-04-sanders-clust-prof-b.pdf" TargetMode="External"/><Relationship Id="rId1" Type="http://schemas.openxmlformats.org/officeDocument/2006/relationships/slideLayout" Target="../slideLayouts/slideLayout5.xml"/><Relationship Id="rId6" Type="http://schemas.openxmlformats.org/officeDocument/2006/relationships/hyperlink" Target="https://wiki.mpe.mpg.de/eRosita/CWG24Apr2018?action=AttachFile&amp;do=view&amp;target=redMaPPer+cluster+selection+function+eRosita+Apr+18.pdf" TargetMode="External"/><Relationship Id="rId5" Type="http://schemas.openxmlformats.org/officeDocument/2006/relationships/hyperlink" Target="https://wiki.mpe.mpg.de/eRosita/CWG24Apr2018?action=AttachFile&amp;do=view&amp;target=migkas.pdf" TargetMode="External"/><Relationship Id="rId4" Type="http://schemas.openxmlformats.org/officeDocument/2006/relationships/hyperlink" Target="https://wiki.mpe.mpg.de/eRosita/CWG24Apr2018?action=AttachFile&amp;do=view&amp;target=aperez_cwg.pdf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(null)"/><Relationship Id="rId2" Type="http://schemas.openxmlformats.org/officeDocument/2006/relationships/image" Target="../media/image7.(null)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(null)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(null)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304800" y="381000"/>
            <a:ext cx="8610600" cy="4343400"/>
          </a:xfrm>
        </p:spPr>
        <p:txBody>
          <a:bodyPr/>
          <a:lstStyle/>
          <a:p>
            <a:pPr algn="ctr"/>
            <a:r>
              <a:rPr lang="en-US" sz="3200" dirty="0"/>
              <a:t>CWG Splinter Summary </a:t>
            </a:r>
          </a:p>
          <a:p>
            <a:pPr algn="ctr"/>
            <a:r>
              <a:rPr lang="en-US" sz="3200" dirty="0"/>
              <a:t>and Status Update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/>
              <a:t>Joe Mohr</a:t>
            </a:r>
          </a:p>
          <a:p>
            <a:pPr algn="ctr"/>
            <a:endParaRPr lang="en-US" sz="2400" dirty="0"/>
          </a:p>
          <a:p>
            <a:pPr algn="ctr"/>
            <a:r>
              <a:rPr lang="en-US" sz="2400" dirty="0" err="1"/>
              <a:t>eROSITA</a:t>
            </a:r>
            <a:r>
              <a:rPr lang="en-US" sz="2400" dirty="0"/>
              <a:t> Collaboration </a:t>
            </a:r>
            <a:r>
              <a:rPr lang="en-US" sz="2400" dirty="0" err="1"/>
              <a:t>Mtg</a:t>
            </a:r>
            <a:r>
              <a:rPr lang="en-US" sz="2400" dirty="0"/>
              <a:t> </a:t>
            </a:r>
            <a:r>
              <a:rPr lang="mr-IN" sz="2400" dirty="0"/>
              <a:t>–</a:t>
            </a:r>
            <a:r>
              <a:rPr lang="en-US" sz="2400" dirty="0"/>
              <a:t> MPE</a:t>
            </a:r>
          </a:p>
          <a:p>
            <a:pPr algn="ctr"/>
            <a:endParaRPr lang="en-US" sz="2400" dirty="0"/>
          </a:p>
        </p:txBody>
      </p:sp>
      <p:pic>
        <p:nvPicPr>
          <p:cNvPr id="23" name="Picture 16" descr="lmu_siege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2402" y="5334000"/>
            <a:ext cx="993775" cy="976312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itle 7"/>
          <p:cNvSpPr txBox="1">
            <a:spLocks/>
          </p:cNvSpPr>
          <p:nvPr/>
        </p:nvSpPr>
        <p:spPr bwMode="auto">
          <a:xfrm>
            <a:off x="2255400" y="5562601"/>
            <a:ext cx="4907400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35907" dir="16979964" algn="ctr" rotWithShape="0">
              <a:srgbClr val="000000">
                <a:alpha val="75000"/>
              </a:srgbClr>
            </a:outerShdw>
          </a:effec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-112" charset="-52"/>
                <a:ea typeface="ＭＳ Ｐゴシック" charset="-128"/>
                <a:cs typeface="ＭＳ Ｐゴシック" charset="-128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-112" charset="-52"/>
                <a:ea typeface="ＭＳ Ｐゴシック" charset="-128"/>
                <a:cs typeface="ＭＳ Ｐゴシック" charset="-128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-112" charset="-52"/>
                <a:ea typeface="ＭＳ Ｐゴシック" charset="-128"/>
                <a:cs typeface="ＭＳ Ｐゴシック" charset="-128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1"/>
                </a:solidFill>
                <a:latin typeface="Arial" pitchFamily="-112" charset="-52"/>
                <a:ea typeface="ＭＳ Ｐゴシック" charset="-128"/>
                <a:cs typeface="ＭＳ Ｐゴシック" charset="-128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-112" charset="-52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-112" charset="-52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-112" charset="-52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chemeClr val="tx2"/>
                </a:solidFill>
                <a:latin typeface="Arial" pitchFamily="-112" charset="-52"/>
              </a:defRPr>
            </a:lvl9pPr>
          </a:lstStyle>
          <a:p>
            <a:pPr algn="ctr"/>
            <a:r>
              <a:rPr lang="en-US" sz="1600" b="0" cap="none"/>
              <a:t>Ludwig-Maximilians-</a:t>
            </a:r>
            <a:r>
              <a:rPr lang="en-US" sz="1600" b="0" cap="none" err="1"/>
              <a:t>Universität</a:t>
            </a:r>
            <a:r>
              <a:rPr lang="en-US" sz="1600" b="0" cap="none"/>
              <a:t> Faculty of Physics</a:t>
            </a:r>
            <a:br>
              <a:rPr lang="en-US" sz="1600" b="0" cap="none"/>
            </a:br>
            <a:r>
              <a:rPr lang="en-US" sz="1600" b="0" cap="none"/>
              <a:t>Max Planck Institute for Extraterrestrial Physics</a:t>
            </a:r>
          </a:p>
        </p:txBody>
      </p:sp>
      <p:pic>
        <p:nvPicPr>
          <p:cNvPr id="3" name="Bild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4000" y="5334712"/>
            <a:ext cx="975600" cy="97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4437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89DB6E0-BAFB-6C4E-AFD1-007FFE2433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Optical </a:t>
            </a:r>
            <a:r>
              <a:rPr lang="en-US" dirty="0" err="1"/>
              <a:t>Followup</a:t>
            </a:r>
            <a:endParaRPr lang="en-US" dirty="0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AE5E93-E2FF-AE42-B0E8-B3FA1D0E6B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300" y="1279957"/>
            <a:ext cx="8229600" cy="4965268"/>
          </a:xfrm>
        </p:spPr>
        <p:txBody>
          <a:bodyPr/>
          <a:lstStyle/>
          <a:p>
            <a:r>
              <a:rPr lang="en-US" sz="2000" b="1" dirty="0"/>
              <a:t>Nicolas </a:t>
            </a:r>
            <a:r>
              <a:rPr lang="en-US" sz="2000" b="1" dirty="0" err="1"/>
              <a:t>Clerc</a:t>
            </a:r>
            <a:r>
              <a:rPr lang="en-US" sz="2000" dirty="0"/>
              <a:t>: update on SPIDERS spectroscopic </a:t>
            </a:r>
            <a:r>
              <a:rPr lang="en-US" sz="2000" dirty="0" err="1"/>
              <a:t>followup</a:t>
            </a:r>
            <a:r>
              <a:rPr lang="en-US" sz="2000" dirty="0"/>
              <a:t> of the CODEX sample</a:t>
            </a:r>
          </a:p>
          <a:p>
            <a:endParaRPr lang="en-US" sz="2000" b="1" dirty="0"/>
          </a:p>
          <a:p>
            <a:r>
              <a:rPr lang="en-US" sz="2000" b="1" dirty="0"/>
              <a:t>Matthias Klein:  </a:t>
            </a:r>
            <a:r>
              <a:rPr lang="en-US" sz="2000" dirty="0"/>
              <a:t>DES </a:t>
            </a:r>
            <a:r>
              <a:rPr lang="en-US" sz="2000" dirty="0" err="1"/>
              <a:t>followup</a:t>
            </a:r>
            <a:r>
              <a:rPr lang="en-US" sz="2000" dirty="0"/>
              <a:t> of 2RXS (Boller+16) sample produces cosmology validation sample of ~1000 clusters extending to z~1</a:t>
            </a:r>
          </a:p>
          <a:p>
            <a:endParaRPr lang="en-US" sz="2000" dirty="0"/>
          </a:p>
          <a:p>
            <a:r>
              <a:rPr lang="en-US" sz="2000" b="1" dirty="0"/>
              <a:t>Jacob </a:t>
            </a:r>
            <a:r>
              <a:rPr lang="en-US" sz="2000" b="1" dirty="0" err="1"/>
              <a:t>Iter</a:t>
            </a:r>
            <a:r>
              <a:rPr lang="en-US" sz="2000" b="1" dirty="0"/>
              <a:t> </a:t>
            </a:r>
            <a:r>
              <a:rPr lang="en-US" sz="2000" b="1" dirty="0" err="1"/>
              <a:t>Chitham</a:t>
            </a:r>
            <a:r>
              <a:rPr lang="en-US" sz="2000" b="1" dirty="0"/>
              <a:t>:  </a:t>
            </a:r>
            <a:r>
              <a:rPr lang="en-US" sz="2000" dirty="0"/>
              <a:t>PS1 </a:t>
            </a:r>
            <a:r>
              <a:rPr lang="en-US" sz="2000" dirty="0" err="1"/>
              <a:t>followup</a:t>
            </a:r>
            <a:r>
              <a:rPr lang="en-US" sz="2000" dirty="0"/>
              <a:t> of CODEX sample coming together with goal of 10000 cluster sample!</a:t>
            </a:r>
          </a:p>
          <a:p>
            <a:endParaRPr lang="en-US" sz="2000" dirty="0"/>
          </a:p>
          <a:p>
            <a:r>
              <a:rPr lang="en-US" sz="2000" b="1" dirty="0" err="1"/>
              <a:t>Ghazaleh</a:t>
            </a:r>
            <a:r>
              <a:rPr lang="en-US" sz="2000" b="1" dirty="0"/>
              <a:t> </a:t>
            </a:r>
            <a:r>
              <a:rPr lang="en-US" sz="2000" b="1" dirty="0" err="1"/>
              <a:t>Erfanianfar</a:t>
            </a:r>
            <a:r>
              <a:rPr lang="en-US" sz="2000" b="1" dirty="0"/>
              <a:t>:  </a:t>
            </a:r>
            <a:r>
              <a:rPr lang="en-US" sz="2000" dirty="0" err="1"/>
              <a:t>DECaLS</a:t>
            </a:r>
            <a:r>
              <a:rPr lang="en-US" sz="2000" dirty="0"/>
              <a:t> </a:t>
            </a:r>
            <a:r>
              <a:rPr lang="en-US" sz="2000" dirty="0" err="1"/>
              <a:t>followup</a:t>
            </a:r>
            <a:r>
              <a:rPr lang="en-US" sz="2000" dirty="0"/>
              <a:t> of CODEX sample shows ability to identify clusters to z&gt;1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FCC2370-3800-3C4A-95DC-FDCFE9474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26. April 2018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46EB5483-59F1-4941-BC26-36669C5C7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CWG Update | MPE | Mohr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6279428-1E71-4D45-A1B1-2D4CF763D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D9B018-6950-1F48-97BC-A2255AD313DF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4D2F76E-A6D5-F747-AFEB-776E037AF9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47" b="27197"/>
          <a:stretch/>
        </p:blipFill>
        <p:spPr>
          <a:xfrm>
            <a:off x="447185" y="547255"/>
            <a:ext cx="8325830" cy="5718752"/>
          </a:xfrm>
          <a:prstGeom prst="rect">
            <a:avLst/>
          </a:prstGeom>
        </p:spPr>
      </p:pic>
      <p:grpSp>
        <p:nvGrpSpPr>
          <p:cNvPr id="12" name="Gruppieren 11">
            <a:extLst>
              <a:ext uri="{FF2B5EF4-FFF2-40B4-BE49-F238E27FC236}">
                <a16:creationId xmlns:a16="http://schemas.microsoft.com/office/drawing/2014/main" id="{32113DAA-FC67-8F4E-8D7C-74E082DD4411}"/>
              </a:ext>
            </a:extLst>
          </p:cNvPr>
          <p:cNvGrpSpPr/>
          <p:nvPr/>
        </p:nvGrpSpPr>
        <p:grpSpPr>
          <a:xfrm>
            <a:off x="560346" y="571500"/>
            <a:ext cx="7955280" cy="5624945"/>
            <a:chOff x="638447" y="547255"/>
            <a:chExt cx="7955280" cy="5624945"/>
          </a:xfrm>
        </p:grpSpPr>
        <p:pic>
          <p:nvPicPr>
            <p:cNvPr id="10" name="Grafik 9">
              <a:extLst>
                <a:ext uri="{FF2B5EF4-FFF2-40B4-BE49-F238E27FC236}">
                  <a16:creationId xmlns:a16="http://schemas.microsoft.com/office/drawing/2014/main" id="{0B7F4DFF-92C0-4F41-A027-82145E161D3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4347" b="25772"/>
            <a:stretch/>
          </p:blipFill>
          <p:spPr>
            <a:xfrm>
              <a:off x="638447" y="547255"/>
              <a:ext cx="7955280" cy="5624945"/>
            </a:xfrm>
            <a:prstGeom prst="rect">
              <a:avLst/>
            </a:prstGeom>
          </p:spPr>
        </p:pic>
        <p:sp>
          <p:nvSpPr>
            <p:cNvPr id="11" name="Textfeld 10">
              <a:extLst>
                <a:ext uri="{FF2B5EF4-FFF2-40B4-BE49-F238E27FC236}">
                  <a16:creationId xmlns:a16="http://schemas.microsoft.com/office/drawing/2014/main" id="{E39F4914-2FE3-5240-8FD1-2D984F8869D1}"/>
                </a:ext>
              </a:extLst>
            </p:cNvPr>
            <p:cNvSpPr txBox="1"/>
            <p:nvPr/>
          </p:nvSpPr>
          <p:spPr>
            <a:xfrm>
              <a:off x="3505200" y="5314236"/>
              <a:ext cx="19607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solidFill>
                    <a:schemeClr val="bg1"/>
                  </a:solidFill>
                </a:rPr>
                <a:t>G. </a:t>
              </a:r>
              <a:r>
                <a:rPr lang="en-US" sz="2400" dirty="0" err="1">
                  <a:solidFill>
                    <a:schemeClr val="bg1"/>
                  </a:solidFill>
                </a:rPr>
                <a:t>Erfanianfar</a:t>
              </a:r>
              <a:endParaRPr lang="en-US" sz="2400" dirty="0">
                <a:solidFill>
                  <a:schemeClr val="bg1"/>
                </a:solidFill>
              </a:endParaRPr>
            </a:p>
          </p:txBody>
        </p:sp>
      </p:grpSp>
      <p:pic>
        <p:nvPicPr>
          <p:cNvPr id="14" name="Grafik 13">
            <a:extLst>
              <a:ext uri="{FF2B5EF4-FFF2-40B4-BE49-F238E27FC236}">
                <a16:creationId xmlns:a16="http://schemas.microsoft.com/office/drawing/2014/main" id="{2930926F-4706-C34C-98DD-6581CAD57B6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4347" b="25772"/>
          <a:stretch/>
        </p:blipFill>
        <p:spPr>
          <a:xfrm>
            <a:off x="663085" y="584200"/>
            <a:ext cx="8011015" cy="5664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8230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4EB49D-1158-AB48-A00E-47D606D1CF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Cosmology Pipeline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DD3FE5DA-B93E-EF42-AA2C-AB86DD47E5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/>
              <a:t>Sebastian </a:t>
            </a:r>
            <a:r>
              <a:rPr lang="en-US" sz="2000" b="1" dirty="0" err="1"/>
              <a:t>Bocquet</a:t>
            </a:r>
            <a:r>
              <a:rPr lang="en-US" sz="2000" b="1" dirty="0"/>
              <a:t>: </a:t>
            </a:r>
            <a:r>
              <a:rPr lang="en-US" sz="2000" dirty="0"/>
              <a:t>discussion of requirements for </a:t>
            </a:r>
            <a:r>
              <a:rPr lang="en-US" sz="2000" dirty="0" err="1"/>
              <a:t>eROSITA</a:t>
            </a:r>
            <a:r>
              <a:rPr lang="en-US" sz="2000" dirty="0"/>
              <a:t> cosmology pipelines</a:t>
            </a:r>
          </a:p>
          <a:p>
            <a:endParaRPr lang="en-US" sz="2000" dirty="0"/>
          </a:p>
          <a:p>
            <a:r>
              <a:rPr lang="en-US" sz="2000" b="1" dirty="0"/>
              <a:t>Sebastian Grandis</a:t>
            </a:r>
            <a:r>
              <a:rPr lang="en-US" sz="2000" dirty="0"/>
              <a:t>:  study of 2RXS+DES sample within context of </a:t>
            </a:r>
            <a:r>
              <a:rPr lang="en-US" sz="2000" dirty="0" err="1"/>
              <a:t>eROSITA</a:t>
            </a:r>
            <a:r>
              <a:rPr lang="en-US" sz="2000" dirty="0"/>
              <a:t> optimized SPT-like cosmology pipeline (counts, weak lensing)</a:t>
            </a:r>
          </a:p>
          <a:p>
            <a:endParaRPr lang="en-US" sz="2000" dirty="0"/>
          </a:p>
          <a:p>
            <a:r>
              <a:rPr lang="en-US" sz="2000" b="1" dirty="0"/>
              <a:t>Matteo Costanzi:  </a:t>
            </a:r>
            <a:r>
              <a:rPr lang="en-US" sz="2000" dirty="0"/>
              <a:t>study of RM samples in SDSS and DES and the associated selection function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C753ED0-4F1C-7747-AA0E-0C717DE091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26. April 2018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FA114E39-0142-824A-9328-6EA100CA7F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CWG Update | MPE | Mohr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4661C5C-B1C3-4D4A-88E9-5853D6D76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D9B018-6950-1F48-97BC-A2255AD313DF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075163C6-D06B-FB45-912E-09AD81ACA2F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47" b="24347"/>
          <a:stretch/>
        </p:blipFill>
        <p:spPr>
          <a:xfrm>
            <a:off x="422564" y="260061"/>
            <a:ext cx="8229600" cy="5985164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31646BC4-9D1D-D341-80A1-E492E7E7BC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1473" b="30047"/>
          <a:stretch/>
        </p:blipFill>
        <p:spPr>
          <a:xfrm>
            <a:off x="387928" y="1174461"/>
            <a:ext cx="8231188" cy="4489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056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0C5F3-984C-D849-970A-EC7F2809E2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Local Clusters and Isotropy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C5ED278-E879-8547-A7EB-CF948B4F6B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b="1" dirty="0"/>
              <a:t>Antonio </a:t>
            </a:r>
            <a:r>
              <a:rPr lang="en-US" sz="2000" b="1" dirty="0" err="1"/>
              <a:t>Peréz</a:t>
            </a:r>
            <a:r>
              <a:rPr lang="en-US" sz="2000" b="1" dirty="0"/>
              <a:t>:  </a:t>
            </a:r>
            <a:r>
              <a:rPr lang="en-US" sz="2000" dirty="0"/>
              <a:t>modeled </a:t>
            </a:r>
            <a:r>
              <a:rPr lang="en-US" sz="2000" dirty="0" err="1"/>
              <a:t>eROSITA</a:t>
            </a:r>
            <a:r>
              <a:rPr lang="en-US" sz="2000" dirty="0"/>
              <a:t> observation of Virgo cluster and tested ability to recover the temperature profile to large radius</a:t>
            </a:r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endParaRPr lang="en-US" sz="2000" dirty="0"/>
          </a:p>
          <a:p>
            <a:r>
              <a:rPr lang="en-US" sz="2000" b="1" dirty="0" err="1"/>
              <a:t>Konstatinos</a:t>
            </a:r>
            <a:r>
              <a:rPr lang="en-US" sz="2000" b="1" dirty="0"/>
              <a:t> </a:t>
            </a:r>
            <a:r>
              <a:rPr lang="en-US" sz="2000" b="1" dirty="0" err="1"/>
              <a:t>Mikgas</a:t>
            </a:r>
            <a:r>
              <a:rPr lang="en-US" sz="2000" b="1" dirty="0"/>
              <a:t>:  </a:t>
            </a:r>
            <a:r>
              <a:rPr lang="en-US" sz="2000" dirty="0"/>
              <a:t>showed intriguing results suggesting that the L-T relation normalization varies with galactic longitude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CF9442DA-C8BA-EA4F-B86E-0881C79A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26. April 2018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D09DAB5-D20D-C041-9874-8CFEF54663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CWG Update | MPE | Mohr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483B50D2-4CB0-844F-B543-22BE756ACA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D9B018-6950-1F48-97BC-A2255AD313DF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6DA0DD42-7395-9E42-9603-61152BD1BC7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47" b="24347"/>
          <a:stretch/>
        </p:blipFill>
        <p:spPr>
          <a:xfrm>
            <a:off x="800100" y="2209800"/>
            <a:ext cx="3771900" cy="2743200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4032A8E0-CE57-5A41-8BFB-7ADACA43F8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4875004" y="1259096"/>
            <a:ext cx="3276600" cy="4644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76053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CDD7932-D841-4E47-B37D-E55C05A98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Status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4BAC6CD-96C9-5A4F-880E-3D6EFD4C8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Lots of activity/good successes in all critical areas needed for cluster and cosmology studies </a:t>
            </a:r>
          </a:p>
          <a:p>
            <a:endParaRPr lang="en-US" sz="2400" dirty="0"/>
          </a:p>
          <a:p>
            <a:r>
              <a:rPr lang="en-US" sz="2400" dirty="0"/>
              <a:t>Still much to do</a:t>
            </a:r>
          </a:p>
          <a:p>
            <a:pPr lvl="1"/>
            <a:r>
              <a:rPr lang="en-US" sz="2000" dirty="0"/>
              <a:t>Study cluster selection in realistic mocks</a:t>
            </a:r>
          </a:p>
          <a:p>
            <a:pPr lvl="1"/>
            <a:r>
              <a:rPr lang="en-US" sz="2000" dirty="0"/>
              <a:t>Complete optical surveys over DE sky (</a:t>
            </a:r>
            <a:r>
              <a:rPr lang="en-US" sz="2000" dirty="0" err="1"/>
              <a:t>DeROSITAS</a:t>
            </a:r>
            <a:r>
              <a:rPr lang="en-US" sz="2000" dirty="0"/>
              <a:t>)</a:t>
            </a:r>
          </a:p>
          <a:p>
            <a:pPr lvl="1"/>
            <a:r>
              <a:rPr lang="en-US" sz="2000" dirty="0"/>
              <a:t>Build collaboration with HSC on WL mass calibration</a:t>
            </a:r>
          </a:p>
          <a:p>
            <a:pPr lvl="1"/>
            <a:r>
              <a:rPr lang="en-US" sz="2000" dirty="0"/>
              <a:t>Work through remaining details of </a:t>
            </a:r>
            <a:r>
              <a:rPr lang="en-US" sz="2000" dirty="0" err="1"/>
              <a:t>eROSITA</a:t>
            </a:r>
            <a:r>
              <a:rPr lang="en-US" sz="2000" dirty="0"/>
              <a:t> </a:t>
            </a:r>
            <a:r>
              <a:rPr lang="en-US" sz="2000" dirty="0" err="1"/>
              <a:t>cosmo</a:t>
            </a:r>
            <a:r>
              <a:rPr lang="en-US" sz="2000" dirty="0"/>
              <a:t> pipelines</a:t>
            </a:r>
          </a:p>
          <a:p>
            <a:pPr lvl="1"/>
            <a:r>
              <a:rPr lang="en-US" sz="2000" dirty="0"/>
              <a:t>Push through cosmology validation with CODEX and 2RXS samples</a:t>
            </a:r>
          </a:p>
          <a:p>
            <a:pPr lvl="1"/>
            <a:r>
              <a:rPr lang="en-US" sz="2000" dirty="0"/>
              <a:t>…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B032877-843F-7D4F-93DE-FD1B4F75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26. April 2018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ED64157-2164-FA4F-97A5-94DAD5D855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CWG Update | MPE | Mohr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BE096944-B1A6-A342-9D85-F789180B8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D9B018-6950-1F48-97BC-A2255AD313DF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84956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C2C2E511-7D11-0942-BDB4-4028443F7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Splinter Talks (17x)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654A2547-9CA7-B34B-A1BC-A97A91E35F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47800"/>
            <a:ext cx="8458200" cy="4648200"/>
          </a:xfrm>
        </p:spPr>
        <p:txBody>
          <a:bodyPr/>
          <a:lstStyle/>
          <a:p>
            <a:r>
              <a:rPr lang="de-DE" sz="2000" dirty="0"/>
              <a:t>A. </a:t>
            </a:r>
            <a:r>
              <a:rPr lang="de-DE" sz="2000" dirty="0" err="1"/>
              <a:t>Finoguenov</a:t>
            </a:r>
            <a:r>
              <a:rPr lang="de-DE" sz="2000" dirty="0"/>
              <a:t> (MPE)  </a:t>
            </a:r>
            <a:r>
              <a:rPr lang="de-DE" sz="2000" dirty="0">
                <a:hlinkClick r:id="rId2" tooltip="eROSITA cluster selection function."/>
              </a:rPr>
              <a:t>eROSITA cluster selection function.</a:t>
            </a:r>
            <a:endParaRPr lang="de-DE" sz="2000" dirty="0"/>
          </a:p>
          <a:p>
            <a:r>
              <a:rPr lang="de-DE" sz="2000" dirty="0"/>
              <a:t>D. Eckert (MPE) </a:t>
            </a:r>
            <a:r>
              <a:rPr lang="de-DE" sz="2000" dirty="0">
                <a:hlinkClick r:id="rId3" tooltip="Measuring Mgas and core-excised Lx in survey data"/>
              </a:rPr>
              <a:t>Measuring Mgas and core-excised Lx in survey data</a:t>
            </a:r>
            <a:endParaRPr lang="de-DE" sz="2000" dirty="0"/>
          </a:p>
          <a:p>
            <a:r>
              <a:rPr lang="de-DE" sz="2000" dirty="0"/>
              <a:t>S. Grandis (LMU) </a:t>
            </a:r>
            <a:r>
              <a:rPr lang="de-DE" sz="2000" dirty="0">
                <a:hlinkClick r:id="rId4" tooltip="Number counts with RASS-DES"/>
              </a:rPr>
              <a:t>Number counts with RASS-DES</a:t>
            </a:r>
            <a:endParaRPr lang="de-DE" sz="2000" dirty="0"/>
          </a:p>
          <a:p>
            <a:r>
              <a:rPr lang="de-DE" sz="2000" dirty="0"/>
              <a:t>J. </a:t>
            </a:r>
            <a:r>
              <a:rPr lang="de-DE" sz="2000" dirty="0" err="1"/>
              <a:t>Ider</a:t>
            </a:r>
            <a:r>
              <a:rPr lang="de-DE" sz="2000" dirty="0"/>
              <a:t> </a:t>
            </a:r>
            <a:r>
              <a:rPr lang="de-DE" sz="2000" dirty="0" err="1"/>
              <a:t>Chitham</a:t>
            </a:r>
            <a:r>
              <a:rPr lang="de-DE" sz="2000" dirty="0"/>
              <a:t> (MPE) Optical </a:t>
            </a:r>
            <a:r>
              <a:rPr lang="de-DE" sz="2000" dirty="0" err="1"/>
              <a:t>galaxy</a:t>
            </a:r>
            <a:r>
              <a:rPr lang="de-DE" sz="2000" dirty="0"/>
              <a:t> </a:t>
            </a:r>
            <a:r>
              <a:rPr lang="de-DE" sz="2000" dirty="0" err="1"/>
              <a:t>cluster</a:t>
            </a:r>
            <a:r>
              <a:rPr lang="de-DE" sz="2000" dirty="0"/>
              <a:t> </a:t>
            </a:r>
            <a:r>
              <a:rPr lang="de-DE" sz="2000" dirty="0" err="1"/>
              <a:t>identification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PS1 </a:t>
            </a:r>
            <a:r>
              <a:rPr lang="de-DE" sz="2000" dirty="0" err="1"/>
              <a:t>and</a:t>
            </a:r>
            <a:r>
              <a:rPr lang="de-DE" sz="2000" dirty="0"/>
              <a:t> CODEX </a:t>
            </a:r>
          </a:p>
          <a:p>
            <a:r>
              <a:rPr lang="de-DE" sz="2000" dirty="0"/>
              <a:t>N. </a:t>
            </a:r>
            <a:r>
              <a:rPr lang="de-DE" sz="2000" dirty="0" err="1"/>
              <a:t>Clerc</a:t>
            </a:r>
            <a:r>
              <a:rPr lang="de-DE" sz="2000" dirty="0"/>
              <a:t> (IRAP) </a:t>
            </a:r>
            <a:r>
              <a:rPr lang="de-DE" sz="2000" dirty="0">
                <a:hlinkClick r:id="rId5" tooltip="SPIDERS update"/>
              </a:rPr>
              <a:t>SPIDERS update</a:t>
            </a:r>
            <a:endParaRPr lang="de-DE" sz="2000" dirty="0"/>
          </a:p>
          <a:p>
            <a:r>
              <a:rPr lang="de-DE" sz="2000" dirty="0"/>
              <a:t>G. </a:t>
            </a:r>
            <a:r>
              <a:rPr lang="de-DE" sz="2000" dirty="0" err="1"/>
              <a:t>Erfanianfar</a:t>
            </a:r>
            <a:r>
              <a:rPr lang="de-DE" sz="2000" dirty="0"/>
              <a:t> (MPE)  </a:t>
            </a:r>
            <a:r>
              <a:rPr lang="de-DE" sz="2000" dirty="0">
                <a:hlinkClick r:id="rId6" tooltip="DECaLS Redsequence"/>
              </a:rPr>
              <a:t>DECaLS Red Sequence</a:t>
            </a:r>
            <a:endParaRPr lang="de-DE" sz="2000" dirty="0"/>
          </a:p>
          <a:p>
            <a:r>
              <a:rPr lang="de-DE" sz="2000" dirty="0"/>
              <a:t>J. </a:t>
            </a:r>
            <a:r>
              <a:rPr lang="de-DE" sz="2000" dirty="0" err="1"/>
              <a:t>Comparat</a:t>
            </a:r>
            <a:r>
              <a:rPr lang="de-DE" sz="2000" dirty="0"/>
              <a:t> (MPE) </a:t>
            </a:r>
            <a:r>
              <a:rPr lang="de-DE" sz="2000" dirty="0">
                <a:hlinkClick r:id="rId6" tooltip="DECaLS Redsequence"/>
              </a:rPr>
              <a:t>Joint Cluster and AGN Simulations</a:t>
            </a:r>
            <a:endParaRPr lang="de-DE" sz="2000" dirty="0"/>
          </a:p>
          <a:p>
            <a:r>
              <a:rPr lang="de-DE" sz="2000" dirty="0"/>
              <a:t>M. Klein (MPE/LMU): </a:t>
            </a:r>
            <a:r>
              <a:rPr lang="de-DE" sz="2000" dirty="0">
                <a:hlinkClick r:id="rId7" tooltip="'The MCMF confirmed 2RXS cluster catalog over the full DES survey'"/>
              </a:rPr>
              <a:t>The MCMF confirmed 2RXS cluster catalog over the full DES survey</a:t>
            </a:r>
            <a:endParaRPr lang="de-DE" sz="2000" dirty="0"/>
          </a:p>
          <a:p>
            <a:r>
              <a:rPr lang="de-DE" sz="2000" dirty="0"/>
              <a:t>Maria Paulus (LMU) </a:t>
            </a:r>
            <a:r>
              <a:rPr lang="de-DE" sz="2000" dirty="0">
                <a:hlinkClick r:id="rId8" tooltip="'Studying cluster scaling relations with RASS and DES weak lensing'"/>
              </a:rPr>
              <a:t>Studying cluster scaling relations with RASS and DES weak lensing</a:t>
            </a:r>
            <a:endParaRPr lang="de-DE" sz="2000" dirty="0"/>
          </a:p>
          <a:p>
            <a:r>
              <a:rPr lang="de-DE" sz="2000" dirty="0"/>
              <a:t>S. </a:t>
            </a:r>
            <a:r>
              <a:rPr lang="de-DE" sz="2000" dirty="0" err="1"/>
              <a:t>Bocquet</a:t>
            </a:r>
            <a:r>
              <a:rPr lang="de-DE" sz="2000" dirty="0"/>
              <a:t> (LMU) </a:t>
            </a:r>
            <a:r>
              <a:rPr lang="de-DE" sz="2000" dirty="0">
                <a:hlinkClick r:id="rId9" tooltip="Slides, especially on HMF"/>
              </a:rPr>
              <a:t>Cluster-Cosmo Pipeline requirements</a:t>
            </a:r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endParaRPr lang="en-US" sz="20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63B5BB-7098-CA46-9674-37EEC3D58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26. April 2018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03EFD74-74F2-894C-B88F-4CFE3779B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CWG Update | MPE | Mohr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9D873E-9720-F74C-9867-B8A1059FB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411D8A-36C0-4A49-8E5E-7B8D193522C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686311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el 6">
            <a:extLst>
              <a:ext uri="{FF2B5EF4-FFF2-40B4-BE49-F238E27FC236}">
                <a16:creationId xmlns:a16="http://schemas.microsoft.com/office/drawing/2014/main" id="{C2C2E511-7D11-0942-BDB4-4028443F7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Splinter Talks (</a:t>
            </a:r>
            <a:r>
              <a:rPr lang="en-US" dirty="0" err="1"/>
              <a:t>cont</a:t>
            </a:r>
            <a:r>
              <a:rPr lang="en-US" dirty="0"/>
              <a:t>)</a:t>
            </a:r>
          </a:p>
        </p:txBody>
      </p:sp>
      <p:sp>
        <p:nvSpPr>
          <p:cNvPr id="8" name="Inhaltsplatzhalter 7">
            <a:extLst>
              <a:ext uri="{FF2B5EF4-FFF2-40B4-BE49-F238E27FC236}">
                <a16:creationId xmlns:a16="http://schemas.microsoft.com/office/drawing/2014/main" id="{654A2547-9CA7-B34B-A1BC-A97A91E35F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sz="2000" dirty="0"/>
              <a:t>T. </a:t>
            </a:r>
            <a:r>
              <a:rPr lang="de-DE" sz="2000" dirty="0" err="1"/>
              <a:t>Schrabback</a:t>
            </a:r>
            <a:r>
              <a:rPr lang="de-DE" sz="2000" dirty="0"/>
              <a:t> (AIFA) VLT </a:t>
            </a:r>
            <a:r>
              <a:rPr lang="de-DE" sz="2000" dirty="0" err="1"/>
              <a:t>weak</a:t>
            </a:r>
            <a:r>
              <a:rPr lang="de-DE" sz="2000" dirty="0"/>
              <a:t> </a:t>
            </a:r>
            <a:r>
              <a:rPr lang="de-DE" sz="2000" dirty="0" err="1"/>
              <a:t>lensing</a:t>
            </a:r>
            <a:r>
              <a:rPr lang="de-DE" sz="2000" dirty="0"/>
              <a:t> </a:t>
            </a:r>
            <a:r>
              <a:rPr lang="de-DE" sz="2000" dirty="0" err="1"/>
              <a:t>data</a:t>
            </a:r>
            <a:r>
              <a:rPr lang="de-DE" sz="2000" dirty="0"/>
              <a:t> </a:t>
            </a:r>
            <a:r>
              <a:rPr lang="de-DE" sz="2000" dirty="0" err="1"/>
              <a:t>sets</a:t>
            </a:r>
            <a:r>
              <a:rPr lang="de-DE" sz="2000" dirty="0"/>
              <a:t> </a:t>
            </a:r>
            <a:r>
              <a:rPr lang="de-DE" sz="2000" dirty="0" err="1"/>
              <a:t>for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high-</a:t>
            </a:r>
            <a:r>
              <a:rPr lang="de-DE" sz="2000" dirty="0" err="1"/>
              <a:t>z</a:t>
            </a:r>
            <a:r>
              <a:rPr lang="de-DE" sz="2000" dirty="0"/>
              <a:t> </a:t>
            </a:r>
            <a:r>
              <a:rPr lang="de-DE" sz="2000" dirty="0" err="1"/>
              <a:t>mass</a:t>
            </a:r>
            <a:r>
              <a:rPr lang="de-DE" sz="2000" dirty="0"/>
              <a:t> </a:t>
            </a:r>
            <a:r>
              <a:rPr lang="de-DE" sz="2000" dirty="0" err="1"/>
              <a:t>calibration</a:t>
            </a:r>
            <a:endParaRPr lang="de-DE" sz="2000" dirty="0"/>
          </a:p>
          <a:p>
            <a:r>
              <a:rPr lang="de-DE" sz="2000" dirty="0"/>
              <a:t>Romy Rehmann (LMU) WL </a:t>
            </a:r>
            <a:r>
              <a:rPr lang="de-DE" sz="2000" dirty="0" err="1"/>
              <a:t>mass</a:t>
            </a:r>
            <a:r>
              <a:rPr lang="de-DE" sz="2000" dirty="0"/>
              <a:t> </a:t>
            </a:r>
            <a:r>
              <a:rPr lang="de-DE" sz="2000" dirty="0" err="1"/>
              <a:t>determinations</a:t>
            </a:r>
            <a:r>
              <a:rPr lang="de-DE" sz="2000" dirty="0"/>
              <a:t> </a:t>
            </a:r>
            <a:r>
              <a:rPr lang="de-DE" sz="2000" dirty="0" err="1"/>
              <a:t>of</a:t>
            </a:r>
            <a:r>
              <a:rPr lang="de-DE" sz="2000" dirty="0"/>
              <a:t> </a:t>
            </a:r>
            <a:r>
              <a:rPr lang="de-DE" sz="2000" dirty="0" err="1"/>
              <a:t>Xray</a:t>
            </a:r>
            <a:r>
              <a:rPr lang="de-DE" sz="2000" dirty="0"/>
              <a:t> &amp; SZ </a:t>
            </a:r>
            <a:r>
              <a:rPr lang="de-DE" sz="2000" dirty="0" err="1"/>
              <a:t>clusters</a:t>
            </a:r>
            <a:r>
              <a:rPr lang="de-DE" sz="2000" dirty="0"/>
              <a:t> </a:t>
            </a:r>
            <a:r>
              <a:rPr lang="de-DE" sz="2000" dirty="0" err="1"/>
              <a:t>with</a:t>
            </a:r>
            <a:r>
              <a:rPr lang="de-DE" sz="2000" dirty="0"/>
              <a:t> </a:t>
            </a:r>
            <a:r>
              <a:rPr lang="de-DE" sz="2000" dirty="0" err="1"/>
              <a:t>the</a:t>
            </a:r>
            <a:r>
              <a:rPr lang="de-DE" sz="2000" dirty="0"/>
              <a:t> Wendelstein 2m </a:t>
            </a:r>
          </a:p>
          <a:p>
            <a:r>
              <a:rPr lang="de-DE" sz="2000" dirty="0"/>
              <a:t>Jeremy Sanders (MPE) </a:t>
            </a:r>
            <a:r>
              <a:rPr lang="de-DE" sz="2000" dirty="0">
                <a:hlinkClick r:id="rId2" tooltip="&quot;eROSITA thermodynamic profiles of SPT clusters&quot;"/>
              </a:rPr>
              <a:t>eROSITA thermodynamic profiles of SPT clusters</a:t>
            </a:r>
            <a:endParaRPr lang="de-DE" sz="2000" dirty="0"/>
          </a:p>
          <a:p>
            <a:r>
              <a:rPr lang="de-DE" sz="2000" dirty="0"/>
              <a:t>W. </a:t>
            </a:r>
            <a:r>
              <a:rPr lang="de-DE" sz="2000" dirty="0" err="1"/>
              <a:t>Xu</a:t>
            </a:r>
            <a:r>
              <a:rPr lang="de-DE" sz="2000" dirty="0"/>
              <a:t> (AIFA) </a:t>
            </a:r>
            <a:r>
              <a:rPr lang="de-DE" sz="2000" dirty="0">
                <a:hlinkClick r:id="rId3" tooltip="&quot;A New X-ray Selected Sample of Very Extended Galaxy Groups from RASS&quot;"/>
              </a:rPr>
              <a:t>A New X-ray Selected Sample of Very Extended Galaxy Groups from RASS</a:t>
            </a:r>
            <a:endParaRPr lang="de-DE" sz="2000" dirty="0"/>
          </a:p>
          <a:p>
            <a:r>
              <a:rPr lang="de-DE" sz="2000" dirty="0"/>
              <a:t>A. Pérez (AIFA) </a:t>
            </a:r>
            <a:r>
              <a:rPr lang="de-DE" sz="2000" dirty="0">
                <a:hlinkClick r:id="rId4" tooltip="&quot;eROSITA simulations of extended clusters&quot;"/>
              </a:rPr>
              <a:t>eROSITA simulations of extended clusters</a:t>
            </a:r>
            <a:endParaRPr lang="de-DE" sz="2000" dirty="0"/>
          </a:p>
          <a:p>
            <a:r>
              <a:rPr lang="de-DE" sz="2000" dirty="0"/>
              <a:t>K. </a:t>
            </a:r>
            <a:r>
              <a:rPr lang="de-DE" sz="2000" dirty="0" err="1"/>
              <a:t>Migkas</a:t>
            </a:r>
            <a:r>
              <a:rPr lang="de-DE" sz="2000" dirty="0"/>
              <a:t> (AIFA) </a:t>
            </a:r>
            <a:r>
              <a:rPr lang="de-DE" sz="2000" dirty="0">
                <a:hlinkClick r:id="rId5" tooltip="L-T anisotropy study with eeHIFLUGCS"/>
              </a:rPr>
              <a:t>L-T anisotropy study with eeHIFLUGCS</a:t>
            </a:r>
            <a:endParaRPr lang="de-DE" sz="2000" dirty="0"/>
          </a:p>
          <a:p>
            <a:r>
              <a:rPr lang="de-DE" sz="2000" dirty="0"/>
              <a:t>M. </a:t>
            </a:r>
            <a:r>
              <a:rPr lang="de-DE" sz="2000" dirty="0" err="1"/>
              <a:t>Costanzi</a:t>
            </a:r>
            <a:r>
              <a:rPr lang="de-DE" sz="2000" dirty="0"/>
              <a:t> (LMU) </a:t>
            </a:r>
            <a:r>
              <a:rPr lang="de-DE" sz="2000" dirty="0">
                <a:hlinkClick r:id="rId6" tooltip="&quot;Modeling of the redMaPPer DES selection function&quot;"/>
              </a:rPr>
              <a:t>"Modeling of the redMaPPer DES selection function"</a:t>
            </a:r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endParaRPr lang="de-DE" sz="2000" dirty="0"/>
          </a:p>
          <a:p>
            <a:endParaRPr lang="en-US" sz="20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2763B5BB-7098-CA46-9674-37EEC3D582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26. April 2018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903EFD74-74F2-894C-B88F-4CFE3779B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CWG Update | MPE | Mohr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A39D873E-9720-F74C-9867-B8A1059FB3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7411D8A-36C0-4A49-8E5E-7B8D193522C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354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EB710CE-0D00-0B4B-B2B7-AEA0E89C9F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Topics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25A4ECD2-F8AD-EB4C-8EEC-132AC9BAB5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00" y="1524000"/>
            <a:ext cx="7086600" cy="4648200"/>
          </a:xfrm>
        </p:spPr>
        <p:txBody>
          <a:bodyPr/>
          <a:lstStyle/>
          <a:p>
            <a:r>
              <a:rPr lang="en-US" dirty="0"/>
              <a:t>Cluster selection</a:t>
            </a:r>
          </a:p>
          <a:p>
            <a:r>
              <a:rPr lang="en-US" dirty="0" err="1"/>
              <a:t>eROSITA</a:t>
            </a:r>
            <a:r>
              <a:rPr lang="en-US" dirty="0"/>
              <a:t> cluster mocks</a:t>
            </a:r>
          </a:p>
          <a:p>
            <a:r>
              <a:rPr lang="en-US" dirty="0"/>
              <a:t>Mass proxy measurements</a:t>
            </a:r>
          </a:p>
          <a:p>
            <a:r>
              <a:rPr lang="en-US" dirty="0"/>
              <a:t>Mass calibration</a:t>
            </a:r>
          </a:p>
          <a:p>
            <a:r>
              <a:rPr lang="en-US" dirty="0"/>
              <a:t>Photometric and Spectroscopic </a:t>
            </a:r>
            <a:r>
              <a:rPr lang="en-US" dirty="0" err="1"/>
              <a:t>followup</a:t>
            </a:r>
            <a:endParaRPr lang="en-US" dirty="0"/>
          </a:p>
          <a:p>
            <a:r>
              <a:rPr lang="en-US" dirty="0"/>
              <a:t>Cosmology Pipeline Requirements/Tests</a:t>
            </a:r>
          </a:p>
          <a:p>
            <a:r>
              <a:rPr lang="en-US" dirty="0"/>
              <a:t>Studies of nearby clusters and isotropy</a:t>
            </a:r>
          </a:p>
          <a:p>
            <a:endParaRPr lang="en-US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0DCE864E-B63D-AD46-B158-EFF3D73606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26. April 2018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78411EB-F7AB-D546-9AE0-9373E53B7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CWG Update | MPE | Mohr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6DEA6F6-B6AD-014A-84AF-7C6DAB796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D9B018-6950-1F48-97BC-A2255AD313DF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2436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40ED9F4-3D3C-1C4D-8296-29C30F5038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Cluster Selection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EBC25B0E-41D6-3A41-9E01-D472CEE68C8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93812"/>
            <a:ext cx="8458200" cy="4648200"/>
          </a:xfrm>
        </p:spPr>
        <p:txBody>
          <a:bodyPr/>
          <a:lstStyle/>
          <a:p>
            <a:r>
              <a:rPr lang="en-US" sz="2000" dirty="0"/>
              <a:t>Clusters selected through X-ray signature</a:t>
            </a:r>
          </a:p>
          <a:p>
            <a:pPr lvl="1"/>
            <a:r>
              <a:rPr lang="en-US" sz="1800" dirty="0" err="1"/>
              <a:t>eROSITA</a:t>
            </a:r>
            <a:r>
              <a:rPr lang="en-US" sz="1800" dirty="0"/>
              <a:t> count rate, </a:t>
            </a:r>
            <a:r>
              <a:rPr lang="en-US" sz="1800" dirty="0" err="1"/>
              <a:t>cgs</a:t>
            </a:r>
            <a:r>
              <a:rPr lang="en-US" sz="1800" dirty="0"/>
              <a:t> flux, detection significance, </a:t>
            </a:r>
            <a:r>
              <a:rPr lang="en-US" sz="1800" dirty="0" err="1"/>
              <a:t>etc</a:t>
            </a:r>
            <a:endParaRPr lang="en-US" sz="1800" dirty="0"/>
          </a:p>
          <a:p>
            <a:pPr lvl="1"/>
            <a:endParaRPr lang="en-US" sz="1800" dirty="0"/>
          </a:p>
          <a:p>
            <a:r>
              <a:rPr lang="en-US" sz="2000" dirty="0"/>
              <a:t>Lx-mass-z relation is key for modeling selection</a:t>
            </a:r>
          </a:p>
          <a:p>
            <a:pPr lvl="1"/>
            <a:r>
              <a:rPr lang="en-US" sz="1800" dirty="0"/>
              <a:t>It has higher scatter (~30-40%) than, for example the SPT SZE-mass-z relation (~20%)</a:t>
            </a:r>
          </a:p>
          <a:p>
            <a:pPr lvl="1"/>
            <a:endParaRPr lang="en-US" sz="2000" dirty="0"/>
          </a:p>
          <a:p>
            <a:r>
              <a:rPr lang="en-US" sz="2000" dirty="0"/>
              <a:t>At fixed mass-z the Lx is correlated with morphology: cool core clusters are more luminous</a:t>
            </a:r>
          </a:p>
          <a:p>
            <a:pPr lvl="1"/>
            <a:r>
              <a:rPr lang="en-US" sz="1800" dirty="0"/>
              <a:t>Established for 20+ years</a:t>
            </a:r>
          </a:p>
          <a:p>
            <a:pPr lvl="1"/>
            <a:endParaRPr lang="en-US" sz="1800" dirty="0"/>
          </a:p>
          <a:p>
            <a:r>
              <a:rPr lang="en-US" sz="2000" dirty="0"/>
              <a:t>Key question:  How can we use this information to improve models of cluster selection?</a:t>
            </a:r>
            <a:endParaRPr lang="en-US" sz="16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E239BF3-149A-DD44-89D3-188A980EBF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26. April 2018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5C0A5487-F466-A845-90BE-5F2AFCD1C3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CWG Update | MPE | Mohr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CD1872CC-DAE7-CE4D-BFAE-8517286133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D9B018-6950-1F48-97BC-A2255AD313DF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11" name="Gruppieren 10">
            <a:extLst>
              <a:ext uri="{FF2B5EF4-FFF2-40B4-BE49-F238E27FC236}">
                <a16:creationId xmlns:a16="http://schemas.microsoft.com/office/drawing/2014/main" id="{24D8E935-2220-334D-BFBE-B479B02E76D4}"/>
              </a:ext>
            </a:extLst>
          </p:cNvPr>
          <p:cNvGrpSpPr/>
          <p:nvPr/>
        </p:nvGrpSpPr>
        <p:grpSpPr>
          <a:xfrm>
            <a:off x="2590800" y="4724400"/>
            <a:ext cx="3803182" cy="1907383"/>
            <a:chOff x="2686050" y="2207417"/>
            <a:chExt cx="3803182" cy="1907383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5EF63E67-B73E-7B46-9F59-72D4E34D864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t="27153" b="37173"/>
            <a:stretch/>
          </p:blipFill>
          <p:spPr>
            <a:xfrm>
              <a:off x="2686050" y="2207417"/>
              <a:ext cx="3771900" cy="1907383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4E9974B9-C4F9-5F4A-96EB-861FB34C858F}"/>
                </a:ext>
              </a:extLst>
            </p:cNvPr>
            <p:cNvSpPr txBox="1"/>
            <p:nvPr/>
          </p:nvSpPr>
          <p:spPr>
            <a:xfrm>
              <a:off x="2756892" y="2286000"/>
              <a:ext cx="373234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chemeClr val="bg1"/>
                  </a:solidFill>
                </a:rPr>
                <a:t>From Mohr &amp; </a:t>
              </a:r>
              <a:r>
                <a:rPr lang="en-US" b="1" dirty="0" err="1">
                  <a:solidFill>
                    <a:schemeClr val="bg1"/>
                  </a:solidFill>
                </a:rPr>
                <a:t>Evrard</a:t>
              </a:r>
              <a:r>
                <a:rPr lang="en-US" b="1" dirty="0">
                  <a:solidFill>
                    <a:schemeClr val="bg1"/>
                  </a:solidFill>
                </a:rPr>
                <a:t> 1997: </a:t>
              </a:r>
            </a:p>
            <a:p>
              <a:r>
                <a:rPr lang="en-US" b="1" dirty="0">
                  <a:solidFill>
                    <a:schemeClr val="bg1"/>
                  </a:solidFill>
                </a:rPr>
                <a:t>  An X-ray Size-Temperature Relation for Clusters  </a:t>
              </a:r>
            </a:p>
          </p:txBody>
        </p:sp>
      </p:grpSp>
      <p:sp>
        <p:nvSpPr>
          <p:cNvPr id="10" name="Textfeld 9">
            <a:extLst>
              <a:ext uri="{FF2B5EF4-FFF2-40B4-BE49-F238E27FC236}">
                <a16:creationId xmlns:a16="http://schemas.microsoft.com/office/drawing/2014/main" id="{1A083600-B513-7E4D-AAAD-35F11C41E5A3}"/>
              </a:ext>
            </a:extLst>
          </p:cNvPr>
          <p:cNvSpPr txBox="1"/>
          <p:nvPr/>
        </p:nvSpPr>
        <p:spPr>
          <a:xfrm>
            <a:off x="1655545" y="-182880"/>
            <a:ext cx="1847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002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08920F3-1553-6D4F-8D23-30B40D40D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Multi-scale Cluster Selection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59F76C3D-1A3D-1B43-A761-EF1449073E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b="1" dirty="0"/>
              <a:t>Florian </a:t>
            </a:r>
            <a:r>
              <a:rPr lang="en-US" sz="2400" b="1" dirty="0" err="1"/>
              <a:t>Kaefer</a:t>
            </a:r>
            <a:r>
              <a:rPr lang="en-US" sz="2400" dirty="0"/>
              <a:t>:  studying these effects using flux limited cluster sample</a:t>
            </a:r>
          </a:p>
          <a:p>
            <a:endParaRPr lang="en-US" sz="2400" dirty="0"/>
          </a:p>
          <a:p>
            <a:r>
              <a:rPr lang="en-US" sz="2400" b="1" dirty="0"/>
              <a:t>Alexis </a:t>
            </a:r>
            <a:r>
              <a:rPr lang="en-US" sz="2400" b="1" dirty="0" err="1"/>
              <a:t>Finoguenov</a:t>
            </a:r>
            <a:r>
              <a:rPr lang="en-US" sz="2400" dirty="0"/>
              <a:t>:  proposing a multi-scale cluster selection that for low redshift sample can entirely exclude the cool core region</a:t>
            </a:r>
          </a:p>
          <a:p>
            <a:endParaRPr lang="en-US" sz="2400" dirty="0"/>
          </a:p>
          <a:p>
            <a:r>
              <a:rPr lang="en-US" sz="2400" b="1" dirty="0" err="1"/>
              <a:t>Weiwei</a:t>
            </a:r>
            <a:r>
              <a:rPr lang="en-US" sz="2400" b="1" dirty="0"/>
              <a:t> Xu</a:t>
            </a:r>
            <a:r>
              <a:rPr lang="en-US" sz="2400" dirty="0"/>
              <a:t>: Applying wavelet based technique to identify new, low redshift group sample in RASS</a:t>
            </a:r>
          </a:p>
          <a:p>
            <a:endParaRPr lang="en-US" sz="2400" dirty="0"/>
          </a:p>
          <a:p>
            <a:endParaRPr lang="en-US" sz="24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E061926-137A-9242-BD60-55C1A637A0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26. April 2018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64B1E79-4537-2544-BE7D-A7A63CF38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CWG Update | MPE | Mohr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8F9CC4-9EED-E645-9221-6B207CAE94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D9B018-6950-1F48-97BC-A2255AD313DF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370B5313-A50B-494D-8C57-266239C0EF2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47" b="24347"/>
          <a:stretch/>
        </p:blipFill>
        <p:spPr>
          <a:xfrm>
            <a:off x="876300" y="848880"/>
            <a:ext cx="7467600" cy="5430981"/>
          </a:xfrm>
          <a:prstGeom prst="rect">
            <a:avLst/>
          </a:prstGeom>
        </p:spPr>
      </p:pic>
      <p:pic>
        <p:nvPicPr>
          <p:cNvPr id="10" name="Grafik 9">
            <a:extLst>
              <a:ext uri="{FF2B5EF4-FFF2-40B4-BE49-F238E27FC236}">
                <a16:creationId xmlns:a16="http://schemas.microsoft.com/office/drawing/2014/main" id="{A73D8B44-CBD5-744A-BA5F-079E1D45FB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2922" b="24347"/>
          <a:stretch/>
        </p:blipFill>
        <p:spPr>
          <a:xfrm>
            <a:off x="838200" y="698018"/>
            <a:ext cx="7467600" cy="5581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141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BE005DC-5DAA-054E-BC69-DFFE78529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Simulations to Test Selection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776DC20-F70F-074F-A77E-62732C8444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400" dirty="0"/>
              <a:t>Expect to test selection tools using mocks soon</a:t>
            </a:r>
          </a:p>
          <a:p>
            <a:endParaRPr lang="en-US" sz="2400" dirty="0"/>
          </a:p>
          <a:p>
            <a:pPr lvl="1"/>
            <a:r>
              <a:rPr lang="en-US" sz="2000" b="1" dirty="0"/>
              <a:t>Dominik Eckert:  </a:t>
            </a:r>
            <a:r>
              <a:rPr lang="en-US" sz="2000" dirty="0"/>
              <a:t>produce realistic </a:t>
            </a:r>
            <a:r>
              <a:rPr lang="en-US" sz="2000" dirty="0" err="1"/>
              <a:t>eROSITA</a:t>
            </a:r>
            <a:r>
              <a:rPr lang="en-US" sz="2000" dirty="0"/>
              <a:t> cluster mocks using Planck XMM subsample as “truth”</a:t>
            </a:r>
          </a:p>
          <a:p>
            <a:endParaRPr lang="en-US" sz="2400" dirty="0"/>
          </a:p>
          <a:p>
            <a:pPr lvl="1"/>
            <a:r>
              <a:rPr lang="en-US" sz="2000" b="1" dirty="0"/>
              <a:t>Jeremy Sanders: </a:t>
            </a:r>
            <a:r>
              <a:rPr lang="en-US" sz="2000" dirty="0"/>
              <a:t>produce realistic </a:t>
            </a:r>
            <a:r>
              <a:rPr lang="en-US" sz="2000" dirty="0" err="1"/>
              <a:t>eROSITA</a:t>
            </a:r>
            <a:r>
              <a:rPr lang="en-US" sz="2000" dirty="0"/>
              <a:t> cluster mocks using SPT-SZ Chandra subsample to z~1.2 as “truth”</a:t>
            </a:r>
          </a:p>
          <a:p>
            <a:endParaRPr lang="en-US" sz="2400" dirty="0"/>
          </a:p>
          <a:p>
            <a:r>
              <a:rPr lang="en-US" sz="2400" b="1" dirty="0"/>
              <a:t>John </a:t>
            </a:r>
            <a:r>
              <a:rPr lang="en-US" sz="2400" b="1" dirty="0" err="1"/>
              <a:t>Comparat</a:t>
            </a:r>
            <a:r>
              <a:rPr lang="en-US" sz="2400" b="1" dirty="0"/>
              <a:t>:</a:t>
            </a:r>
            <a:r>
              <a:rPr lang="en-US" sz="2400" dirty="0"/>
              <a:t> provided update on simulations of mocks to support </a:t>
            </a:r>
            <a:r>
              <a:rPr lang="en-US" sz="2400" dirty="0" err="1"/>
              <a:t>eROSITA</a:t>
            </a:r>
            <a:r>
              <a:rPr lang="en-US" sz="2400" dirty="0"/>
              <a:t> related spectroscopic surveys (4MOST)</a:t>
            </a:r>
          </a:p>
          <a:p>
            <a:endParaRPr lang="en-US" sz="24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936890B-ACAA-EB4A-B82F-A1DCA9B3C9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26. April 2018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A24F443-4123-6D41-BA40-F535A4A3B3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CWG Update | MPE | Mohr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CF66CB2-116E-7946-BC34-A625BD305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D9B018-6950-1F48-97BC-A2255AD313DF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C0379A5F-3379-4146-81D4-A1546FA3E3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3800" y="1260980"/>
            <a:ext cx="6707873" cy="5021840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ADB6433D-AF9F-0E45-A099-6869305A5B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6800" y="1334835"/>
            <a:ext cx="7099300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13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92EF65F-8F0C-A243-A19B-CF99E0ADC5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Proxy Estimation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3042022-C488-A440-824A-F4BE9E152FA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05400"/>
          </a:xfrm>
        </p:spPr>
        <p:txBody>
          <a:bodyPr/>
          <a:lstStyle/>
          <a:p>
            <a:r>
              <a:rPr lang="en-US" sz="2400" dirty="0"/>
              <a:t>ICM masses provide low scatter mass proxies</a:t>
            </a:r>
          </a:p>
          <a:p>
            <a:pPr lvl="1"/>
            <a:r>
              <a:rPr lang="en-US" sz="2000" dirty="0"/>
              <a:t>Cannot be extracted accurately using beta model</a:t>
            </a:r>
          </a:p>
          <a:p>
            <a:pPr lvl="1"/>
            <a:endParaRPr lang="en-US" sz="2000" dirty="0"/>
          </a:p>
          <a:p>
            <a:r>
              <a:rPr lang="en-US" sz="2400" b="1" dirty="0"/>
              <a:t>Jeremy Sanders</a:t>
            </a:r>
            <a:r>
              <a:rPr lang="en-US" sz="2400" dirty="0"/>
              <a:t>:  analysis of mock </a:t>
            </a:r>
            <a:r>
              <a:rPr lang="en-US" sz="2400" dirty="0" err="1"/>
              <a:t>eROSITA</a:t>
            </a:r>
            <a:r>
              <a:rPr lang="en-US" sz="2400" dirty="0"/>
              <a:t> observations of SPT-SZ Chandra subsample shows ICM masses can be extracted out to z~1.2 with better than 10% measurement uncertainty!</a:t>
            </a:r>
          </a:p>
          <a:p>
            <a:endParaRPr lang="en-US" sz="2400" dirty="0"/>
          </a:p>
          <a:p>
            <a:r>
              <a:rPr lang="en-US" sz="2400" b="1" dirty="0"/>
              <a:t>Dominique Eckert</a:t>
            </a:r>
            <a:r>
              <a:rPr lang="en-US" sz="2400" dirty="0"/>
              <a:t>:  showed results from new non-parametric analysis of XMM XXL based sample that also show good ICM mass measurements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45C8BB5D-79CA-6B4B-82CF-07FE6314A9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26. April 2018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82518AC-BD63-D344-BB81-9465F99A79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CWG Update | MPE | Mohr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4003142-E007-9D42-8821-96754FB59C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D9B018-6950-1F48-97BC-A2255AD313DF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A18FA996-A5FD-074C-BF47-62A15F71D2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4347" b="24347"/>
          <a:stretch/>
        </p:blipFill>
        <p:spPr>
          <a:xfrm>
            <a:off x="745988" y="514349"/>
            <a:ext cx="7652023" cy="5565108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1B39B391-F898-BB46-8630-C2F81C896FEE}"/>
              </a:ext>
            </a:extLst>
          </p:cNvPr>
          <p:cNvGrpSpPr/>
          <p:nvPr/>
        </p:nvGrpSpPr>
        <p:grpSpPr>
          <a:xfrm>
            <a:off x="571500" y="426316"/>
            <a:ext cx="8001000" cy="5818909"/>
            <a:chOff x="571500" y="290946"/>
            <a:chExt cx="8001000" cy="5818909"/>
          </a:xfrm>
        </p:grpSpPr>
        <p:pic>
          <p:nvPicPr>
            <p:cNvPr id="8" name="Grafik 7">
              <a:extLst>
                <a:ext uri="{FF2B5EF4-FFF2-40B4-BE49-F238E27FC236}">
                  <a16:creationId xmlns:a16="http://schemas.microsoft.com/office/drawing/2014/main" id="{43D2BD86-2B41-5240-8764-BE8ADF64C7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24347" b="24347"/>
            <a:stretch/>
          </p:blipFill>
          <p:spPr>
            <a:xfrm>
              <a:off x="571500" y="290946"/>
              <a:ext cx="8001000" cy="5818909"/>
            </a:xfrm>
            <a:prstGeom prst="rect">
              <a:avLst/>
            </a:prstGeom>
          </p:spPr>
        </p:pic>
        <p:sp>
          <p:nvSpPr>
            <p:cNvPr id="9" name="Textfeld 8">
              <a:extLst>
                <a:ext uri="{FF2B5EF4-FFF2-40B4-BE49-F238E27FC236}">
                  <a16:creationId xmlns:a16="http://schemas.microsoft.com/office/drawing/2014/main" id="{B4EEF357-4E64-8E4A-8A56-71FA9954629C}"/>
                </a:ext>
              </a:extLst>
            </p:cNvPr>
            <p:cNvSpPr txBox="1"/>
            <p:nvPr/>
          </p:nvSpPr>
          <p:spPr>
            <a:xfrm>
              <a:off x="6705039" y="397363"/>
              <a:ext cx="132440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J. Sanders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8682730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352B5D7C-BD82-3940-AEAC-7763687C6B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Mass Calibration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96250836-D771-6D43-B24B-889287C60B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19199"/>
            <a:ext cx="8229600" cy="5026025"/>
          </a:xfrm>
        </p:spPr>
        <p:txBody>
          <a:bodyPr/>
          <a:lstStyle/>
          <a:p>
            <a:r>
              <a:rPr lang="en-US" sz="2000" b="1" dirty="0"/>
              <a:t>Tim </a:t>
            </a:r>
            <a:r>
              <a:rPr lang="en-US" sz="2000" b="1" dirty="0" err="1"/>
              <a:t>Schrabback</a:t>
            </a:r>
            <a:r>
              <a:rPr lang="en-US" sz="2000" b="1" dirty="0"/>
              <a:t>:  </a:t>
            </a:r>
            <a:r>
              <a:rPr lang="en-US" sz="2000" dirty="0"/>
              <a:t>VLT observations in IR useful for weak lensing of high-z clusters (competitive with HST </a:t>
            </a:r>
            <a:r>
              <a:rPr lang="en-US" sz="2000" dirty="0" err="1"/>
              <a:t>obs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b="1" dirty="0"/>
              <a:t>Maria Paulus:  </a:t>
            </a:r>
            <a:r>
              <a:rPr lang="en-US" sz="2000" dirty="0"/>
              <a:t>DES weak lensing data used for studying scaling relations of 2RXS+DES cluster sample</a:t>
            </a:r>
          </a:p>
          <a:p>
            <a:endParaRPr lang="en-US" sz="2000" dirty="0"/>
          </a:p>
          <a:p>
            <a:r>
              <a:rPr lang="en-US" sz="2000" b="1" dirty="0"/>
              <a:t>Romy </a:t>
            </a:r>
            <a:r>
              <a:rPr lang="en-US" sz="2000" b="1" dirty="0" err="1"/>
              <a:t>Rehmann</a:t>
            </a:r>
            <a:r>
              <a:rPr lang="en-US" sz="2000" b="1" dirty="0"/>
              <a:t>:  </a:t>
            </a:r>
            <a:r>
              <a:rPr lang="en-US" sz="2000" dirty="0" err="1"/>
              <a:t>Wendelstein</a:t>
            </a:r>
            <a:r>
              <a:rPr lang="en-US" sz="2000" dirty="0"/>
              <a:t> weak lensing of 3 Planck clusters</a:t>
            </a:r>
          </a:p>
          <a:p>
            <a:endParaRPr lang="en-US" sz="2000" dirty="0"/>
          </a:p>
          <a:p>
            <a:r>
              <a:rPr lang="en-US" sz="2000" b="1" dirty="0" err="1"/>
              <a:t>Raffaella</a:t>
            </a:r>
            <a:r>
              <a:rPr lang="en-US" sz="2000" b="1" dirty="0"/>
              <a:t> </a:t>
            </a:r>
            <a:r>
              <a:rPr lang="en-US" sz="2000" b="1" dirty="0" err="1"/>
              <a:t>Capasso</a:t>
            </a:r>
            <a:r>
              <a:rPr lang="en-US" sz="2000" b="1" dirty="0">
                <a:sym typeface="Wingdings" pitchFamily="2" charset="2"/>
              </a:rPr>
              <a:t>:  </a:t>
            </a:r>
            <a:r>
              <a:rPr lang="en-US" sz="2000" dirty="0">
                <a:sym typeface="Wingdings" pitchFamily="2" charset="2"/>
              </a:rPr>
              <a:t>Lambda-mass-z relations of CODEX clusters calibrated using dynamical masses calculated using SPIDERS data</a:t>
            </a:r>
            <a:endParaRPr lang="en-US" sz="2000" dirty="0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D682EFA-8219-B347-973B-C203FAC622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de-DE"/>
              <a:t>26. April 2018</a:t>
            </a:r>
            <a:endParaRPr lang="en-US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F628236-DB78-1642-B8EB-25D0791A0A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CWG Update | MPE | Mohr</a:t>
            </a:r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0AAE109D-1C44-8443-9088-3FCD304D8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ED9B018-6950-1F48-97BC-A2255AD313DF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pic>
        <p:nvPicPr>
          <p:cNvPr id="8" name="Grafik 7">
            <a:extLst>
              <a:ext uri="{FF2B5EF4-FFF2-40B4-BE49-F238E27FC236}">
                <a16:creationId xmlns:a16="http://schemas.microsoft.com/office/drawing/2014/main" id="{78438B9C-132E-8B49-AB11-12BA8112CC1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0047" b="30047"/>
          <a:stretch/>
        </p:blipFill>
        <p:spPr>
          <a:xfrm>
            <a:off x="97291" y="1139824"/>
            <a:ext cx="9025618" cy="5105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968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Textured">
  <a:themeElements>
    <a:clrScheme name="Textured 1">
      <a:dk1>
        <a:srgbClr val="003366"/>
      </a:dk1>
      <a:lt1>
        <a:srgbClr val="FFFFFF"/>
      </a:lt1>
      <a:dk2>
        <a:srgbClr val="2B5481"/>
      </a:dk2>
      <a:lt2>
        <a:srgbClr val="E5FFFF"/>
      </a:lt2>
      <a:accent1>
        <a:srgbClr val="009999"/>
      </a:accent1>
      <a:accent2>
        <a:srgbClr val="336699"/>
      </a:accent2>
      <a:accent3>
        <a:srgbClr val="ACB3C1"/>
      </a:accent3>
      <a:accent4>
        <a:srgbClr val="DADADA"/>
      </a:accent4>
      <a:accent5>
        <a:srgbClr val="AACACA"/>
      </a:accent5>
      <a:accent6>
        <a:srgbClr val="2D5C8A"/>
      </a:accent6>
      <a:hlink>
        <a:srgbClr val="00CCFF"/>
      </a:hlink>
      <a:folHlink>
        <a:srgbClr val="FFCC00"/>
      </a:folHlink>
    </a:clrScheme>
    <a:fontScheme name="Textured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-5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2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Times New Roman" pitchFamily="-112" charset="-52"/>
          </a:defRPr>
        </a:defPPr>
      </a:lstStyle>
    </a:lnDef>
  </a:objectDefaults>
  <a:extraClrSchemeLst>
    <a:extraClrScheme>
      <a:clrScheme name="Textured 1">
        <a:dk1>
          <a:srgbClr val="003366"/>
        </a:dk1>
        <a:lt1>
          <a:srgbClr val="FFFFFF"/>
        </a:lt1>
        <a:dk2>
          <a:srgbClr val="2B5481"/>
        </a:dk2>
        <a:lt2>
          <a:srgbClr val="E5FFFF"/>
        </a:lt2>
        <a:accent1>
          <a:srgbClr val="009999"/>
        </a:accent1>
        <a:accent2>
          <a:srgbClr val="336699"/>
        </a:accent2>
        <a:accent3>
          <a:srgbClr val="ACB3C1"/>
        </a:accent3>
        <a:accent4>
          <a:srgbClr val="DADADA"/>
        </a:accent4>
        <a:accent5>
          <a:srgbClr val="AACACA"/>
        </a:accent5>
        <a:accent6>
          <a:srgbClr val="2D5C8A"/>
        </a:accent6>
        <a:hlink>
          <a:srgbClr val="00CCFF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2">
        <a:dk1>
          <a:srgbClr val="003300"/>
        </a:dk1>
        <a:lt1>
          <a:srgbClr val="FFFFFF"/>
        </a:lt1>
        <a:dk2>
          <a:srgbClr val="2B5481"/>
        </a:dk2>
        <a:lt2>
          <a:srgbClr val="CCFF99"/>
        </a:lt2>
        <a:accent1>
          <a:srgbClr val="33CC33"/>
        </a:accent1>
        <a:accent2>
          <a:srgbClr val="46562A"/>
        </a:accent2>
        <a:accent3>
          <a:srgbClr val="ACB3C1"/>
        </a:accent3>
        <a:accent4>
          <a:srgbClr val="DADADA"/>
        </a:accent4>
        <a:accent5>
          <a:srgbClr val="ADE2AD"/>
        </a:accent5>
        <a:accent6>
          <a:srgbClr val="3F4D25"/>
        </a:accent6>
        <a:hlink>
          <a:srgbClr val="009999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3">
        <a:dk1>
          <a:srgbClr val="4E4E74"/>
        </a:dk1>
        <a:lt1>
          <a:srgbClr val="FFFFFF"/>
        </a:lt1>
        <a:dk2>
          <a:srgbClr val="2B5481"/>
        </a:dk2>
        <a:lt2>
          <a:srgbClr val="FFFFCC"/>
        </a:lt2>
        <a:accent1>
          <a:srgbClr val="5E5884"/>
        </a:accent1>
        <a:accent2>
          <a:srgbClr val="8AB29D"/>
        </a:accent2>
        <a:accent3>
          <a:srgbClr val="ACB3C1"/>
        </a:accent3>
        <a:accent4>
          <a:srgbClr val="DADADA"/>
        </a:accent4>
        <a:accent5>
          <a:srgbClr val="B6B4C2"/>
        </a:accent5>
        <a:accent6>
          <a:srgbClr val="7DA18E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xtured 4">
        <a:dk1>
          <a:srgbClr val="080808"/>
        </a:dk1>
        <a:lt1>
          <a:srgbClr val="FFFFFF"/>
        </a:lt1>
        <a:dk2>
          <a:srgbClr val="2B5481"/>
        </a:dk2>
        <a:lt2>
          <a:srgbClr val="FFFFFF"/>
        </a:lt2>
        <a:accent1>
          <a:srgbClr val="666699"/>
        </a:accent1>
        <a:accent2>
          <a:srgbClr val="3366CC"/>
        </a:accent2>
        <a:accent3>
          <a:srgbClr val="ACB3C1"/>
        </a:accent3>
        <a:accent4>
          <a:srgbClr val="DADADA"/>
        </a:accent4>
        <a:accent5>
          <a:srgbClr val="B8B8CA"/>
        </a:accent5>
        <a:accent6>
          <a:srgbClr val="2D5CB9"/>
        </a:accent6>
        <a:hlink>
          <a:srgbClr val="00C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919191"/>
      </a:lt2>
      <a:accent1>
        <a:srgbClr val="618FFD"/>
      </a:accent1>
      <a:accent2>
        <a:srgbClr val="00AE00"/>
      </a:accent2>
      <a:accent3>
        <a:srgbClr val="FFFFFF"/>
      </a:accent3>
      <a:accent4>
        <a:srgbClr val="000000"/>
      </a:accent4>
      <a:accent5>
        <a:srgbClr val="B7C6FE"/>
      </a:accent5>
      <a:accent6>
        <a:srgbClr val="009D00"/>
      </a:accent6>
      <a:hlink>
        <a:srgbClr val="FC0128"/>
      </a:hlink>
      <a:folHlink>
        <a:srgbClr val="CECECE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Warbler:Applications:Microsoft Office 2004:Templates:Presentations:Designs:Textured</Template>
  <TotalTime>0</TotalTime>
  <Pages>19</Pages>
  <Words>803</Words>
  <Application>Microsoft Macintosh PowerPoint</Application>
  <PresentationFormat>Bildschirmpräsentation (4:3)</PresentationFormat>
  <Paragraphs>153</Paragraphs>
  <Slides>13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6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13</vt:i4>
      </vt:variant>
    </vt:vector>
  </HeadingPairs>
  <TitlesOfParts>
    <vt:vector size="20" baseType="lpstr">
      <vt:lpstr>ＭＳ Ｐゴシック</vt:lpstr>
      <vt:lpstr>Arial</vt:lpstr>
      <vt:lpstr>Helvetica</vt:lpstr>
      <vt:lpstr>Times New Roman</vt:lpstr>
      <vt:lpstr>Webdings</vt:lpstr>
      <vt:lpstr>Wingdings</vt:lpstr>
      <vt:lpstr>Textured</vt:lpstr>
      <vt:lpstr>PowerPoint-Präsentation</vt:lpstr>
      <vt:lpstr>Splinter Talks (17x)</vt:lpstr>
      <vt:lpstr>Splinter Talks (cont)</vt:lpstr>
      <vt:lpstr>Topics</vt:lpstr>
      <vt:lpstr>Cluster Selection</vt:lpstr>
      <vt:lpstr>Multi-scale Cluster Selection</vt:lpstr>
      <vt:lpstr>Simulations to Test Selection</vt:lpstr>
      <vt:lpstr>Mass Proxy Estimation</vt:lpstr>
      <vt:lpstr>Mass Calibration</vt:lpstr>
      <vt:lpstr>Optical Followup</vt:lpstr>
      <vt:lpstr>Cosmology Pipeline</vt:lpstr>
      <vt:lpstr>Local Clusters and Isotropy</vt:lpstr>
      <vt:lpstr>Status</vt:lpstr>
    </vt:vector>
  </TitlesOfParts>
  <Company>University of Chicago</Company>
  <LinksUpToDate>false</LinksUpToDate>
  <SharedDoc>false</SharedDoc>
  <HyperlinksChanged>false</HyperlinksChanged>
  <AppVersion>16.0010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Interferometric SZE Cluster Images</dc:title>
  <dc:subject>Cluster Regularity, Cosmology and Galaxy Formation</dc:subject>
  <dc:creator>Joseph J Mohr</dc:creator>
  <cp:keywords/>
  <dc:description/>
  <cp:lastModifiedBy>Joe Mohr</cp:lastModifiedBy>
  <cp:revision>5991</cp:revision>
  <cp:lastPrinted>2014-01-15T15:29:50Z</cp:lastPrinted>
  <dcterms:created xsi:type="dcterms:W3CDTF">2010-10-05T11:44:03Z</dcterms:created>
  <dcterms:modified xsi:type="dcterms:W3CDTF">2018-04-26T11:44:32Z</dcterms:modified>
</cp:coreProperties>
</file>