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540" r:id="rId2"/>
    <p:sldId id="541" r:id="rId3"/>
    <p:sldId id="542" r:id="rId4"/>
    <p:sldId id="552" r:id="rId5"/>
    <p:sldId id="554" r:id="rId6"/>
    <p:sldId id="556" r:id="rId7"/>
    <p:sldId id="550" r:id="rId8"/>
    <p:sldId id="551" r:id="rId9"/>
    <p:sldId id="553" r:id="rId10"/>
    <p:sldId id="546" r:id="rId11"/>
    <p:sldId id="555" r:id="rId12"/>
    <p:sldId id="560" r:id="rId13"/>
    <p:sldId id="559" r:id="rId14"/>
    <p:sldId id="417" r:id="rId15"/>
    <p:sldId id="561" r:id="rId16"/>
    <p:sldId id="562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E8E8"/>
    <a:srgbClr val="0000FF"/>
    <a:srgbClr val="B2B2B2"/>
    <a:srgbClr val="0066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432" autoAdjust="0"/>
    <p:restoredTop sz="90925" autoAdjust="0"/>
  </p:normalViewPr>
  <p:slideViewPr>
    <p:cSldViewPr snapToObjects="1">
      <p:cViewPr>
        <p:scale>
          <a:sx n="100" d="100"/>
          <a:sy n="100" d="100"/>
        </p:scale>
        <p:origin x="-1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3270" y="-90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0DCCBF-94FD-4CD2-BA2D-B424DB4C12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DDCF15-6267-9C41-AB5D-81A536A281C8}" type="slidenum">
              <a:rPr lang="de-DE"/>
              <a:pPr/>
              <a:t>12</a:t>
            </a:fld>
            <a:endParaRPr lang="de-DE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2C42EF-9D6A-8F42-BB5B-3A86BD3579C8}" type="slidenum">
              <a:rPr lang="de-DE"/>
              <a:pPr/>
              <a:t>15</a:t>
            </a:fld>
            <a:endParaRPr lang="de-D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A6AF-23D3-400B-B79F-9240C14742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3B1E-1C0E-4202-80BE-C032EEDE7E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68CA-CC00-483A-ACDD-C7FB9268F9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54BE-3EF0-4B5C-A901-3B9AFBFEA5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S.Mereghetti - Simbol-X: The hard X-ray Universe in focus - Bologna -15/5/2007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E0FF-DC91-EE4E-8A87-33FCE706EA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9243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762500" y="2057400"/>
            <a:ext cx="39243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AFEE-C530-481D-9FC4-D2735F643A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CB3B-4A63-4EE3-8E05-ECCE2235B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7A0F-6D71-4DBC-91E3-6EECB6D6F1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CDD2-2831-4947-91A4-0408436251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E1B7-174A-4CD1-8F37-A9EF1D508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908-2F56-45AC-B175-CBC395C92F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496E-C67E-4128-91FE-F5D7A242E5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02F6-AD6D-4B64-8F18-BC46EC9039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6000">
              <a:schemeClr val="tx1">
                <a:lumMod val="65000"/>
                <a:lumOff val="35000"/>
              </a:schemeClr>
            </a:gs>
            <a:gs pos="91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1236A4-F2D2-438E-A827-9E84582599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s3                                                            00039DEB**iBOOK HD**                   B6E9FBD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849005" cy="6858000"/>
          </a:xfrm>
          <a:prstGeom prst="rect">
            <a:avLst/>
          </a:prstGeom>
          <a:noFill/>
        </p:spPr>
      </p:pic>
      <p:grpSp>
        <p:nvGrpSpPr>
          <p:cNvPr id="9" name="Gruppierung 8"/>
          <p:cNvGrpSpPr/>
          <p:nvPr/>
        </p:nvGrpSpPr>
        <p:grpSpPr>
          <a:xfrm>
            <a:off x="-304800" y="0"/>
            <a:ext cx="10153804" cy="6858000"/>
            <a:chOff x="-304800" y="0"/>
            <a:chExt cx="10153804" cy="6858000"/>
          </a:xfrm>
        </p:grpSpPr>
        <p:sp>
          <p:nvSpPr>
            <p:cNvPr id="6" name="Rechteck 5"/>
            <p:cNvSpPr/>
            <p:nvPr/>
          </p:nvSpPr>
          <p:spPr>
            <a:xfrm>
              <a:off x="0" y="5257800"/>
              <a:ext cx="9849004" cy="1600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-304800" y="2438400"/>
              <a:ext cx="3600604" cy="3429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6248400" y="2286000"/>
              <a:ext cx="3600604" cy="3429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0" y="0"/>
              <a:ext cx="9849004" cy="3429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28600" y="174625"/>
            <a:ext cx="7772400" cy="1501775"/>
          </a:xfrm>
        </p:spPr>
        <p:txBody>
          <a:bodyPr/>
          <a:lstStyle/>
          <a:p>
            <a:r>
              <a:rPr lang="de-DE" dirty="0" err="1" smtClean="0"/>
              <a:t>Astrophysics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COMPACT </a:t>
            </a:r>
            <a:r>
              <a:rPr lang="de-DE" dirty="0" err="1" smtClean="0"/>
              <a:t>Objects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381000" y="1319213"/>
            <a:ext cx="7772400" cy="150018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Axel Schwope &amp; Andrea </a:t>
            </a:r>
            <a:r>
              <a:rPr lang="de-DE" dirty="0" err="1" smtClean="0">
                <a:solidFill>
                  <a:schemeClr val="bg1"/>
                </a:solidFill>
              </a:rPr>
              <a:t>Santangelo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input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A. </a:t>
            </a:r>
            <a:r>
              <a:rPr lang="de-DE" dirty="0" err="1" smtClean="0">
                <a:solidFill>
                  <a:schemeClr val="bg1"/>
                </a:solidFill>
              </a:rPr>
              <a:t>Pires</a:t>
            </a:r>
            <a:r>
              <a:rPr lang="de-DE" dirty="0" smtClean="0">
                <a:solidFill>
                  <a:schemeClr val="bg1"/>
                </a:solidFill>
              </a:rPr>
              <a:t> and D. </a:t>
            </a:r>
            <a:r>
              <a:rPr lang="de-DE" dirty="0" err="1" smtClean="0">
                <a:solidFill>
                  <a:schemeClr val="bg1"/>
                </a:solidFill>
              </a:rPr>
              <a:t>Klochkov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M7– </a:t>
            </a:r>
            <a:r>
              <a:rPr lang="de-DE" dirty="0" err="1" smtClean="0"/>
              <a:t>eROSITA</a:t>
            </a:r>
            <a:r>
              <a:rPr lang="de-DE" dirty="0" smtClean="0"/>
              <a:t> </a:t>
            </a:r>
            <a:r>
              <a:rPr lang="de-DE" dirty="0" err="1" smtClean="0"/>
              <a:t>forecast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A. </a:t>
            </a:r>
            <a:r>
              <a:rPr lang="de-DE" sz="2000" dirty="0" err="1" smtClean="0"/>
              <a:t>Pires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28600" y="1600200"/>
            <a:ext cx="4419600" cy="41549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Population </a:t>
            </a:r>
            <a:r>
              <a:rPr lang="de-DE" sz="2400" dirty="0" err="1" smtClean="0"/>
              <a:t>synthesis</a:t>
            </a:r>
            <a:endParaRPr lang="de-DE" sz="2400" dirty="0" smtClean="0"/>
          </a:p>
          <a:p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birth</a:t>
            </a:r>
            <a:r>
              <a:rPr lang="de-DE" sz="2400" dirty="0" smtClean="0"/>
              <a:t> rate</a:t>
            </a:r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Progenitor</a:t>
            </a:r>
            <a:r>
              <a:rPr lang="de-DE" sz="2400" dirty="0" smtClean="0"/>
              <a:t> </a:t>
            </a:r>
            <a:r>
              <a:rPr lang="de-DE" sz="2400" dirty="0" err="1" smtClean="0"/>
              <a:t>spatial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kick </a:t>
            </a:r>
            <a:r>
              <a:rPr lang="de-DE" sz="2400" dirty="0" err="1" smtClean="0"/>
              <a:t>velocity</a:t>
            </a:r>
            <a:r>
              <a:rPr lang="de-DE" sz="2400" dirty="0" smtClean="0"/>
              <a:t> at </a:t>
            </a:r>
            <a:r>
              <a:rPr lang="de-DE" sz="2400" dirty="0" err="1" smtClean="0"/>
              <a:t>birth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cooling/temperature</a:t>
            </a:r>
            <a:endParaRPr lang="de-DE" sz="2400" dirty="0" smtClean="0"/>
          </a:p>
          <a:p>
            <a:pPr>
              <a:buFont typeface="Arial"/>
              <a:buChar char="•"/>
            </a:pP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Aeff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survey</a:t>
            </a:r>
            <a:r>
              <a:rPr lang="de-DE" sz="2400" dirty="0" smtClean="0"/>
              <a:t> </a:t>
            </a:r>
            <a:r>
              <a:rPr lang="de-DE" sz="2400" dirty="0" err="1" smtClean="0"/>
              <a:t>exposure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detection</a:t>
            </a:r>
            <a:r>
              <a:rPr lang="de-DE" sz="2400" dirty="0" smtClean="0"/>
              <a:t> </a:t>
            </a:r>
            <a:r>
              <a:rPr lang="de-DE" sz="2400" dirty="0" err="1" smtClean="0"/>
              <a:t>limit</a:t>
            </a:r>
            <a:r>
              <a:rPr lang="de-DE" sz="2400" dirty="0" smtClean="0"/>
              <a:t> (100 </a:t>
            </a:r>
            <a:r>
              <a:rPr lang="de-DE" sz="2400" dirty="0" err="1" smtClean="0"/>
              <a:t>photons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</p:txBody>
      </p:sp>
      <p:grpSp>
        <p:nvGrpSpPr>
          <p:cNvPr id="3" name="Gruppierung 12"/>
          <p:cNvGrpSpPr/>
          <p:nvPr/>
        </p:nvGrpSpPr>
        <p:grpSpPr>
          <a:xfrm>
            <a:off x="4648200" y="1752600"/>
            <a:ext cx="4267200" cy="4002583"/>
            <a:chOff x="4191000" y="1752600"/>
            <a:chExt cx="4724400" cy="4724400"/>
          </a:xfrm>
        </p:grpSpPr>
        <p:pic>
          <p:nvPicPr>
            <p:cNvPr id="9" name="Bild 8" descr="cumulXDINS_eROS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752600"/>
              <a:ext cx="4724400" cy="47244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709557" y="4857206"/>
              <a:ext cx="3205843" cy="76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 smtClean="0"/>
                <a:t>2</a:t>
              </a:r>
              <a:r>
                <a:rPr lang="de-DE" dirty="0" smtClean="0"/>
                <a:t> </a:t>
              </a:r>
              <a:r>
                <a:rPr lang="de-DE" dirty="0" err="1" smtClean="0"/>
                <a:t>objects</a:t>
              </a:r>
              <a:r>
                <a:rPr lang="de-DE" dirty="0" smtClean="0"/>
                <a:t> </a:t>
              </a:r>
              <a:r>
                <a:rPr lang="de-DE" dirty="0" err="1" smtClean="0"/>
                <a:t>conservative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10</a:t>
              </a:r>
              <a:r>
                <a:rPr lang="de-DE" baseline="30000" dirty="0" smtClean="0"/>
                <a:t>3</a:t>
              </a:r>
              <a:r>
                <a:rPr lang="de-DE" dirty="0" smtClean="0"/>
                <a:t> </a:t>
              </a:r>
              <a:r>
                <a:rPr lang="de-DE" dirty="0" err="1" smtClean="0"/>
                <a:t>optimistic</a:t>
              </a:r>
              <a:endParaRPr lang="de-DE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28600" y="6019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ln>
                  <a:solidFill>
                    <a:srgbClr val="0000FF"/>
                  </a:solidFill>
                </a:ln>
              </a:rPr>
              <a:t>Need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de-DE" sz="2400" dirty="0" err="1" smtClean="0">
                <a:ln>
                  <a:solidFill>
                    <a:srgbClr val="0000FF"/>
                  </a:solidFill>
                </a:ln>
              </a:rPr>
              <a:t>deep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de-DE" sz="2400" dirty="0" err="1" smtClean="0">
                <a:ln>
                  <a:solidFill>
                    <a:srgbClr val="0000FF"/>
                  </a:solidFill>
                </a:ln>
              </a:rPr>
              <a:t>optical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de-DE" sz="2400" dirty="0" err="1" smtClean="0">
                <a:ln>
                  <a:solidFill>
                    <a:srgbClr val="0000FF"/>
                  </a:solidFill>
                </a:ln>
              </a:rPr>
              <a:t>imaging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, </a:t>
            </a:r>
            <a:r>
              <a:rPr lang="de-DE" sz="2400" dirty="0" err="1" smtClean="0">
                <a:ln>
                  <a:solidFill>
                    <a:srgbClr val="0000FF"/>
                  </a:solidFill>
                </a:ln>
              </a:rPr>
              <a:t>huge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 F</a:t>
            </a:r>
            <a:r>
              <a:rPr lang="de-DE" sz="2400" baseline="-25000" dirty="0" smtClean="0">
                <a:ln>
                  <a:solidFill>
                    <a:srgbClr val="0000FF"/>
                  </a:solidFill>
                </a:ln>
              </a:rPr>
              <a:t>x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/F</a:t>
            </a:r>
            <a:r>
              <a:rPr lang="de-DE" sz="2400" baseline="-25000" dirty="0" smtClean="0">
                <a:ln>
                  <a:solidFill>
                    <a:srgbClr val="0000FF"/>
                  </a:solidFill>
                </a:ln>
              </a:rPr>
              <a:t>opt</a:t>
            </a:r>
            <a:r>
              <a:rPr lang="de-DE" sz="2400" dirty="0" smtClean="0">
                <a:ln>
                  <a:solidFill>
                    <a:srgbClr val="0000FF"/>
                  </a:solidFill>
                </a:ln>
              </a:rPr>
              <a:t>~10</a:t>
            </a:r>
            <a:r>
              <a:rPr lang="de-DE" sz="2400" baseline="30000" dirty="0" smtClean="0">
                <a:ln>
                  <a:solidFill>
                    <a:srgbClr val="0000FF"/>
                  </a:solidFill>
                </a:ln>
              </a:rPr>
              <a:t>4</a:t>
            </a:r>
            <a:endParaRPr lang="de-DE" sz="2400" baseline="30000" dirty="0">
              <a:ln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Synergies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WGs</a:t>
            </a:r>
            <a:endParaRPr lang="de-DE" dirty="0"/>
          </a:p>
        </p:txBody>
      </p:sp>
      <p:pic>
        <p:nvPicPr>
          <p:cNvPr id="3" name="Picture 1027" descr="D:\granada\vvp\mul_lcs_oriseq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296" y="1600200"/>
            <a:ext cx="7126303" cy="465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362200" y="62556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Time </a:t>
            </a:r>
            <a:r>
              <a:rPr lang="de-DE" sz="2400" dirty="0" err="1" smtClean="0"/>
              <a:t>domain</a:t>
            </a:r>
            <a:r>
              <a:rPr lang="de-DE" sz="2400" dirty="0" smtClean="0"/>
              <a:t> </a:t>
            </a:r>
            <a:r>
              <a:rPr lang="de-DE" sz="2400" dirty="0" err="1" smtClean="0"/>
              <a:t>astrophysics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0" y="995145"/>
            <a:ext cx="5800320" cy="3323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8560" y="3596058"/>
            <a:ext cx="489600" cy="21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8820" rIns="81639" bIns="40820">
            <a:prstTxWarp prst="textNoShape">
              <a:avLst/>
            </a:prstTxWarp>
          </a:bodyPr>
          <a:lstStyle/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de-DE" sz="900" dirty="0">
                <a:solidFill>
                  <a:srgbClr val="000000"/>
                </a:solidFill>
                <a:ea typeface="Arial" charset="0"/>
                <a:cs typeface="Arial" charset="0"/>
              </a:rPr>
              <a:t>CAL E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147200" y="1659054"/>
            <a:ext cx="4769280" cy="4562399"/>
          </a:xfrm>
          <a:prstGeom prst="wedgeRoundRectCallout">
            <a:avLst>
              <a:gd name="adj1" fmla="val -85296"/>
              <a:gd name="adj2" fmla="val -6940"/>
              <a:gd name="adj3" fmla="val 16667"/>
            </a:avLst>
          </a:prstGeom>
          <a:solidFill>
            <a:srgbClr val="99CC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3076" name="Group 4"/>
          <p:cNvGraphicFramePr>
            <a:graphicFrameLocks noGrp="1"/>
          </p:cNvGraphicFramePr>
          <p:nvPr/>
        </p:nvGraphicFramePr>
        <p:xfrm>
          <a:off x="4389120" y="1873637"/>
          <a:ext cx="4458240" cy="4283004"/>
        </p:xfrm>
        <a:graphic>
          <a:graphicData uri="http://schemas.openxmlformats.org/drawingml/2006/table">
            <a:tbl>
              <a:tblPr/>
              <a:tblGrid>
                <a:gridCol w="1766880"/>
                <a:gridCol w="2691360"/>
              </a:tblGrid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LMC X-4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pulsar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LMC X-1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BHC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CAL E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Pulsar, Transient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LMC X-3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BHC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J0544.1-7199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Transient, Pulsar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J0544-665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J0538-66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Pulsar, Transient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J0535.0-67.00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HMXB, Transient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J0532.7-6926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LMXB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571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LMC X-2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LMXB, Z-source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4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J0748-676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LMXB, Burster, Dipper</a:t>
                      </a:r>
                    </a:p>
                  </a:txBody>
                  <a:tcPr marL="82944" marR="82944" marT="14402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41760" y="622146"/>
            <a:ext cx="5142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Exposure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map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from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M.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Fürmetz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and P. Friedrich, 2010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6052321" y="1345102"/>
            <a:ext cx="25416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From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Liu+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catalog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trunc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.)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207360" y="24483"/>
            <a:ext cx="83491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Some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XRB in LMC fall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into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area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of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higher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exposure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  (&gt;40 </a:t>
            </a:r>
            <a:r>
              <a:rPr lang="de-DE" sz="2200" dirty="0" err="1">
                <a:solidFill>
                  <a:srgbClr val="000000"/>
                </a:solidFill>
                <a:ea typeface="Arial" charset="0"/>
                <a:cs typeface="Arial" charset="0"/>
              </a:rPr>
              <a:t>ksec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622080" y="4820187"/>
            <a:ext cx="261792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For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these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sources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multiple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observations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are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expected</a:t>
            </a:r>
            <a:endParaRPr lang="de-DE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during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survey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phase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, 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allowing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to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study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long-term</a:t>
            </a:r>
            <a:endParaRPr lang="de-DE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variability/duty-cycles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Synergies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WGs</a:t>
            </a:r>
            <a:endParaRPr lang="de-DE" dirty="0"/>
          </a:p>
        </p:txBody>
      </p:sp>
      <p:pic>
        <p:nvPicPr>
          <p:cNvPr id="5" name="Picture 3" descr="D:\granada\vvp\vv_sed_hig_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362200" y="6107668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Multiwavelength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g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2400" y="914400"/>
            <a:ext cx="9372600" cy="1143000"/>
          </a:xfrm>
        </p:spPr>
        <p:txBody>
          <a:bodyPr/>
          <a:lstStyle/>
          <a:p>
            <a:r>
              <a:rPr lang="de-DE" dirty="0" err="1" smtClean="0"/>
              <a:t>Synergies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WGs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Stars &amp;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GRXE (</a:t>
            </a:r>
            <a:r>
              <a:rPr lang="de-DE" dirty="0" err="1" smtClean="0"/>
              <a:t>Galaxies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sz="2000" dirty="0" err="1" smtClean="0"/>
              <a:t>Revnivtsev</a:t>
            </a:r>
            <a:r>
              <a:rPr lang="de-DE" sz="2000" dirty="0" smtClean="0"/>
              <a:t> et al. 2009, Nature</a:t>
            </a:r>
            <a:endParaRPr lang="de-DE" dirty="0"/>
          </a:p>
        </p:txBody>
      </p:sp>
      <p:pic>
        <p:nvPicPr>
          <p:cNvPr id="3" name="Bild 2" descr="nature07946-f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560"/>
            <a:ext cx="3386088" cy="3276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80960" y="207382"/>
            <a:ext cx="5339039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2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Observations</a:t>
            </a:r>
            <a:r>
              <a:rPr lang="de-DE" sz="2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sz="2200" dirty="0">
                <a:solidFill>
                  <a:srgbClr val="000000"/>
                </a:solidFill>
                <a:ea typeface="Arial" charset="0"/>
                <a:cs typeface="Arial" charset="0"/>
              </a:rPr>
              <a:t>of </a:t>
            </a:r>
            <a:r>
              <a:rPr lang="de-DE" sz="2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XRBs</a:t>
            </a:r>
            <a:r>
              <a:rPr lang="de-DE" sz="2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: </a:t>
            </a:r>
            <a:r>
              <a:rPr lang="de-DE" sz="2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Pointed</a:t>
            </a:r>
            <a:r>
              <a:rPr lang="de-DE" sz="2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phase</a:t>
            </a:r>
            <a:endParaRPr lang="de-DE" sz="2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960" y="1451672"/>
            <a:ext cx="5682240" cy="368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1374128"/>
            <a:ext cx="3496560" cy="449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study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of thermal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emission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during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Type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-I</a:t>
            </a:r>
            <a:r>
              <a:rPr lang="de-DE" b="1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X-ray</a:t>
            </a:r>
            <a:r>
              <a:rPr lang="de-DE" b="1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bursts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in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LMXBs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→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mass/radius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of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neutron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stars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→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EoS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de-DE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study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of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black-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body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component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>
                <a:solidFill>
                  <a:srgbClr val="000000"/>
                </a:solidFill>
                <a:ea typeface="Arial" charset="0"/>
                <a:cs typeface="Arial" charset="0"/>
              </a:rPr>
              <a:t>in 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accreting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pulsars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(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time-/pulse-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phase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resolved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)  → 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emission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from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magnetospheric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boundary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/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from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heated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NS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surface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de-DE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high-time-resolved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spectral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studies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of 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SFXTs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(fast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growing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population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of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HMXBs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)</a:t>
            </a:r>
            <a:b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de-DE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spectral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study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of</a:t>
            </a:r>
            <a:r>
              <a:rPr lang="de-DE" b="1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accretion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discs</a:t>
            </a:r>
            <a:r>
              <a:rPr lang="de-DE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b="1" dirty="0">
                <a:solidFill>
                  <a:srgbClr val="000000"/>
                </a:solidFill>
                <a:ea typeface="Arial" charset="0"/>
                <a:cs typeface="Arial" charset="0"/>
              </a:rPr>
              <a:t>in </a:t>
            </a:r>
            <a:r>
              <a:rPr lang="de-DE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BHCs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→ GR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effects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, BH </a:t>
            </a:r>
            <a:r>
              <a:rPr lang="de-DE" dirty="0" err="1">
                <a:solidFill>
                  <a:srgbClr val="000000"/>
                </a:solidFill>
                <a:ea typeface="Arial" charset="0"/>
                <a:cs typeface="Arial" charset="0"/>
              </a:rPr>
              <a:t>spins</a:t>
            </a:r>
            <a:endParaRPr lang="de-DE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–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smtClean="0"/>
              <a:t>proposals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600200" y="1772920"/>
          <a:ext cx="6096000" cy="4246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CVs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ADS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Novae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MPE?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LMXBs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HMXBs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incl</a:t>
                      </a:r>
                      <a:r>
                        <a:rPr lang="de-DE" dirty="0" smtClean="0"/>
                        <a:t> Be)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BHCs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JW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KW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NS</a:t>
                      </a:r>
                      <a:r>
                        <a:rPr lang="de-DE" baseline="0" dirty="0" smtClean="0"/>
                        <a:t> (XDINS, </a:t>
                      </a:r>
                      <a:r>
                        <a:rPr lang="de-DE" baseline="0" dirty="0" err="1" smtClean="0"/>
                        <a:t>CCOs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Magnetars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AXPs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AIP,</a:t>
                      </a:r>
                      <a:r>
                        <a:rPr lang="de-DE" baseline="0" dirty="0" smtClean="0"/>
                        <a:t> KC, MPE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ULXs</a:t>
                      </a:r>
                      <a:r>
                        <a:rPr lang="de-DE" dirty="0" smtClean="0"/>
                        <a:t> and </a:t>
                      </a:r>
                      <a:r>
                        <a:rPr lang="de-DE" dirty="0" err="1" smtClean="0"/>
                        <a:t>pops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compact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objects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MCs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M31...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galaxies</a:t>
                      </a:r>
                      <a:r>
                        <a:rPr lang="de-DE" baseline="0" dirty="0" smtClean="0"/>
                        <a:t>? </a:t>
                      </a:r>
                      <a:r>
                        <a:rPr lang="de-DE" baseline="0" dirty="0" err="1" smtClean="0"/>
                        <a:t>tbd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Others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600200" y="1752600"/>
          <a:ext cx="6096000" cy="45211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CVs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ADS, IT, VB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Novae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FWH,</a:t>
                      </a:r>
                      <a:r>
                        <a:rPr lang="de-DE" baseline="0" dirty="0" smtClean="0"/>
                        <a:t> WNP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LMXBs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ASa</a:t>
                      </a:r>
                      <a:r>
                        <a:rPr lang="de-DE" dirty="0" smtClean="0"/>
                        <a:t>, SP, LD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HMXBs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incl</a:t>
                      </a:r>
                      <a:r>
                        <a:rPr lang="de-DE" dirty="0" smtClean="0"/>
                        <a:t> Be)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DK, IK, LD, </a:t>
                      </a:r>
                      <a:r>
                        <a:rPr lang="de-DE" dirty="0" err="1" smtClean="0"/>
                        <a:t>ASa</a:t>
                      </a:r>
                      <a:r>
                        <a:rPr lang="de-DE" dirty="0" smtClean="0"/>
                        <a:t>, FWH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BHCs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JW, WNP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KW(?), VB, ADS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(</a:t>
                      </a:r>
                      <a:r>
                        <a:rPr lang="de-DE" baseline="0" dirty="0" err="1" smtClean="0"/>
                        <a:t>Pulsars</a:t>
                      </a:r>
                      <a:r>
                        <a:rPr lang="de-DE" baseline="0" dirty="0" smtClean="0"/>
                        <a:t>, XDINS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CCOs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Magnetars/AXPs</a:t>
                      </a:r>
                      <a:r>
                        <a:rPr lang="de-DE" baseline="0" dirty="0" smtClean="0"/>
                        <a:t>, PWN)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WB,</a:t>
                      </a:r>
                      <a:r>
                        <a:rPr lang="de-DE" baseline="0" dirty="0" smtClean="0"/>
                        <a:t> FWH, MS, GP, </a:t>
                      </a:r>
                      <a:r>
                        <a:rPr lang="de-DE" baseline="0" dirty="0" err="1" smtClean="0"/>
                        <a:t>Asa</a:t>
                      </a:r>
                      <a:r>
                        <a:rPr lang="de-DE" baseline="0" dirty="0" smtClean="0"/>
                        <a:t>, VD, AP, ADS, Tobias Prinz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ULXs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>
                          <a:sym typeface="Wingdings"/>
                        </a:rPr>
                        <a:t> </a:t>
                      </a:r>
                      <a:r>
                        <a:rPr lang="de-DE" dirty="0" err="1" smtClean="0">
                          <a:sym typeface="Wingdings"/>
                        </a:rPr>
                        <a:t>galaxies</a:t>
                      </a:r>
                      <a:endParaRPr lang="de-DE" dirty="0" smtClean="0">
                        <a:sym typeface="Wingdings"/>
                      </a:endParaRPr>
                    </a:p>
                    <a:p>
                      <a:r>
                        <a:rPr lang="de-DE" dirty="0" smtClean="0"/>
                        <a:t>Pops </a:t>
                      </a:r>
                      <a:r>
                        <a:rPr lang="de-DE" dirty="0" smtClean="0"/>
                        <a:t>of </a:t>
                      </a:r>
                      <a:r>
                        <a:rPr lang="de-DE" dirty="0" err="1" smtClean="0"/>
                        <a:t>compact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objects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MCs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M31...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galaxies</a:t>
                      </a:r>
                      <a:r>
                        <a:rPr lang="de-DE" baseline="0" dirty="0" smtClean="0"/>
                        <a:t>? MS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SN </a:t>
                      </a:r>
                      <a:r>
                        <a:rPr lang="de-DE" dirty="0" err="1" smtClean="0"/>
                        <a:t>Predehl</a:t>
                      </a:r>
                      <a:r>
                        <a:rPr lang="de-DE" dirty="0" smtClean="0"/>
                        <a:t> 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PP et al.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powering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16764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Accretion</a:t>
            </a:r>
            <a:r>
              <a:rPr lang="de-DE" sz="2400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via RLOF (</a:t>
            </a:r>
            <a:r>
              <a:rPr lang="de-DE" sz="2000" dirty="0" err="1" smtClean="0"/>
              <a:t>CVs</a:t>
            </a:r>
            <a:r>
              <a:rPr lang="de-DE" sz="2000" dirty="0" smtClean="0"/>
              <a:t>, </a:t>
            </a:r>
            <a:r>
              <a:rPr lang="de-DE" sz="2000" dirty="0" err="1" smtClean="0"/>
              <a:t>LMXBs</a:t>
            </a:r>
            <a:r>
              <a:rPr lang="de-DE" sz="2000" dirty="0" smtClean="0"/>
              <a:t>, </a:t>
            </a:r>
            <a:r>
              <a:rPr lang="de-DE" sz="2000" dirty="0" err="1" smtClean="0"/>
              <a:t>BHCs</a:t>
            </a:r>
            <a:r>
              <a:rPr lang="de-DE" sz="2000" dirty="0" smtClean="0"/>
              <a:t> of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flavours</a:t>
            </a:r>
            <a:r>
              <a:rPr lang="de-DE" sz="2000" dirty="0" smtClean="0"/>
              <a:t>, ULX)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 via stellar wind (</a:t>
            </a:r>
            <a:r>
              <a:rPr lang="de-DE" sz="2000" dirty="0" err="1" smtClean="0"/>
              <a:t>HMXBs</a:t>
            </a:r>
            <a:r>
              <a:rPr lang="de-DE" sz="2000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 via </a:t>
            </a:r>
            <a:r>
              <a:rPr lang="de-DE" sz="2000" dirty="0" err="1" smtClean="0"/>
              <a:t>disk</a:t>
            </a:r>
            <a:r>
              <a:rPr lang="de-DE" sz="2000" dirty="0" smtClean="0"/>
              <a:t> (Be)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interstellar </a:t>
            </a:r>
            <a:r>
              <a:rPr lang="de-DE" sz="2000" dirty="0" err="1" smtClean="0"/>
              <a:t>medium</a:t>
            </a:r>
            <a:r>
              <a:rPr lang="de-DE" sz="2000" dirty="0" smtClean="0"/>
              <a:t> (INS, </a:t>
            </a:r>
            <a:r>
              <a:rPr lang="de-DE" sz="2000" dirty="0" err="1" smtClean="0"/>
              <a:t>isolated</a:t>
            </a:r>
            <a:r>
              <a:rPr lang="de-DE" sz="2000" dirty="0" smtClean="0"/>
              <a:t> BH)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 via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collapse</a:t>
            </a:r>
            <a:r>
              <a:rPr lang="de-DE" sz="2000" dirty="0" smtClean="0"/>
              <a:t> (SN)</a:t>
            </a:r>
          </a:p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Thermonuclear</a:t>
            </a:r>
            <a:endParaRPr lang="de-DE" sz="2400" dirty="0" smtClean="0"/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 </a:t>
            </a:r>
            <a:r>
              <a:rPr lang="de-DE" sz="2000" dirty="0" err="1" smtClean="0"/>
              <a:t>Novae</a:t>
            </a:r>
            <a:r>
              <a:rPr lang="de-DE" sz="2000" dirty="0" smtClean="0"/>
              <a:t>, </a:t>
            </a:r>
            <a:r>
              <a:rPr lang="de-DE" sz="2000" dirty="0" err="1" smtClean="0"/>
              <a:t>Bursts</a:t>
            </a:r>
            <a:endParaRPr lang="de-DE" sz="2000" dirty="0" smtClean="0"/>
          </a:p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Cooling</a:t>
            </a:r>
            <a:r>
              <a:rPr lang="de-DE" sz="2400" dirty="0" smtClean="0"/>
              <a:t>, </a:t>
            </a:r>
            <a:r>
              <a:rPr lang="de-DE" sz="2400" dirty="0" err="1" smtClean="0"/>
              <a:t>remnant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endParaRPr lang="de-DE" sz="2400" dirty="0" smtClean="0"/>
          </a:p>
          <a:p>
            <a:pPr lvl="1">
              <a:buFont typeface="Wingdings" charset="2"/>
              <a:buChar char="Ø"/>
            </a:pPr>
            <a:r>
              <a:rPr lang="de-DE" sz="2000" dirty="0" smtClean="0"/>
              <a:t>White </a:t>
            </a:r>
            <a:r>
              <a:rPr lang="de-DE" sz="2000" dirty="0" err="1" smtClean="0"/>
              <a:t>dwarfs</a:t>
            </a:r>
            <a:r>
              <a:rPr lang="de-DE" sz="2000" dirty="0" smtClean="0"/>
              <a:t>, Neutron </a:t>
            </a:r>
            <a:r>
              <a:rPr lang="de-DE" sz="2000" dirty="0" err="1" smtClean="0"/>
              <a:t>stars</a:t>
            </a:r>
            <a:r>
              <a:rPr lang="de-DE" sz="2000" dirty="0" smtClean="0"/>
              <a:t> (XDINS)</a:t>
            </a:r>
          </a:p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Magnetic</a:t>
            </a:r>
            <a:r>
              <a:rPr lang="de-DE" sz="2400" dirty="0" smtClean="0"/>
              <a:t> </a:t>
            </a:r>
            <a:r>
              <a:rPr lang="de-DE" sz="2400" dirty="0" err="1" smtClean="0"/>
              <a:t>fields</a:t>
            </a:r>
            <a:endParaRPr lang="de-DE" sz="2400" dirty="0" smtClean="0"/>
          </a:p>
          <a:p>
            <a:pPr lvl="1">
              <a:buFont typeface="Wingdings" charset="2"/>
              <a:buChar char="Ø"/>
            </a:pPr>
            <a:r>
              <a:rPr lang="de-DE" sz="2400" dirty="0" smtClean="0"/>
              <a:t> </a:t>
            </a:r>
            <a:r>
              <a:rPr lang="de-DE" sz="2000" dirty="0" err="1" smtClean="0"/>
              <a:t>AXPs</a:t>
            </a:r>
            <a:r>
              <a:rPr lang="de-DE" sz="2000" dirty="0" smtClean="0"/>
              <a:t>, </a:t>
            </a:r>
            <a:r>
              <a:rPr lang="de-DE" sz="2000" dirty="0" err="1" smtClean="0"/>
              <a:t>Magnetars</a:t>
            </a:r>
            <a:endParaRPr lang="de-DE" sz="2000" dirty="0" smtClean="0"/>
          </a:p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Spin-down</a:t>
            </a:r>
            <a:endParaRPr lang="de-DE" sz="2400" dirty="0" smtClean="0"/>
          </a:p>
          <a:p>
            <a:pPr lvl="1">
              <a:buFont typeface="Wingdings" charset="2"/>
              <a:buChar char="Ø"/>
            </a:pPr>
            <a:r>
              <a:rPr lang="de-DE" sz="2400" dirty="0" smtClean="0"/>
              <a:t> </a:t>
            </a:r>
            <a:r>
              <a:rPr lang="de-DE" sz="2000" dirty="0" err="1" smtClean="0"/>
              <a:t>Pulsars</a:t>
            </a:r>
            <a:endParaRPr lang="de-DE" sz="2000" dirty="0" smtClean="0"/>
          </a:p>
          <a:p>
            <a:pPr>
              <a:buFont typeface="Wingdings" charset="2"/>
              <a:buChar char="²"/>
            </a:pP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CVs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 </a:t>
            </a:r>
            <a:r>
              <a:rPr lang="de-DE" sz="2400" dirty="0" err="1" smtClean="0"/>
              <a:t>Dwarf</a:t>
            </a:r>
            <a:r>
              <a:rPr lang="de-DE" sz="2400" dirty="0" smtClean="0"/>
              <a:t> </a:t>
            </a:r>
            <a:r>
              <a:rPr lang="de-DE" sz="2400" dirty="0" err="1" smtClean="0"/>
              <a:t>novae</a:t>
            </a:r>
            <a:r>
              <a:rPr lang="de-DE" sz="2400" dirty="0" smtClean="0"/>
              <a:t>, </a:t>
            </a:r>
            <a:r>
              <a:rPr lang="de-DE" sz="2400" dirty="0" err="1" smtClean="0"/>
              <a:t>nova-like</a:t>
            </a:r>
            <a:r>
              <a:rPr lang="de-DE" sz="2400" dirty="0" smtClean="0"/>
              <a:t>, </a:t>
            </a:r>
            <a:r>
              <a:rPr lang="de-DE" sz="2400" dirty="0" err="1" smtClean="0"/>
              <a:t>IPs</a:t>
            </a:r>
            <a:r>
              <a:rPr lang="de-DE" sz="2400" dirty="0" smtClean="0"/>
              <a:t>, </a:t>
            </a:r>
            <a:r>
              <a:rPr lang="de-DE" sz="2400" dirty="0" err="1" smtClean="0"/>
              <a:t>polars</a:t>
            </a:r>
            <a:r>
              <a:rPr lang="de-DE" sz="2400" dirty="0" smtClean="0"/>
              <a:t>, SSS, double </a:t>
            </a:r>
            <a:r>
              <a:rPr lang="de-DE" sz="2400" dirty="0" err="1" smtClean="0"/>
              <a:t>degenerates</a:t>
            </a:r>
            <a:r>
              <a:rPr lang="de-DE" sz="2400" dirty="0" smtClean="0"/>
              <a:t>, </a:t>
            </a:r>
            <a:r>
              <a:rPr lang="de-DE" sz="2400" dirty="0" err="1" smtClean="0"/>
              <a:t>Novae</a:t>
            </a:r>
            <a:r>
              <a:rPr lang="de-DE" sz="2400" dirty="0" smtClean="0"/>
              <a:t>, </a:t>
            </a:r>
            <a:r>
              <a:rPr lang="de-DE" sz="2400" dirty="0" err="1" smtClean="0"/>
              <a:t>Recurrent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novae</a:t>
            </a:r>
            <a:r>
              <a:rPr lang="de-DE" sz="2400" dirty="0" smtClean="0"/>
              <a:t>, </a:t>
            </a:r>
            <a:r>
              <a:rPr lang="de-DE" sz="2400" dirty="0" err="1" smtClean="0"/>
              <a:t>Symbiotics</a:t>
            </a:r>
            <a:endParaRPr lang="de-DE" sz="24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 smtClean="0"/>
              <a:t>Issues</a:t>
            </a:r>
            <a:r>
              <a:rPr lang="de-DE" sz="2800" dirty="0" smtClean="0"/>
              <a:t>:</a:t>
            </a:r>
          </a:p>
          <a:p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density</a:t>
            </a:r>
            <a:r>
              <a:rPr lang="de-DE" sz="2800" dirty="0" smtClean="0"/>
              <a:t> and </a:t>
            </a:r>
            <a:r>
              <a:rPr lang="de-DE" sz="2800" dirty="0" err="1" smtClean="0"/>
              <a:t>scale</a:t>
            </a:r>
            <a:r>
              <a:rPr lang="de-DE" sz="2800" dirty="0" smtClean="0"/>
              <a:t> </a:t>
            </a:r>
            <a:r>
              <a:rPr lang="de-DE" sz="2800" dirty="0" err="1" smtClean="0"/>
              <a:t>height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binary</a:t>
            </a:r>
            <a:r>
              <a:rPr lang="de-DE" sz="2800" dirty="0" smtClean="0"/>
              <a:t> </a:t>
            </a:r>
            <a:r>
              <a:rPr lang="de-DE" sz="2800" dirty="0" err="1" smtClean="0"/>
              <a:t>evolution</a:t>
            </a:r>
            <a:r>
              <a:rPr lang="de-DE" sz="2800" dirty="0" smtClean="0"/>
              <a:t>, </a:t>
            </a:r>
            <a:r>
              <a:rPr lang="de-DE" sz="2800" dirty="0" err="1" smtClean="0"/>
              <a:t>magnetic</a:t>
            </a:r>
            <a:r>
              <a:rPr lang="de-DE" sz="2800" dirty="0" smtClean="0"/>
              <a:t> </a:t>
            </a:r>
            <a:r>
              <a:rPr lang="de-DE" sz="2800" dirty="0" err="1" smtClean="0"/>
              <a:t>braking</a:t>
            </a:r>
            <a:r>
              <a:rPr lang="de-DE" sz="2800" dirty="0" smtClean="0"/>
              <a:t>)</a:t>
            </a:r>
          </a:p>
          <a:p>
            <a:r>
              <a:rPr lang="de-DE" sz="2800" dirty="0" smtClean="0"/>
              <a:t>GRXE </a:t>
            </a:r>
            <a:r>
              <a:rPr lang="de-DE" sz="2800" dirty="0" err="1" smtClean="0"/>
              <a:t>synthesis</a:t>
            </a:r>
            <a:endParaRPr lang="de-DE" sz="2800" dirty="0" smtClean="0"/>
          </a:p>
          <a:p>
            <a:r>
              <a:rPr lang="de-DE" sz="2800" dirty="0" err="1" smtClean="0"/>
              <a:t>SNIa</a:t>
            </a:r>
            <a:r>
              <a:rPr lang="de-DE" sz="2800" dirty="0" smtClean="0"/>
              <a:t> </a:t>
            </a:r>
            <a:r>
              <a:rPr lang="de-DE" sz="2800" dirty="0" err="1" smtClean="0"/>
              <a:t>progenitors</a:t>
            </a:r>
            <a:r>
              <a:rPr lang="de-DE" sz="2800" dirty="0" smtClean="0"/>
              <a:t> (</a:t>
            </a:r>
            <a:r>
              <a:rPr lang="de-DE" sz="2800" dirty="0" err="1" smtClean="0"/>
              <a:t>DDs</a:t>
            </a:r>
            <a:r>
              <a:rPr lang="de-DE" sz="2800" dirty="0" smtClean="0"/>
              <a:t>, SSS, RN, </a:t>
            </a:r>
            <a:r>
              <a:rPr lang="de-DE" sz="2800" dirty="0" err="1" smtClean="0"/>
              <a:t>hard</a:t>
            </a:r>
            <a:r>
              <a:rPr lang="de-DE" sz="2800" dirty="0" smtClean="0"/>
              <a:t> </a:t>
            </a:r>
            <a:r>
              <a:rPr lang="de-DE" sz="2800" dirty="0" err="1" smtClean="0"/>
              <a:t>symbiotics</a:t>
            </a:r>
            <a:r>
              <a:rPr lang="de-DE" sz="2800" dirty="0" smtClean="0"/>
              <a:t>,...)</a:t>
            </a:r>
          </a:p>
          <a:p>
            <a:r>
              <a:rPr lang="de-DE" sz="2800" dirty="0" smtClean="0"/>
              <a:t>LISA </a:t>
            </a:r>
            <a:r>
              <a:rPr lang="de-DE" sz="2800" dirty="0" err="1" smtClean="0"/>
              <a:t>calibration</a:t>
            </a:r>
            <a:r>
              <a:rPr lang="de-DE" sz="2800" dirty="0" smtClean="0"/>
              <a:t> </a:t>
            </a:r>
            <a:r>
              <a:rPr lang="de-DE" sz="2800" dirty="0" err="1" smtClean="0"/>
              <a:t>sources</a:t>
            </a:r>
            <a:endParaRPr lang="de-DE" sz="2800" dirty="0" smtClean="0"/>
          </a:p>
          <a:p>
            <a:r>
              <a:rPr lang="de-DE" sz="2800" dirty="0" err="1" smtClean="0"/>
              <a:t>Planets</a:t>
            </a:r>
            <a:r>
              <a:rPr lang="de-DE" sz="2800" dirty="0" smtClean="0"/>
              <a:t> in </a:t>
            </a:r>
            <a:r>
              <a:rPr lang="de-DE" sz="2800" dirty="0" err="1" smtClean="0"/>
              <a:t>long</a:t>
            </a:r>
            <a:r>
              <a:rPr lang="de-DE" sz="2800" dirty="0" smtClean="0"/>
              <a:t> </a:t>
            </a:r>
            <a:r>
              <a:rPr lang="de-DE" sz="2800" dirty="0" err="1" smtClean="0"/>
              <a:t>orbits</a:t>
            </a:r>
            <a:endParaRPr lang="de-DE" sz="2800" dirty="0" smtClean="0"/>
          </a:p>
          <a:p>
            <a:pPr>
              <a:buFont typeface="Wingdings" charset="2"/>
              <a:buChar char="à"/>
            </a:pPr>
            <a:r>
              <a:rPr lang="de-DE" sz="2800" dirty="0" err="1" smtClean="0">
                <a:sym typeface="Wingdings"/>
              </a:rPr>
              <a:t>Large-scale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optical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identification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program</a:t>
            </a:r>
            <a:r>
              <a:rPr lang="de-DE" sz="2800" dirty="0" smtClean="0">
                <a:sym typeface="Wingdings"/>
              </a:rPr>
              <a:t>,</a:t>
            </a:r>
          </a:p>
          <a:p>
            <a:pPr>
              <a:buFont typeface="Wingdings" charset="2"/>
              <a:buChar char="à"/>
            </a:pPr>
            <a:r>
              <a:rPr lang="de-DE" sz="2800" dirty="0" err="1" smtClean="0">
                <a:sym typeface="Wingdings"/>
              </a:rPr>
              <a:t>Synergy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with</a:t>
            </a:r>
            <a:r>
              <a:rPr lang="de-DE" sz="2800" dirty="0" smtClean="0">
                <a:sym typeface="Wingdings"/>
              </a:rPr>
              <a:t> GAIA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4MOST: 4-meter Multi-Object Survey Telescope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257800"/>
          </a:xfrm>
        </p:spPr>
        <p:txBody>
          <a:bodyPr/>
          <a:lstStyle/>
          <a:p>
            <a:r>
              <a:rPr lang="en-US" sz="2000" dirty="0" smtClean="0"/>
              <a:t>Proposal in response to ESO call for high-multiplex spectroscopic instrument (PI: </a:t>
            </a:r>
            <a:r>
              <a:rPr lang="en-US" sz="2000" dirty="0" err="1" smtClean="0"/>
              <a:t>Roelof</a:t>
            </a:r>
            <a:r>
              <a:rPr lang="en-US" sz="2000" dirty="0" smtClean="0"/>
              <a:t> de </a:t>
            </a:r>
            <a:r>
              <a:rPr lang="en-US" sz="2000" dirty="0" err="1" smtClean="0"/>
              <a:t>Jong</a:t>
            </a:r>
            <a:r>
              <a:rPr lang="en-US" sz="2000" dirty="0" smtClean="0"/>
              <a:t>, AIP), CD prop due March 1, 2011</a:t>
            </a:r>
          </a:p>
          <a:p>
            <a:r>
              <a:rPr lang="en-US" sz="2000" dirty="0" smtClean="0"/>
              <a:t>Consortium: AIP, MPE, LMU, ZAH, </a:t>
            </a:r>
            <a:r>
              <a:rPr lang="en-US" sz="2000" dirty="0" err="1" smtClean="0"/>
              <a:t>IoA</a:t>
            </a:r>
            <a:r>
              <a:rPr lang="en-US" sz="2000" dirty="0" smtClean="0"/>
              <a:t>, Oxford, GEPI, Groningen</a:t>
            </a:r>
          </a:p>
          <a:p>
            <a:r>
              <a:rPr lang="en-US" sz="2000" dirty="0" smtClean="0"/>
              <a:t>Main science drivers follow-up of Gaia, </a:t>
            </a:r>
            <a:r>
              <a:rPr lang="en-US" sz="2000" dirty="0" err="1" smtClean="0"/>
              <a:t>eROSITA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Clr>
                <a:schemeClr val="tx1"/>
              </a:buClr>
            </a:pPr>
            <a:r>
              <a:rPr lang="en-US" sz="2000" dirty="0" smtClean="0"/>
              <a:t>2000 CVs within 900 pc with L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&gt; 10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 erg/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pPr>
              <a:buClr>
                <a:schemeClr val="tx1"/>
              </a:buClr>
            </a:pPr>
            <a:r>
              <a:rPr lang="en-US" sz="2000" dirty="0" smtClean="0"/>
              <a:t>200 – 5000 CVs within 300 pc with L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&gt; 10</a:t>
            </a:r>
            <a:r>
              <a:rPr lang="en-US" sz="2000" baseline="30000" dirty="0" smtClean="0"/>
              <a:t>29</a:t>
            </a:r>
            <a:r>
              <a:rPr lang="en-US" sz="2000" dirty="0" smtClean="0"/>
              <a:t> erg/</a:t>
            </a:r>
            <a:r>
              <a:rPr lang="en-US" sz="2000" dirty="0" err="1" smtClean="0"/>
              <a:t>s</a:t>
            </a:r>
            <a:endParaRPr lang="en-US" sz="2000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3048000"/>
          <a:ext cx="8229600" cy="2819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406900"/>
                <a:gridCol w="1866900"/>
                <a:gridCol w="1955800"/>
              </a:tblGrid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Specification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Baseline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Goal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Field-of-View (FoV)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2 degree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&gt;3 degree</a:t>
                      </a:r>
                      <a:r>
                        <a:rPr lang="en-US" sz="1600" baseline="30000"/>
                        <a:t>2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Multiplex fiber </a:t>
                      </a:r>
                      <a:r>
                        <a:rPr lang="en-US" sz="1600" dirty="0" err="1"/>
                        <a:t>positioner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1500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&gt;3000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Fields per night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Spectrographs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 Neue"/>
                          <a:ea typeface="News Gothic MT"/>
                          <a:cs typeface="Times New Roman"/>
                        </a:rPr>
                        <a:t>420-900</a:t>
                      </a:r>
                      <a:r>
                        <a:rPr lang="en-US" sz="1600" baseline="0" dirty="0" smtClean="0">
                          <a:latin typeface="Helvetica Neue"/>
                          <a:ea typeface="News Gothic MT"/>
                          <a:cs typeface="Times New Roman"/>
                        </a:rPr>
                        <a:t> nm</a:t>
                      </a:r>
                      <a:endParaRPr lang="en-US" sz="1600" dirty="0">
                        <a:latin typeface="Helvetica Neue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Helvetica Neue"/>
                          <a:ea typeface="News Gothic MT"/>
                          <a:cs typeface="Times New Roman"/>
                        </a:rPr>
                        <a:t>370-950 nm</a:t>
                      </a:r>
                      <a:endParaRPr lang="en-US" sz="1600" dirty="0">
                        <a:latin typeface="Helvetica Neue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Efficiency full system (M1-to-detection)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&gt;15%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&gt;20%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IFU mode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>
                        <a:latin typeface="Helvetica Neue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&gt;1 arcmin</a:t>
                      </a:r>
                      <a:r>
                        <a:rPr lang="en-US" sz="1600" baseline="30000"/>
                        <a:t>2</a:t>
                      </a:r>
                      <a:r>
                        <a:rPr lang="en-US" sz="1600"/>
                        <a:t> FoV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/>
                        <a:t>Survey area (5 year)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/>
                        <a:t>10,000 degree</a:t>
                      </a:r>
                      <a:r>
                        <a:rPr lang="en-US" sz="1600" baseline="30000"/>
                        <a:t>2</a:t>
                      </a:r>
                      <a:endParaRPr lang="en-US" sz="160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2x15,000 </a:t>
                      </a:r>
                      <a:r>
                        <a:rPr lang="en-US" sz="1600" dirty="0"/>
                        <a:t>degree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>
                        <a:latin typeface="Times New Roman"/>
                        <a:ea typeface="News Gothic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Division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sky</a:t>
            </a:r>
            <a:r>
              <a:rPr lang="de-DE" dirty="0" smtClean="0"/>
              <a:t> – 4MOST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N: 8000 deg</a:t>
            </a:r>
            <a:r>
              <a:rPr lang="de-DE" baseline="30000" dirty="0" smtClean="0"/>
              <a:t>2</a:t>
            </a:r>
            <a:r>
              <a:rPr lang="de-DE" dirty="0" smtClean="0"/>
              <a:t>?</a:t>
            </a:r>
          </a:p>
          <a:p>
            <a:r>
              <a:rPr lang="de-DE" dirty="0" smtClean="0"/>
              <a:t> S:18000 deg</a:t>
            </a:r>
            <a:r>
              <a:rPr lang="de-DE" baseline="30000" dirty="0" smtClean="0"/>
              <a:t>2</a:t>
            </a:r>
            <a:r>
              <a:rPr lang="de-DE" dirty="0" smtClean="0"/>
              <a:t>?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All-sky</a:t>
            </a:r>
            <a:r>
              <a:rPr lang="de-DE" dirty="0" smtClean="0"/>
              <a:t>: 26000 deg</a:t>
            </a:r>
            <a:r>
              <a:rPr lang="de-DE" baseline="30000" dirty="0" smtClean="0"/>
              <a:t>2</a:t>
            </a:r>
            <a:r>
              <a:rPr lang="de-DE" dirty="0" smtClean="0"/>
              <a:t>!</a:t>
            </a:r>
          </a:p>
        </p:txBody>
      </p:sp>
      <p:pic>
        <p:nvPicPr>
          <p:cNvPr id="5" name="Bild 4" descr="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" y="3352800"/>
            <a:ext cx="5167261" cy="3581400"/>
          </a:xfrm>
          <a:prstGeom prst="rect">
            <a:avLst/>
          </a:prstGeom>
        </p:spPr>
      </p:pic>
      <p:pic>
        <p:nvPicPr>
          <p:cNvPr id="6" name="Bild 5" descr="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75" y="1219200"/>
            <a:ext cx="4177786" cy="2895601"/>
          </a:xfrm>
          <a:prstGeom prst="rect">
            <a:avLst/>
          </a:prstGeom>
        </p:spPr>
      </p:pic>
      <p:pic>
        <p:nvPicPr>
          <p:cNvPr id="7" name="Bild 6" descr="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875" y="3657600"/>
            <a:ext cx="4192125" cy="290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Eclipse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smtClean="0"/>
              <a:t>DP Leo</a:t>
            </a:r>
            <a:endParaRPr lang="de-DE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92638" y="2209800"/>
            <a:ext cx="4551362" cy="4276726"/>
            <a:chOff x="2893" y="1392"/>
            <a:chExt cx="2867" cy="2694"/>
          </a:xfrm>
        </p:grpSpPr>
        <p:sp>
          <p:nvSpPr>
            <p:cNvPr id="308236" name="Text Box 12"/>
            <p:cNvSpPr txBox="1">
              <a:spLocks noChangeArrowheads="1"/>
            </p:cNvSpPr>
            <p:nvPr/>
          </p:nvSpPr>
          <p:spPr bwMode="auto">
            <a:xfrm>
              <a:off x="3024" y="3504"/>
              <a:ext cx="2736" cy="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 err="1" smtClean="0"/>
                <a:t>Quadratic</a:t>
              </a:r>
              <a:r>
                <a:rPr lang="de-DE" dirty="0" smtClean="0"/>
                <a:t> </a:t>
              </a:r>
              <a:r>
                <a:rPr lang="de-DE" dirty="0" err="1"/>
                <a:t>term</a:t>
              </a:r>
              <a:r>
                <a:rPr lang="de-DE" dirty="0" smtClean="0"/>
                <a:t> (Schwope+01): </a:t>
              </a:r>
            </a:p>
            <a:p>
              <a:pPr>
                <a:buFont typeface="Arial"/>
                <a:buChar char="•"/>
              </a:pPr>
              <a:r>
                <a:rPr lang="de-DE" dirty="0" smtClean="0"/>
                <a:t> </a:t>
              </a:r>
              <a:r>
                <a:rPr lang="de-DE" dirty="0" err="1" smtClean="0"/>
                <a:t>Angular</a:t>
              </a:r>
              <a:r>
                <a:rPr lang="de-DE" dirty="0" smtClean="0"/>
                <a:t> </a:t>
              </a:r>
              <a:r>
                <a:rPr lang="de-DE" dirty="0" err="1" smtClean="0"/>
                <a:t>momentum</a:t>
              </a:r>
              <a:r>
                <a:rPr lang="de-DE" dirty="0" smtClean="0"/>
                <a:t> </a:t>
              </a:r>
              <a:r>
                <a:rPr lang="de-DE" dirty="0" err="1" smtClean="0"/>
                <a:t>loss</a:t>
              </a:r>
              <a:r>
                <a:rPr lang="de-DE" dirty="0" smtClean="0"/>
                <a:t>?</a:t>
              </a:r>
            </a:p>
            <a:p>
              <a:pPr>
                <a:buFont typeface="Arial"/>
                <a:buChar char="•"/>
              </a:pPr>
              <a:r>
                <a:rPr lang="de-DE" dirty="0" smtClean="0"/>
                <a:t> 3rd </a:t>
              </a:r>
              <a:r>
                <a:rPr lang="de-DE" dirty="0" err="1" smtClean="0"/>
                <a:t>body</a:t>
              </a:r>
              <a:r>
                <a:rPr lang="de-DE" dirty="0" smtClean="0"/>
                <a:t>?</a:t>
              </a:r>
            </a:p>
          </p:txBody>
        </p:sp>
        <p:pic>
          <p:nvPicPr>
            <p:cNvPr id="308237" name="Picture 13" descr="D:\pics\dpleo\dp_omc_pap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3" y="1392"/>
              <a:ext cx="2819" cy="2041"/>
            </a:xfrm>
            <a:prstGeom prst="rect">
              <a:avLst/>
            </a:prstGeom>
            <a:noFill/>
          </p:spPr>
        </p:pic>
        <p:sp>
          <p:nvSpPr>
            <p:cNvPr id="308238" name="Text Box 14"/>
            <p:cNvSpPr txBox="1">
              <a:spLocks noChangeArrowheads="1"/>
            </p:cNvSpPr>
            <p:nvPr/>
          </p:nvSpPr>
          <p:spPr bwMode="auto">
            <a:xfrm>
              <a:off x="3264" y="3100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de-DE" sz="1600">
                  <a:solidFill>
                    <a:srgbClr val="FC0128"/>
                  </a:solidFill>
                </a:rPr>
                <a:t>Einstein</a:t>
              </a:r>
            </a:p>
          </p:txBody>
        </p:sp>
        <p:sp>
          <p:nvSpPr>
            <p:cNvPr id="308239" name="Text Box 15"/>
            <p:cNvSpPr txBox="1">
              <a:spLocks noChangeArrowheads="1"/>
            </p:cNvSpPr>
            <p:nvPr/>
          </p:nvSpPr>
          <p:spPr bwMode="auto">
            <a:xfrm>
              <a:off x="4848" y="2352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de-DE" sz="1600">
                  <a:solidFill>
                    <a:srgbClr val="FC0128"/>
                  </a:solidFill>
                </a:rPr>
                <a:t>XMM</a:t>
              </a:r>
            </a:p>
          </p:txBody>
        </p:sp>
        <p:sp>
          <p:nvSpPr>
            <p:cNvPr id="308240" name="Text Box 16"/>
            <p:cNvSpPr txBox="1">
              <a:spLocks noChangeArrowheads="1"/>
            </p:cNvSpPr>
            <p:nvPr/>
          </p:nvSpPr>
          <p:spPr bwMode="auto">
            <a:xfrm>
              <a:off x="4416" y="2064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de-DE" sz="1600">
                  <a:solidFill>
                    <a:srgbClr val="FC0128"/>
                  </a:solidFill>
                </a:rPr>
                <a:t>ROSAT</a:t>
              </a:r>
            </a:p>
          </p:txBody>
        </p:sp>
        <p:sp>
          <p:nvSpPr>
            <p:cNvPr id="308241" name="Text Box 17"/>
            <p:cNvSpPr txBox="1">
              <a:spLocks noChangeArrowheads="1"/>
            </p:cNvSpPr>
            <p:nvPr/>
          </p:nvSpPr>
          <p:spPr bwMode="auto">
            <a:xfrm>
              <a:off x="4032" y="1824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de-DE" sz="1600">
                  <a:solidFill>
                    <a:srgbClr val="FC0128"/>
                  </a:solidFill>
                </a:rPr>
                <a:t>HST</a:t>
              </a:r>
            </a:p>
          </p:txBody>
        </p:sp>
        <p:sp>
          <p:nvSpPr>
            <p:cNvPr id="308242" name="Text Box 18"/>
            <p:cNvSpPr txBox="1">
              <a:spLocks noChangeArrowheads="1"/>
            </p:cNvSpPr>
            <p:nvPr/>
          </p:nvSpPr>
          <p:spPr bwMode="auto">
            <a:xfrm>
              <a:off x="5088" y="2612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de-DE" sz="1600">
                  <a:solidFill>
                    <a:srgbClr val="FC0128"/>
                  </a:solidFill>
                </a:rPr>
                <a:t>OPTIMA</a:t>
              </a:r>
            </a:p>
          </p:txBody>
        </p:sp>
      </p:grpSp>
      <p:pic>
        <p:nvPicPr>
          <p:cNvPr id="308243" name="Picture 19" descr="D:\pics\ecl_pol\len_ec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de-DE" sz="3600" dirty="0" smtClean="0"/>
              <a:t>Discovery of a </a:t>
            </a:r>
            <a:r>
              <a:rPr lang="de-DE" sz="3600" dirty="0" err="1" smtClean="0"/>
              <a:t>wide</a:t>
            </a:r>
            <a:r>
              <a:rPr lang="de-DE" sz="3600" dirty="0" smtClean="0"/>
              <a:t> </a:t>
            </a:r>
            <a:r>
              <a:rPr lang="de-DE" sz="3600" dirty="0" err="1" smtClean="0"/>
              <a:t>planetary</a:t>
            </a:r>
            <a:r>
              <a:rPr lang="de-DE" sz="3600" dirty="0" smtClean="0"/>
              <a:t> </a:t>
            </a:r>
            <a:r>
              <a:rPr lang="de-DE" sz="3600" dirty="0" err="1" smtClean="0"/>
              <a:t>systems</a:t>
            </a:r>
            <a:r>
              <a:rPr lang="de-DE" sz="3600" dirty="0" smtClean="0"/>
              <a:t> </a:t>
            </a:r>
            <a:r>
              <a:rPr lang="de-DE" sz="3600" dirty="0" err="1" smtClean="0"/>
              <a:t>around</a:t>
            </a:r>
            <a:r>
              <a:rPr lang="de-DE" sz="3600" dirty="0" smtClean="0"/>
              <a:t> </a:t>
            </a:r>
            <a:r>
              <a:rPr lang="de-DE" sz="3600" dirty="0" err="1" smtClean="0"/>
              <a:t>compact</a:t>
            </a:r>
            <a:r>
              <a:rPr lang="de-DE" sz="3600" dirty="0" smtClean="0"/>
              <a:t> </a:t>
            </a:r>
            <a:r>
              <a:rPr lang="de-DE" sz="3600" dirty="0" err="1" smtClean="0"/>
              <a:t>binaries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dirty="0" err="1" smtClean="0"/>
              <a:t>Beuermann</a:t>
            </a:r>
            <a:r>
              <a:rPr lang="de-DE" sz="2000" dirty="0" smtClean="0"/>
              <a:t> et al 2011, A&amp;A (DP Leo)</a:t>
            </a:r>
            <a:br>
              <a:rPr lang="de-DE" sz="2000" dirty="0" smtClean="0"/>
            </a:br>
            <a:r>
              <a:rPr lang="de-DE" sz="2000" dirty="0" err="1" smtClean="0"/>
              <a:t>Nasiroglu</a:t>
            </a:r>
            <a:r>
              <a:rPr lang="de-DE" sz="2000" dirty="0" smtClean="0"/>
              <a:t>, </a:t>
            </a:r>
            <a:r>
              <a:rPr lang="de-DE" sz="2000" dirty="0" err="1" smtClean="0"/>
              <a:t>Beuermann</a:t>
            </a:r>
            <a:r>
              <a:rPr lang="de-DE" sz="2000" dirty="0" smtClean="0"/>
              <a:t>, Schwope, et al in </a:t>
            </a:r>
            <a:r>
              <a:rPr lang="de-DE" sz="2000" dirty="0" err="1" smtClean="0"/>
              <a:t>preparation</a:t>
            </a:r>
            <a:r>
              <a:rPr lang="de-DE" sz="2000" dirty="0" smtClean="0"/>
              <a:t> (HU </a:t>
            </a:r>
            <a:r>
              <a:rPr lang="de-DE" sz="2000" dirty="0" err="1" smtClean="0"/>
              <a:t>Aqr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447800" y="5906869"/>
            <a:ext cx="7162800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XID </a:t>
            </a:r>
            <a:r>
              <a:rPr lang="de-DE" dirty="0" err="1" smtClean="0"/>
              <a:t>work</a:t>
            </a:r>
            <a:r>
              <a:rPr lang="de-DE" dirty="0" smtClean="0"/>
              <a:t> ...</a:t>
            </a:r>
          </a:p>
          <a:p>
            <a:r>
              <a:rPr lang="de-DE" dirty="0" smtClean="0"/>
              <a:t>                                        ... ‚</a:t>
            </a:r>
            <a:r>
              <a:rPr lang="de-DE" dirty="0" err="1" smtClean="0"/>
              <a:t>ending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planetary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1" name="Bild 10" descr="dpleo1-1.tiff"/>
          <p:cNvPicPr>
            <a:picLocks noChangeAspect="1"/>
          </p:cNvPicPr>
          <p:nvPr/>
        </p:nvPicPr>
        <p:blipFill>
          <a:blip r:embed="rId2"/>
          <a:srcRect l="3333" t="24048" r="13333" b="5010"/>
          <a:stretch>
            <a:fillRect/>
          </a:stretch>
        </p:blipFill>
        <p:spPr>
          <a:xfrm>
            <a:off x="1467172" y="1752600"/>
            <a:ext cx="645762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White </a:t>
            </a:r>
            <a:r>
              <a:rPr lang="de-DE" dirty="0" err="1" smtClean="0"/>
              <a:t>spot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exo-planets</a:t>
            </a:r>
            <a:r>
              <a:rPr lang="de-DE" dirty="0" smtClean="0"/>
              <a:t> </a:t>
            </a:r>
            <a:r>
              <a:rPr lang="de-DE" dirty="0" err="1" smtClean="0"/>
              <a:t>landscape</a:t>
            </a:r>
            <a:endParaRPr lang="de-DE" dirty="0"/>
          </a:p>
        </p:txBody>
      </p:sp>
      <p:pic>
        <p:nvPicPr>
          <p:cNvPr id="4" name="Inhaltsplatzhalter 3" descr="planetorb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87" r="-11187"/>
          <a:stretch>
            <a:fillRect/>
          </a:stretch>
        </p:blipFill>
        <p:spPr/>
      </p:pic>
      <p:pic>
        <p:nvPicPr>
          <p:cNvPr id="5" name="Bild 4" descr="planetor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47800"/>
            <a:ext cx="5410200" cy="54102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rot="5400000">
            <a:off x="6668294" y="4075906"/>
            <a:ext cx="14478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rot="5400000">
            <a:off x="6514306" y="3238500"/>
            <a:ext cx="14478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239000" y="2209800"/>
            <a:ext cx="1676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HU </a:t>
            </a:r>
            <a:r>
              <a:rPr lang="de-DE" dirty="0" err="1" smtClean="0"/>
              <a:t>Aqr</a:t>
            </a:r>
            <a:r>
              <a:rPr lang="de-DE" dirty="0" smtClean="0"/>
              <a:t> 22yrs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391400" y="2983468"/>
            <a:ext cx="1676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DP Leo 28yrs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M7 (+1) – ‚HRD‘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4495800"/>
            <a:ext cx="5181600" cy="2209800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2400" dirty="0" smtClean="0"/>
              <a:t>Do </a:t>
            </a:r>
            <a:r>
              <a:rPr lang="de-DE" sz="2400" dirty="0" err="1" smtClean="0"/>
              <a:t>Magnetars</a:t>
            </a:r>
            <a:r>
              <a:rPr lang="de-DE" sz="2400" dirty="0" smtClean="0"/>
              <a:t>, </a:t>
            </a:r>
            <a:r>
              <a:rPr lang="de-DE" sz="2400" dirty="0" err="1" smtClean="0"/>
              <a:t>AXPs</a:t>
            </a:r>
            <a:r>
              <a:rPr lang="de-DE" sz="2400" dirty="0" smtClean="0"/>
              <a:t>, </a:t>
            </a:r>
            <a:r>
              <a:rPr lang="de-DE" sz="2400" dirty="0" err="1" smtClean="0"/>
              <a:t>XDINs</a:t>
            </a:r>
            <a:r>
              <a:rPr lang="de-DE" sz="2400" dirty="0" smtClean="0"/>
              <a:t>, </a:t>
            </a:r>
            <a:r>
              <a:rPr lang="de-DE" sz="2400" dirty="0" err="1" smtClean="0"/>
              <a:t>RRATs</a:t>
            </a:r>
            <a:r>
              <a:rPr lang="de-DE" sz="2400" dirty="0" smtClean="0"/>
              <a:t> form an </a:t>
            </a:r>
            <a:r>
              <a:rPr lang="de-DE" sz="2400" dirty="0" err="1" smtClean="0"/>
              <a:t>evolutionary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?</a:t>
            </a:r>
          </a:p>
          <a:p>
            <a:r>
              <a:rPr lang="de-DE" sz="2400" dirty="0" smtClean="0"/>
              <a:t> Will </a:t>
            </a:r>
            <a:r>
              <a:rPr lang="de-DE" sz="2400" dirty="0" err="1" smtClean="0"/>
              <a:t>we</a:t>
            </a:r>
            <a:r>
              <a:rPr lang="de-DE" sz="2400" dirty="0" smtClean="0"/>
              <a:t> find </a:t>
            </a:r>
            <a:r>
              <a:rPr lang="de-DE" sz="2400" dirty="0" err="1" smtClean="0"/>
              <a:t>isolated</a:t>
            </a:r>
            <a:r>
              <a:rPr lang="de-DE" sz="2400" dirty="0" smtClean="0"/>
              <a:t> NS/BH </a:t>
            </a:r>
            <a:r>
              <a:rPr lang="de-DE" sz="2400" dirty="0" err="1" smtClean="0"/>
              <a:t>accreting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ISM?</a:t>
            </a:r>
            <a:endParaRPr lang="de-D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300550" y="1600200"/>
            <a:ext cx="3767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nhaltsplatzhalter 3" descr="themagnificentseven.JPG"/>
          <p:cNvPicPr>
            <a:picLocks noChangeAspect="1"/>
          </p:cNvPicPr>
          <p:nvPr/>
        </p:nvPicPr>
        <p:blipFill>
          <a:blip r:embed="rId4"/>
          <a:srcRect l="754" r="754"/>
          <a:stretch>
            <a:fillRect/>
          </a:stretch>
        </p:blipFill>
        <p:spPr bwMode="auto">
          <a:xfrm>
            <a:off x="609600" y="1586869"/>
            <a:ext cx="3581400" cy="272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Macintosh PowerPoint</Application>
  <PresentationFormat>Bildschirmpräsentation (4:3)</PresentationFormat>
  <Paragraphs>181</Paragraphs>
  <Slides>16</Slides>
  <Notes>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Astrophysics WIth COMPACT Objects</vt:lpstr>
      <vt:lpstr>Object classes by powering mechanism </vt:lpstr>
      <vt:lpstr>CVs  Dwarf novae, nova-like, IPs, polars, SSS, double degenerates, Novae, Recurrent novae, Symbiotics</vt:lpstr>
      <vt:lpstr>4MOST: 4-meter Multi-Object Survey Telescope</vt:lpstr>
      <vt:lpstr>Division of the sky – 4MOST</vt:lpstr>
      <vt:lpstr>Eclipse delay times in  DP Leo</vt:lpstr>
      <vt:lpstr>Discovery of a wide planetary systems around compact binaries Beuermann et al 2011, A&amp;A (DP Leo) Nasiroglu, Beuermann, Schwope, et al in preparation (HU Aqr)</vt:lpstr>
      <vt:lpstr>White spot in the exo-planets landscape</vt:lpstr>
      <vt:lpstr>M7 (+1) – ‚HRD‘</vt:lpstr>
      <vt:lpstr>M7– eROSITA forecast A. Pires</vt:lpstr>
      <vt:lpstr>Synergies with other WGs</vt:lpstr>
      <vt:lpstr>Folie 12</vt:lpstr>
      <vt:lpstr>Synergies with other WGs</vt:lpstr>
      <vt:lpstr>Synergies with other WGs  Stars &amp; compact sources  GRXE (Galaxies)  Revnivtsev et al. 2009, Nature</vt:lpstr>
      <vt:lpstr>Folie 15</vt:lpstr>
      <vt:lpstr>Object classes – who takes care some proposals </vt:lpstr>
    </vt:vector>
  </TitlesOfParts>
  <Company>MPE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Predehl</dc:creator>
  <cp:lastModifiedBy>Axel  Schwope</cp:lastModifiedBy>
  <cp:revision>89</cp:revision>
  <dcterms:created xsi:type="dcterms:W3CDTF">2011-02-23T10:20:47Z</dcterms:created>
  <dcterms:modified xsi:type="dcterms:W3CDTF">2011-02-24T17:57:55Z</dcterms:modified>
</cp:coreProperties>
</file>