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2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F1328-FD6C-4B96-AE44-23EAD7EA1F7A}" type="datetimeFigureOut">
              <a:rPr lang="de-DE" smtClean="0"/>
              <a:t>25.10.2018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39604-1702-4D33-BB6B-BD85A0C9FE41}" type="slidenum">
              <a:rPr lang="de-DE" smtClean="0"/>
              <a:t>‹Nr.›</a:t>
            </a:fld>
            <a:endParaRPr lang="de-DE"/>
          </a:p>
        </p:txBody>
      </p:sp>
    </p:spTree>
    <p:extLst>
      <p:ext uri="{BB962C8B-B14F-4D97-AF65-F5344CB8AC3E}">
        <p14:creationId xmlns:p14="http://schemas.microsoft.com/office/powerpoint/2010/main" val="2178877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ED39604-1702-4D33-BB6B-BD85A0C9FE41}" type="slidenum">
              <a:rPr lang="de-DE" smtClean="0"/>
              <a:t>6</a:t>
            </a:fld>
            <a:endParaRPr lang="de-DE"/>
          </a:p>
        </p:txBody>
      </p:sp>
    </p:spTree>
    <p:extLst>
      <p:ext uri="{BB962C8B-B14F-4D97-AF65-F5344CB8AC3E}">
        <p14:creationId xmlns:p14="http://schemas.microsoft.com/office/powerpoint/2010/main" val="848318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ED39604-1702-4D33-BB6B-BD85A0C9FE41}" type="slidenum">
              <a:rPr lang="de-DE" smtClean="0"/>
              <a:t>7</a:t>
            </a:fld>
            <a:endParaRPr lang="de-DE"/>
          </a:p>
        </p:txBody>
      </p:sp>
    </p:spTree>
    <p:extLst>
      <p:ext uri="{BB962C8B-B14F-4D97-AF65-F5344CB8AC3E}">
        <p14:creationId xmlns:p14="http://schemas.microsoft.com/office/powerpoint/2010/main" val="84831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ED39604-1702-4D33-BB6B-BD85A0C9FE41}" type="slidenum">
              <a:rPr lang="de-DE" smtClean="0"/>
              <a:t>8</a:t>
            </a:fld>
            <a:endParaRPr lang="de-DE"/>
          </a:p>
        </p:txBody>
      </p:sp>
    </p:spTree>
    <p:extLst>
      <p:ext uri="{BB962C8B-B14F-4D97-AF65-F5344CB8AC3E}">
        <p14:creationId xmlns:p14="http://schemas.microsoft.com/office/powerpoint/2010/main" val="848318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ED39604-1702-4D33-BB6B-BD85A0C9FE41}" type="slidenum">
              <a:rPr lang="de-DE" smtClean="0"/>
              <a:t>9</a:t>
            </a:fld>
            <a:endParaRPr lang="de-DE"/>
          </a:p>
        </p:txBody>
      </p:sp>
    </p:spTree>
    <p:extLst>
      <p:ext uri="{BB962C8B-B14F-4D97-AF65-F5344CB8AC3E}">
        <p14:creationId xmlns:p14="http://schemas.microsoft.com/office/powerpoint/2010/main" val="84831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ED39604-1702-4D33-BB6B-BD85A0C9FE41}" type="slidenum">
              <a:rPr lang="de-DE" smtClean="0"/>
              <a:t>10</a:t>
            </a:fld>
            <a:endParaRPr lang="de-DE"/>
          </a:p>
        </p:txBody>
      </p:sp>
    </p:spTree>
    <p:extLst>
      <p:ext uri="{BB962C8B-B14F-4D97-AF65-F5344CB8AC3E}">
        <p14:creationId xmlns:p14="http://schemas.microsoft.com/office/powerpoint/2010/main" val="848318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A16896F-482A-4470-90BE-7E0BE9D3CC58}" type="datetimeFigureOut">
              <a:rPr lang="de-DE" smtClean="0"/>
              <a:t>25.10.2018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375514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16896F-482A-4470-90BE-7E0BE9D3CC58}" type="datetimeFigureOut">
              <a:rPr lang="de-DE" smtClean="0"/>
              <a:t>25.10.2018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4172440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16896F-482A-4470-90BE-7E0BE9D3CC58}" type="datetimeFigureOut">
              <a:rPr lang="de-DE" smtClean="0"/>
              <a:t>25.10.2018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422119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16896F-482A-4470-90BE-7E0BE9D3CC58}" type="datetimeFigureOut">
              <a:rPr lang="de-DE" smtClean="0"/>
              <a:t>25.10.2018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1871821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A16896F-482A-4470-90BE-7E0BE9D3CC58}" type="datetimeFigureOut">
              <a:rPr lang="de-DE" smtClean="0"/>
              <a:t>25.10.2018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6132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A16896F-482A-4470-90BE-7E0BE9D3CC58}" type="datetimeFigureOut">
              <a:rPr lang="de-DE" smtClean="0"/>
              <a:t>25.10.2018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403575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A16896F-482A-4470-90BE-7E0BE9D3CC58}" type="datetimeFigureOut">
              <a:rPr lang="de-DE" smtClean="0"/>
              <a:t>25.10.2018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75314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A16896F-482A-4470-90BE-7E0BE9D3CC58}" type="datetimeFigureOut">
              <a:rPr lang="de-DE" smtClean="0"/>
              <a:t>25.10.2018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297444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16896F-482A-4470-90BE-7E0BE9D3CC58}" type="datetimeFigureOut">
              <a:rPr lang="de-DE" smtClean="0"/>
              <a:t>25.10.2018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239200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16896F-482A-4470-90BE-7E0BE9D3CC58}" type="datetimeFigureOut">
              <a:rPr lang="de-DE" smtClean="0"/>
              <a:t>25.10.2018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200550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16896F-482A-4470-90BE-7E0BE9D3CC58}" type="datetimeFigureOut">
              <a:rPr lang="de-DE" smtClean="0"/>
              <a:t>25.10.2018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E96B932-D459-4E4B-A5FF-5F10673A0B49}" type="slidenum">
              <a:rPr lang="de-DE" smtClean="0"/>
              <a:t>‹Nr.›</a:t>
            </a:fld>
            <a:endParaRPr lang="de-DE"/>
          </a:p>
        </p:txBody>
      </p:sp>
    </p:spTree>
    <p:extLst>
      <p:ext uri="{BB962C8B-B14F-4D97-AF65-F5344CB8AC3E}">
        <p14:creationId xmlns:p14="http://schemas.microsoft.com/office/powerpoint/2010/main" val="311269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6896F-482A-4470-90BE-7E0BE9D3CC58}" type="datetimeFigureOut">
              <a:rPr lang="de-DE" smtClean="0"/>
              <a:t>25.10.2018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6B932-D459-4E4B-A5FF-5F10673A0B49}" type="slidenum">
              <a:rPr lang="de-DE" smtClean="0"/>
              <a:t>‹Nr.›</a:t>
            </a:fld>
            <a:endParaRPr lang="de-DE"/>
          </a:p>
        </p:txBody>
      </p:sp>
    </p:spTree>
    <p:extLst>
      <p:ext uri="{BB962C8B-B14F-4D97-AF65-F5344CB8AC3E}">
        <p14:creationId xmlns:p14="http://schemas.microsoft.com/office/powerpoint/2010/main" val="64542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5" name="Textfeld 4"/>
          <p:cNvSpPr txBox="1"/>
          <p:nvPr/>
        </p:nvSpPr>
        <p:spPr>
          <a:xfrm>
            <a:off x="985304" y="836712"/>
            <a:ext cx="7187096" cy="1200329"/>
          </a:xfrm>
          <a:prstGeom prst="rect">
            <a:avLst/>
          </a:prstGeom>
          <a:noFill/>
        </p:spPr>
        <p:txBody>
          <a:bodyPr wrap="none" rtlCol="0">
            <a:spAutoFit/>
          </a:bodyPr>
          <a:lstStyle/>
          <a:p>
            <a:pPr algn="ctr"/>
            <a:r>
              <a:rPr lang="de-DE" sz="2400" b="1" smtClean="0">
                <a:solidFill>
                  <a:schemeClr val="bg1">
                    <a:lumMod val="50000"/>
                  </a:schemeClr>
                </a:solidFill>
              </a:rPr>
              <a:t>eROSITA mission </a:t>
            </a:r>
            <a:r>
              <a:rPr lang="de-DE" sz="2400" b="1" smtClean="0">
                <a:solidFill>
                  <a:schemeClr val="bg1">
                    <a:lumMod val="50000"/>
                  </a:schemeClr>
                </a:solidFill>
              </a:rPr>
              <a:t>planning </a:t>
            </a:r>
            <a:r>
              <a:rPr lang="de-DE" sz="2400" b="1" smtClean="0">
                <a:solidFill>
                  <a:schemeClr val="bg1">
                    <a:lumMod val="50000"/>
                  </a:schemeClr>
                </a:solidFill>
              </a:rPr>
              <a:t>and </a:t>
            </a:r>
            <a:r>
              <a:rPr lang="de-DE" sz="2400" b="1" smtClean="0">
                <a:solidFill>
                  <a:schemeClr val="bg1">
                    <a:lumMod val="50000"/>
                  </a:schemeClr>
                </a:solidFill>
              </a:rPr>
              <a:t>operations: </a:t>
            </a:r>
          </a:p>
          <a:p>
            <a:pPr algn="ctr"/>
            <a:r>
              <a:rPr lang="de-DE" sz="2400" b="1" smtClean="0">
                <a:solidFill>
                  <a:schemeClr val="bg1">
                    <a:lumMod val="50000"/>
                  </a:schemeClr>
                </a:solidFill>
              </a:rPr>
              <a:t>IKI/MPE </a:t>
            </a:r>
            <a:r>
              <a:rPr lang="de-DE" sz="2400" b="1" smtClean="0">
                <a:solidFill>
                  <a:schemeClr val="bg1">
                    <a:lumMod val="50000"/>
                  </a:schemeClr>
                </a:solidFill>
              </a:rPr>
              <a:t>interactions </a:t>
            </a:r>
            <a:endParaRPr lang="de-DE" sz="2400" b="1" smtClean="0">
              <a:solidFill>
                <a:schemeClr val="bg1">
                  <a:lumMod val="50000"/>
                </a:schemeClr>
              </a:solidFill>
            </a:endParaRPr>
          </a:p>
          <a:p>
            <a:pPr algn="ctr"/>
            <a:r>
              <a:rPr lang="de-DE" sz="2400" b="1" smtClean="0">
                <a:solidFill>
                  <a:schemeClr val="bg1">
                    <a:lumMod val="50000"/>
                  </a:schemeClr>
                </a:solidFill>
              </a:rPr>
              <a:t>(</a:t>
            </a:r>
            <a:r>
              <a:rPr lang="de-DE" sz="2400" b="1" smtClean="0">
                <a:solidFill>
                  <a:schemeClr val="bg1">
                    <a:lumMod val="50000"/>
                  </a:schemeClr>
                </a:solidFill>
              </a:rPr>
              <a:t>review of </a:t>
            </a:r>
            <a:r>
              <a:rPr lang="de-DE" sz="2400" b="1" smtClean="0">
                <a:solidFill>
                  <a:schemeClr val="bg1">
                    <a:lumMod val="50000"/>
                  </a:schemeClr>
                </a:solidFill>
              </a:rPr>
              <a:t>SRG Science Ground Segment IKI/MPE ICD)</a:t>
            </a:r>
            <a:endParaRPr lang="de-DE" sz="2400" b="1">
              <a:solidFill>
                <a:schemeClr val="bg1">
                  <a:lumMod val="50000"/>
                </a:schemeClr>
              </a:solidFill>
            </a:endParaRPr>
          </a:p>
        </p:txBody>
      </p:sp>
      <p:sp>
        <p:nvSpPr>
          <p:cNvPr id="6" name="Textfeld 5"/>
          <p:cNvSpPr txBox="1"/>
          <p:nvPr/>
        </p:nvSpPr>
        <p:spPr>
          <a:xfrm>
            <a:off x="2339752" y="2492896"/>
            <a:ext cx="4479752" cy="3277820"/>
          </a:xfrm>
          <a:prstGeom prst="rect">
            <a:avLst/>
          </a:prstGeom>
          <a:noFill/>
        </p:spPr>
        <p:txBody>
          <a:bodyPr wrap="none" rtlCol="0">
            <a:spAutoFit/>
          </a:bodyPr>
          <a:lstStyle/>
          <a:p>
            <a:pPr marL="285750" indent="-285750">
              <a:lnSpc>
                <a:spcPct val="150000"/>
              </a:lnSpc>
              <a:buFont typeface="Wingdings" panose="05000000000000000000" pitchFamily="2" charset="2"/>
              <a:buChar char="§"/>
            </a:pPr>
            <a:r>
              <a:rPr lang="de-DE" smtClean="0">
                <a:solidFill>
                  <a:schemeClr val="bg1">
                    <a:lumMod val="50000"/>
                  </a:schemeClr>
                </a:solidFill>
              </a:rPr>
              <a:t>Transfer of SRG data from IKI to MPE</a:t>
            </a:r>
          </a:p>
          <a:p>
            <a:pPr marL="285750" indent="-285750">
              <a:buFont typeface="Wingdings" panose="05000000000000000000" pitchFamily="2" charset="2"/>
              <a:buChar char="§"/>
            </a:pPr>
            <a:r>
              <a:rPr lang="de-DE" smtClean="0">
                <a:solidFill>
                  <a:schemeClr val="bg1">
                    <a:lumMod val="50000"/>
                  </a:schemeClr>
                </a:solidFill>
              </a:rPr>
              <a:t>Transfer of mission planning information </a:t>
            </a:r>
          </a:p>
          <a:p>
            <a:r>
              <a:rPr lang="de-DE" smtClean="0">
                <a:solidFill>
                  <a:schemeClr val="bg1">
                    <a:lumMod val="50000"/>
                  </a:schemeClr>
                </a:solidFill>
              </a:rPr>
              <a:t>      between IKI and MPE </a:t>
            </a:r>
          </a:p>
          <a:p>
            <a:pPr marL="285750" indent="-285750">
              <a:buFont typeface="Wingdings" panose="05000000000000000000" pitchFamily="2" charset="2"/>
              <a:buChar char="§"/>
            </a:pPr>
            <a:r>
              <a:rPr lang="de-DE" smtClean="0">
                <a:solidFill>
                  <a:schemeClr val="bg1">
                    <a:lumMod val="50000"/>
                  </a:schemeClr>
                </a:solidFill>
              </a:rPr>
              <a:t>Interactions during ground contacts</a:t>
            </a:r>
          </a:p>
          <a:p>
            <a:pPr marL="285750" indent="-285750">
              <a:buFont typeface="Wingdings" panose="05000000000000000000" pitchFamily="2" charset="2"/>
              <a:buChar char="§"/>
            </a:pPr>
            <a:r>
              <a:rPr lang="de-DE" smtClean="0">
                <a:solidFill>
                  <a:schemeClr val="bg1">
                    <a:lumMod val="50000"/>
                  </a:schemeClr>
                </a:solidFill>
              </a:rPr>
              <a:t>Changes of a scheduled observing timeline</a:t>
            </a:r>
          </a:p>
          <a:p>
            <a:pPr marL="285750" indent="-285750">
              <a:buFont typeface="Wingdings" panose="05000000000000000000" pitchFamily="2" charset="2"/>
              <a:buChar char="§"/>
            </a:pPr>
            <a:r>
              <a:rPr lang="de-DE" smtClean="0">
                <a:solidFill>
                  <a:schemeClr val="bg1">
                    <a:lumMod val="50000"/>
                  </a:schemeClr>
                </a:solidFill>
              </a:rPr>
              <a:t>Appendices: </a:t>
            </a:r>
          </a:p>
          <a:p>
            <a:pPr marL="742950" lvl="1" indent="-285750">
              <a:buFont typeface="Arial" panose="020B0604020202020204" pitchFamily="34" charset="0"/>
              <a:buChar char="•"/>
            </a:pPr>
            <a:r>
              <a:rPr lang="de-DE" smtClean="0">
                <a:solidFill>
                  <a:schemeClr val="bg1">
                    <a:lumMod val="50000"/>
                  </a:schemeClr>
                </a:solidFill>
              </a:rPr>
              <a:t>SRG operational parameters</a:t>
            </a:r>
          </a:p>
          <a:p>
            <a:pPr marL="742950" lvl="1" indent="-285750">
              <a:buFont typeface="Arial" panose="020B0604020202020204" pitchFamily="34" charset="0"/>
              <a:buChar char="•"/>
            </a:pPr>
            <a:r>
              <a:rPr lang="de-DE" smtClean="0">
                <a:solidFill>
                  <a:schemeClr val="bg1">
                    <a:lumMod val="50000"/>
                  </a:schemeClr>
                </a:solidFill>
              </a:rPr>
              <a:t>Data formats</a:t>
            </a:r>
          </a:p>
          <a:p>
            <a:pPr marL="742950" lvl="1" indent="-285750">
              <a:buFont typeface="Arial" panose="020B0604020202020204" pitchFamily="34" charset="0"/>
              <a:buChar char="•"/>
            </a:pPr>
            <a:r>
              <a:rPr lang="de-DE" smtClean="0">
                <a:solidFill>
                  <a:schemeClr val="bg1">
                    <a:lumMod val="50000"/>
                  </a:schemeClr>
                </a:solidFill>
              </a:rPr>
              <a:t>eROSITA command interface</a:t>
            </a:r>
          </a:p>
          <a:p>
            <a:pPr marL="742950" lvl="1" indent="-285750">
              <a:buFont typeface="Arial" panose="020B0604020202020204" pitchFamily="34" charset="0"/>
              <a:buChar char="•"/>
            </a:pPr>
            <a:r>
              <a:rPr lang="de-DE" smtClean="0">
                <a:solidFill>
                  <a:schemeClr val="bg1">
                    <a:lumMod val="50000"/>
                  </a:schemeClr>
                </a:solidFill>
              </a:rPr>
              <a:t>Data exchange FTP server</a:t>
            </a:r>
          </a:p>
          <a:p>
            <a:pPr marL="742950" lvl="1" indent="-285750">
              <a:buFont typeface="Arial" panose="020B0604020202020204" pitchFamily="34" charset="0"/>
              <a:buChar char="•"/>
            </a:pPr>
            <a:r>
              <a:rPr lang="de-DE" smtClean="0">
                <a:solidFill>
                  <a:schemeClr val="bg1">
                    <a:lumMod val="50000"/>
                  </a:schemeClr>
                </a:solidFill>
              </a:rPr>
              <a:t>Contact information</a:t>
            </a:r>
            <a:endParaRPr lang="de-DE">
              <a:solidFill>
                <a:schemeClr val="bg1">
                  <a:lumMod val="50000"/>
                </a:schemeClr>
              </a:solidFill>
            </a:endParaRPr>
          </a:p>
        </p:txBody>
      </p:sp>
      <p:sp>
        <p:nvSpPr>
          <p:cNvPr id="7" name="Gefaltete Ecke 6"/>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1/10</a:t>
            </a:r>
            <a:endParaRPr lang="de-DE">
              <a:solidFill>
                <a:schemeClr val="bg1">
                  <a:lumMod val="50000"/>
                </a:schemeClr>
              </a:solidFill>
            </a:endParaRPr>
          </a:p>
        </p:txBody>
      </p:sp>
    </p:spTree>
    <p:extLst>
      <p:ext uri="{BB962C8B-B14F-4D97-AF65-F5344CB8AC3E}">
        <p14:creationId xmlns:p14="http://schemas.microsoft.com/office/powerpoint/2010/main" val="45006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404664"/>
            <a:ext cx="2755178" cy="589072"/>
          </a:xfrm>
          <a:prstGeom prst="rect">
            <a:avLst/>
          </a:prstGeom>
          <a:noFill/>
        </p:spPr>
        <p:txBody>
          <a:bodyPr wrap="none" rtlCol="0">
            <a:spAutoFit/>
          </a:bodyPr>
          <a:lstStyle/>
          <a:p>
            <a:pPr>
              <a:lnSpc>
                <a:spcPct val="150000"/>
              </a:lnSpc>
            </a:pPr>
            <a:r>
              <a:rPr lang="de-DE" sz="2400" b="1" smtClean="0"/>
              <a:t>Contact information</a:t>
            </a:r>
          </a:p>
        </p:txBody>
      </p:sp>
      <p:sp>
        <p:nvSpPr>
          <p:cNvPr id="2" name="Textfeld 1"/>
          <p:cNvSpPr txBox="1"/>
          <p:nvPr/>
        </p:nvSpPr>
        <p:spPr>
          <a:xfrm>
            <a:off x="755576" y="1268760"/>
            <a:ext cx="7704856" cy="1754326"/>
          </a:xfrm>
          <a:prstGeom prst="rect">
            <a:avLst/>
          </a:prstGeom>
          <a:noFill/>
          <a:ln w="3175">
            <a:solidFill>
              <a:schemeClr val="tx1"/>
            </a:solidFill>
          </a:ln>
        </p:spPr>
        <p:txBody>
          <a:bodyPr wrap="square" rtlCol="0">
            <a:spAutoFit/>
          </a:bodyPr>
          <a:lstStyle/>
          <a:p>
            <a:pPr marL="285750" indent="-285750">
              <a:buFont typeface="Wingdings" panose="05000000000000000000" pitchFamily="2" charset="2"/>
              <a:buChar char="§"/>
            </a:pPr>
            <a:r>
              <a:rPr lang="de-DE" smtClean="0"/>
              <a:t>Principal investigators</a:t>
            </a:r>
          </a:p>
          <a:p>
            <a:pPr marL="285750" indent="-285750">
              <a:buFont typeface="Wingdings" panose="05000000000000000000" pitchFamily="2" charset="2"/>
              <a:buChar char="§"/>
            </a:pPr>
            <a:r>
              <a:rPr lang="de-DE" smtClean="0"/>
              <a:t>Project scientists</a:t>
            </a:r>
          </a:p>
          <a:p>
            <a:pPr marL="285750" indent="-285750">
              <a:buFont typeface="Wingdings" panose="05000000000000000000" pitchFamily="2" charset="2"/>
              <a:buChar char="§"/>
            </a:pPr>
            <a:r>
              <a:rPr lang="de-DE" smtClean="0"/>
              <a:t>Instrument teams (PoC)</a:t>
            </a:r>
          </a:p>
          <a:p>
            <a:pPr marL="285750" indent="-285750">
              <a:buFont typeface="Wingdings" panose="05000000000000000000" pitchFamily="2" charset="2"/>
              <a:buChar char="§"/>
            </a:pPr>
            <a:r>
              <a:rPr lang="de-DE" smtClean="0"/>
              <a:t>Calibration teams (PoC)</a:t>
            </a:r>
          </a:p>
          <a:p>
            <a:pPr marL="285750" indent="-285750">
              <a:buFont typeface="Wingdings" panose="05000000000000000000" pitchFamily="2" charset="2"/>
              <a:buChar char="§"/>
            </a:pPr>
            <a:r>
              <a:rPr lang="de-DE" smtClean="0"/>
              <a:t>Mission planning  (IKI/LA/MPE/Hamburg PoC)</a:t>
            </a:r>
          </a:p>
          <a:p>
            <a:pPr marL="285750" indent="-285750">
              <a:buFont typeface="Wingdings" panose="05000000000000000000" pitchFamily="2" charset="2"/>
              <a:buChar char="§"/>
            </a:pPr>
            <a:r>
              <a:rPr lang="de-DE" smtClean="0"/>
              <a:t>SRG operations (PoC) </a:t>
            </a:r>
            <a:endParaRPr lang="de-DE"/>
          </a:p>
        </p:txBody>
      </p:sp>
      <p:sp>
        <p:nvSpPr>
          <p:cNvPr id="3" name="Textfeld 2"/>
          <p:cNvSpPr txBox="1"/>
          <p:nvPr/>
        </p:nvSpPr>
        <p:spPr>
          <a:xfrm>
            <a:off x="755576" y="4111912"/>
            <a:ext cx="7704856" cy="1200329"/>
          </a:xfrm>
          <a:prstGeom prst="rect">
            <a:avLst/>
          </a:prstGeom>
          <a:noFill/>
          <a:ln w="3175">
            <a:solidFill>
              <a:schemeClr val="tx1"/>
            </a:solidFill>
          </a:ln>
        </p:spPr>
        <p:txBody>
          <a:bodyPr wrap="square" rtlCol="0">
            <a:spAutoFit/>
          </a:bodyPr>
          <a:lstStyle/>
          <a:p>
            <a:r>
              <a:rPr lang="de-DE" b="1" smtClean="0"/>
              <a:t>Field scanning mode</a:t>
            </a:r>
          </a:p>
          <a:p>
            <a:r>
              <a:rPr lang="de-DE" smtClean="0"/>
              <a:t>Damping time at start of scan: 100s</a:t>
            </a:r>
          </a:p>
          <a:p>
            <a:r>
              <a:rPr lang="de-DE" smtClean="0"/>
              <a:t>Damping time at end of scan:  80s</a:t>
            </a:r>
          </a:p>
          <a:p>
            <a:r>
              <a:rPr lang="de-DE" smtClean="0"/>
              <a:t>Damping time for transfer to next scan: 5s </a:t>
            </a:r>
          </a:p>
        </p:txBody>
      </p:sp>
      <p:sp>
        <p:nvSpPr>
          <p:cNvPr id="7" name="Textfeld 6"/>
          <p:cNvSpPr txBox="1"/>
          <p:nvPr/>
        </p:nvSpPr>
        <p:spPr>
          <a:xfrm>
            <a:off x="611560" y="3460358"/>
            <a:ext cx="5372368" cy="461665"/>
          </a:xfrm>
          <a:prstGeom prst="rect">
            <a:avLst/>
          </a:prstGeom>
          <a:noFill/>
        </p:spPr>
        <p:txBody>
          <a:bodyPr wrap="none" rtlCol="0">
            <a:spAutoFit/>
          </a:bodyPr>
          <a:lstStyle/>
          <a:p>
            <a:r>
              <a:rPr lang="de-DE" sz="2400" b="1"/>
              <a:t>Appendix 1: SRG operational parameters</a:t>
            </a:r>
          </a:p>
        </p:txBody>
      </p:sp>
      <p:sp>
        <p:nvSpPr>
          <p:cNvPr id="8" name="Gefaltete Ecke 7"/>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10/10</a:t>
            </a:r>
            <a:endParaRPr lang="de-DE">
              <a:solidFill>
                <a:schemeClr val="bg1">
                  <a:lumMod val="50000"/>
                </a:schemeClr>
              </a:solidFill>
            </a:endParaRPr>
          </a:p>
        </p:txBody>
      </p:sp>
    </p:spTree>
    <p:extLst>
      <p:ext uri="{BB962C8B-B14F-4D97-AF65-F5344CB8AC3E}">
        <p14:creationId xmlns:p14="http://schemas.microsoft.com/office/powerpoint/2010/main" val="289933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404506"/>
            <a:ext cx="4850302" cy="589072"/>
          </a:xfrm>
          <a:prstGeom prst="rect">
            <a:avLst/>
          </a:prstGeom>
          <a:noFill/>
        </p:spPr>
        <p:txBody>
          <a:bodyPr wrap="none" rtlCol="0">
            <a:spAutoFit/>
          </a:bodyPr>
          <a:lstStyle/>
          <a:p>
            <a:pPr>
              <a:lnSpc>
                <a:spcPct val="150000"/>
              </a:lnSpc>
            </a:pPr>
            <a:r>
              <a:rPr lang="de-DE" sz="2400" b="1" smtClean="0"/>
              <a:t>Transfer of SRG data from IKI to MPE</a:t>
            </a:r>
          </a:p>
        </p:txBody>
      </p:sp>
      <p:sp>
        <p:nvSpPr>
          <p:cNvPr id="2" name="Rechteck 1"/>
          <p:cNvSpPr/>
          <p:nvPr/>
        </p:nvSpPr>
        <p:spPr>
          <a:xfrm>
            <a:off x="611560" y="1196752"/>
            <a:ext cx="7282538" cy="1200329"/>
          </a:xfrm>
          <a:prstGeom prst="rect">
            <a:avLst/>
          </a:prstGeom>
          <a:ln w="3175">
            <a:solidFill>
              <a:schemeClr val="tx1"/>
            </a:solidFill>
          </a:ln>
        </p:spPr>
        <p:txBody>
          <a:bodyPr wrap="square">
            <a:spAutoFit/>
          </a:bodyPr>
          <a:lstStyle/>
          <a:p>
            <a:pPr marL="0" lvl="2"/>
            <a:r>
              <a:rPr lang="en-US" b="1" smtClean="0"/>
              <a:t>3.1.4 eROSITA data embedded in the engineering data </a:t>
            </a:r>
            <a:endParaRPr lang="de-DE" b="1" smtClean="0"/>
          </a:p>
          <a:p>
            <a:r>
              <a:rPr lang="en-US" smtClean="0"/>
              <a:t>eROSITA </a:t>
            </a:r>
            <a:r>
              <a:rPr lang="en-US"/>
              <a:t>data embedded in the spacecraft engineering data are made available to MPE. The data are transmitted to MPE immediately after reception at </a:t>
            </a:r>
            <a:r>
              <a:rPr lang="en-US" smtClean="0"/>
              <a:t>IKI (appendix 3).</a:t>
            </a:r>
          </a:p>
        </p:txBody>
      </p:sp>
      <p:sp>
        <p:nvSpPr>
          <p:cNvPr id="3" name="Rechteck 2"/>
          <p:cNvSpPr/>
          <p:nvPr/>
        </p:nvSpPr>
        <p:spPr>
          <a:xfrm>
            <a:off x="611560" y="2852936"/>
            <a:ext cx="7282538" cy="2585323"/>
          </a:xfrm>
          <a:prstGeom prst="rect">
            <a:avLst/>
          </a:prstGeom>
          <a:ln w="3175">
            <a:solidFill>
              <a:schemeClr val="tx1"/>
            </a:solidFill>
          </a:ln>
        </p:spPr>
        <p:txBody>
          <a:bodyPr wrap="square">
            <a:spAutoFit/>
          </a:bodyPr>
          <a:lstStyle/>
          <a:p>
            <a:r>
              <a:rPr lang="en-US" b="1" smtClean="0"/>
              <a:t>3.1.5 Auxiliary datasets (Types of data)</a:t>
            </a:r>
          </a:p>
          <a:p>
            <a:r>
              <a:rPr lang="en-US" b="1" i="1" smtClean="0"/>
              <a:t>Reaction </a:t>
            </a:r>
            <a:r>
              <a:rPr lang="en-US" b="1" i="1"/>
              <a:t>wheel unloading times</a:t>
            </a:r>
            <a:endParaRPr lang="de-DE" b="1" i="1"/>
          </a:p>
          <a:p>
            <a:r>
              <a:rPr lang="en-US"/>
              <a:t>The start and end times of the time periods when the reaction wheels were unloaded will be provided. Preliminary reaction wheel unloading times are also made available as part of the mission planning activities (see section 4). </a:t>
            </a:r>
            <a:endParaRPr lang="en-US" smtClean="0"/>
          </a:p>
          <a:p>
            <a:endParaRPr lang="en-US"/>
          </a:p>
          <a:p>
            <a:endParaRPr lang="en-US" smtClean="0"/>
          </a:p>
          <a:p>
            <a:endParaRPr lang="en-US"/>
          </a:p>
          <a:p>
            <a:endParaRPr lang="de-DE"/>
          </a:p>
        </p:txBody>
      </p:sp>
      <p:sp>
        <p:nvSpPr>
          <p:cNvPr id="7" name="Rechteck 6"/>
          <p:cNvSpPr/>
          <p:nvPr/>
        </p:nvSpPr>
        <p:spPr>
          <a:xfrm>
            <a:off x="611560" y="4244895"/>
            <a:ext cx="7215395" cy="1200329"/>
          </a:xfrm>
          <a:prstGeom prst="rect">
            <a:avLst/>
          </a:prstGeom>
        </p:spPr>
        <p:txBody>
          <a:bodyPr wrap="square">
            <a:spAutoFit/>
          </a:bodyPr>
          <a:lstStyle/>
          <a:p>
            <a:r>
              <a:rPr lang="en-US" b="1" i="1"/>
              <a:t>ART-XC background light curves</a:t>
            </a:r>
            <a:endParaRPr lang="de-DE"/>
          </a:p>
          <a:p>
            <a:r>
              <a:rPr lang="en-US"/>
              <a:t>The eROSITA calibration team at MPE has expressed interest to receive ART-XC background lightcurves for eROSITA calibration purposes. This was approved by the Russian side. Technical details are under discussion. </a:t>
            </a:r>
            <a:endParaRPr lang="de-DE"/>
          </a:p>
        </p:txBody>
      </p:sp>
      <p:sp>
        <p:nvSpPr>
          <p:cNvPr id="8" name="Gefaltete Ecke 7"/>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2</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396145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404506"/>
            <a:ext cx="4850302" cy="589072"/>
          </a:xfrm>
          <a:prstGeom prst="rect">
            <a:avLst/>
          </a:prstGeom>
          <a:noFill/>
        </p:spPr>
        <p:txBody>
          <a:bodyPr wrap="none" rtlCol="0">
            <a:spAutoFit/>
          </a:bodyPr>
          <a:lstStyle/>
          <a:p>
            <a:pPr>
              <a:lnSpc>
                <a:spcPct val="150000"/>
              </a:lnSpc>
            </a:pPr>
            <a:r>
              <a:rPr lang="de-DE" sz="2400" b="1" smtClean="0"/>
              <a:t>Transfer of SRG data from IKI to MPE</a:t>
            </a:r>
          </a:p>
        </p:txBody>
      </p:sp>
      <p:sp>
        <p:nvSpPr>
          <p:cNvPr id="5" name="Rechteck 4"/>
          <p:cNvSpPr/>
          <p:nvPr/>
        </p:nvSpPr>
        <p:spPr>
          <a:xfrm>
            <a:off x="683568" y="1196752"/>
            <a:ext cx="7128792" cy="2308324"/>
          </a:xfrm>
          <a:prstGeom prst="rect">
            <a:avLst/>
          </a:prstGeom>
          <a:ln w="3175">
            <a:solidFill>
              <a:schemeClr val="tx1"/>
            </a:solidFill>
          </a:ln>
        </p:spPr>
        <p:txBody>
          <a:bodyPr wrap="square">
            <a:spAutoFit/>
          </a:bodyPr>
          <a:lstStyle/>
          <a:p>
            <a:r>
              <a:rPr lang="de-DE" b="1" smtClean="0"/>
              <a:t>3.2.4 Auxiliary datasets (Data formats)</a:t>
            </a:r>
          </a:p>
          <a:p>
            <a:r>
              <a:rPr lang="en-US" b="1" i="1" smtClean="0"/>
              <a:t>Time </a:t>
            </a:r>
            <a:r>
              <a:rPr lang="en-US" b="1" i="1"/>
              <a:t>synchronization files and clock reset times</a:t>
            </a:r>
            <a:endParaRPr lang="de-DE" b="1" i="1"/>
          </a:p>
          <a:p>
            <a:r>
              <a:rPr lang="en-US"/>
              <a:t>Clock reset times will be provided as part of the SRG engineering data, made available to MPE (see appendix 3 for details).  The data format of the time synchronization files is described in appendix 2.</a:t>
            </a:r>
            <a:endParaRPr lang="de-DE"/>
          </a:p>
          <a:p>
            <a:r>
              <a:rPr lang="en-US" b="1" i="1"/>
              <a:t>Reaction wheel unloading times</a:t>
            </a:r>
            <a:endParaRPr lang="de-DE" b="1" i="1"/>
          </a:p>
          <a:p>
            <a:r>
              <a:rPr lang="en-US"/>
              <a:t>These will be provided as part of the SRG engineering data (see appendix 3 for details</a:t>
            </a:r>
            <a:r>
              <a:rPr lang="en-US" smtClean="0"/>
              <a:t>).</a:t>
            </a:r>
            <a:endParaRPr lang="de-DE"/>
          </a:p>
        </p:txBody>
      </p:sp>
      <p:sp>
        <p:nvSpPr>
          <p:cNvPr id="8" name="Textfeld 7"/>
          <p:cNvSpPr txBox="1"/>
          <p:nvPr/>
        </p:nvSpPr>
        <p:spPr>
          <a:xfrm>
            <a:off x="683568" y="4028871"/>
            <a:ext cx="7128792" cy="1200329"/>
          </a:xfrm>
          <a:prstGeom prst="rect">
            <a:avLst/>
          </a:prstGeom>
          <a:noFill/>
          <a:ln w="3175">
            <a:solidFill>
              <a:schemeClr val="tx1"/>
            </a:solidFill>
          </a:ln>
        </p:spPr>
        <p:txBody>
          <a:bodyPr wrap="square" rtlCol="0">
            <a:spAutoFit/>
          </a:bodyPr>
          <a:lstStyle/>
          <a:p>
            <a:r>
              <a:rPr lang="de-DE" smtClean="0"/>
              <a:t>3.3.1 IKI to MPE socket connection</a:t>
            </a:r>
          </a:p>
          <a:p>
            <a:r>
              <a:rPr lang="de-DE" smtClean="0"/>
              <a:t>3.3.2 IKI to MPE file based data transfer</a:t>
            </a:r>
          </a:p>
          <a:p>
            <a:endParaRPr lang="de-DE"/>
          </a:p>
          <a:p>
            <a:pPr algn="ctr"/>
            <a:r>
              <a:rPr lang="de-DE" b="1" smtClean="0"/>
              <a:t>Now in progress!</a:t>
            </a:r>
            <a:endParaRPr lang="de-DE" b="1"/>
          </a:p>
        </p:txBody>
      </p:sp>
      <p:sp>
        <p:nvSpPr>
          <p:cNvPr id="7" name="Gefaltete Ecke 6"/>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3</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143193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550421"/>
            <a:ext cx="8116966" cy="646331"/>
          </a:xfrm>
          <a:prstGeom prst="rect">
            <a:avLst/>
          </a:prstGeom>
          <a:noFill/>
        </p:spPr>
        <p:txBody>
          <a:bodyPr wrap="none" rtlCol="0">
            <a:spAutoFit/>
          </a:bodyPr>
          <a:lstStyle/>
          <a:p>
            <a:pPr>
              <a:lnSpc>
                <a:spcPct val="150000"/>
              </a:lnSpc>
            </a:pPr>
            <a:r>
              <a:rPr lang="de-DE" sz="2400" b="1" smtClean="0"/>
              <a:t>Transfer of mission planning information between IKI and MPE</a:t>
            </a:r>
          </a:p>
        </p:txBody>
      </p:sp>
      <p:sp>
        <p:nvSpPr>
          <p:cNvPr id="2" name="Rechteck 1"/>
          <p:cNvSpPr/>
          <p:nvPr/>
        </p:nvSpPr>
        <p:spPr>
          <a:xfrm>
            <a:off x="598542" y="1303015"/>
            <a:ext cx="7946915" cy="5078313"/>
          </a:xfrm>
          <a:prstGeom prst="rect">
            <a:avLst/>
          </a:prstGeom>
          <a:ln w="3175">
            <a:solidFill>
              <a:schemeClr val="tx1"/>
            </a:solidFill>
          </a:ln>
        </p:spPr>
        <p:txBody>
          <a:bodyPr wrap="square">
            <a:spAutoFit/>
          </a:bodyPr>
          <a:lstStyle/>
          <a:p>
            <a:r>
              <a:rPr lang="en-US" b="1" i="1"/>
              <a:t>Approval of planning files</a:t>
            </a:r>
            <a:endParaRPr lang="de-DE" b="1" i="1"/>
          </a:p>
          <a:p>
            <a:r>
              <a:rPr lang="en-US"/>
              <a:t>The MPE/Hamburg mission planning files are reviewed and approved by the </a:t>
            </a:r>
            <a:r>
              <a:rPr lang="en-US" u="sng"/>
              <a:t>mission planning team points of contact, SRG operations team, the science instrument teams and the eROSITA and ART-XC project scientists and instrument PIs</a:t>
            </a:r>
            <a:r>
              <a:rPr lang="en-US"/>
              <a:t>.</a:t>
            </a:r>
            <a:r>
              <a:rPr lang="en-US">
                <a:solidFill>
                  <a:srgbClr val="FF0000"/>
                </a:solidFill>
              </a:rPr>
              <a:t> </a:t>
            </a:r>
            <a:r>
              <a:rPr lang="en-US"/>
              <a:t>If a planning file is not approved, modifications are proposed to the Hamburg mission planning team and a new version is created and reviewed.</a:t>
            </a:r>
            <a:r>
              <a:rPr lang="en-US" baseline="30000"/>
              <a:t> </a:t>
            </a:r>
            <a:endParaRPr lang="de-DE"/>
          </a:p>
          <a:p>
            <a:r>
              <a:rPr lang="en-US" b="1" i="1"/>
              <a:t>Processing of the planning files</a:t>
            </a:r>
            <a:endParaRPr lang="de-DE" b="1" i="1"/>
          </a:p>
          <a:p>
            <a:r>
              <a:rPr lang="en-US"/>
              <a:t>After approval the MPE/Hamburg mission planning files are processed at IKI. This process is repeated each time a revised version of the planning file is created.</a:t>
            </a:r>
            <a:endParaRPr lang="de-DE"/>
          </a:p>
          <a:p>
            <a:r>
              <a:rPr lang="en-US"/>
              <a:t>The IKI mission planning team will translate the MPE/Hamburg mission planning files into the NPOL/IKI monthly planning file format (described in appendix 5). The observation IDs (obsIDs) and observation interval numbers (OBIs) will be copied over from the MPE/Hamburg mission planning files to the NPOL/IKI monthly planning files. The NPOL/IKI monthly planning files will be stored in the data exchange FTP server at IKI, where they will be available to the MPE/Hamburg mission planning team for verification (the folder structure of the data exchange FTP server at IKI is described in appendix 8). NPOL will subsequently access the NPOL/IKI monthly planning files for further processing and execution</a:t>
            </a:r>
            <a:r>
              <a:rPr lang="en-US" smtClean="0"/>
              <a:t>.                                                  </a:t>
            </a:r>
            <a:endParaRPr lang="de-DE"/>
          </a:p>
        </p:txBody>
      </p:sp>
      <p:sp>
        <p:nvSpPr>
          <p:cNvPr id="5" name="Gefaltete Ecke 4"/>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4</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287435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550421"/>
            <a:ext cx="8116966" cy="646331"/>
          </a:xfrm>
          <a:prstGeom prst="rect">
            <a:avLst/>
          </a:prstGeom>
          <a:noFill/>
        </p:spPr>
        <p:txBody>
          <a:bodyPr wrap="none" rtlCol="0">
            <a:spAutoFit/>
          </a:bodyPr>
          <a:lstStyle/>
          <a:p>
            <a:pPr>
              <a:lnSpc>
                <a:spcPct val="150000"/>
              </a:lnSpc>
            </a:pPr>
            <a:r>
              <a:rPr lang="de-DE" sz="2400" b="1" smtClean="0"/>
              <a:t>Transfer of mission planning information between IKI and MPE</a:t>
            </a:r>
          </a:p>
        </p:txBody>
      </p:sp>
      <p:sp>
        <p:nvSpPr>
          <p:cNvPr id="3" name="Rechteck 2"/>
          <p:cNvSpPr/>
          <p:nvPr/>
        </p:nvSpPr>
        <p:spPr>
          <a:xfrm>
            <a:off x="683568" y="1397675"/>
            <a:ext cx="7776864" cy="2031325"/>
          </a:xfrm>
          <a:prstGeom prst="rect">
            <a:avLst/>
          </a:prstGeom>
          <a:ln w="3175">
            <a:solidFill>
              <a:schemeClr val="tx1"/>
            </a:solidFill>
          </a:ln>
        </p:spPr>
        <p:txBody>
          <a:bodyPr wrap="square">
            <a:spAutoFit/>
          </a:bodyPr>
          <a:lstStyle/>
          <a:p>
            <a:r>
              <a:rPr lang="en-US"/>
              <a:t>In addition, the eROSITA instrument team will translate the part of the MPE/Hamburg mission planning files specifying the eROSITA observing modes into sequences of suspended commands and copy them to the appropriate directory of the data exchange FTP server at IKI.  IKI personnel will combine the eROSITA commands with ART-XC commands (if any) and copy them to the outgoing folder for further processing and execution by NPOL (also see section 5.1.1). </a:t>
            </a:r>
            <a:endParaRPr lang="de-DE"/>
          </a:p>
        </p:txBody>
      </p:sp>
      <p:sp>
        <p:nvSpPr>
          <p:cNvPr id="5" name="Textfeld 4"/>
          <p:cNvSpPr txBox="1"/>
          <p:nvPr/>
        </p:nvSpPr>
        <p:spPr>
          <a:xfrm>
            <a:off x="683568" y="3976169"/>
            <a:ext cx="7745074" cy="369332"/>
          </a:xfrm>
          <a:prstGeom prst="rect">
            <a:avLst/>
          </a:prstGeom>
          <a:noFill/>
          <a:ln w="3175">
            <a:solidFill>
              <a:schemeClr val="tx1"/>
            </a:solidFill>
          </a:ln>
        </p:spPr>
        <p:txBody>
          <a:bodyPr wrap="square" rtlCol="0">
            <a:spAutoFit/>
          </a:bodyPr>
          <a:lstStyle/>
          <a:p>
            <a:r>
              <a:rPr lang="de-DE" b="1" strike="sngStrike" smtClean="0"/>
              <a:t>4.1.6 Times of scheduled </a:t>
            </a:r>
            <a:r>
              <a:rPr lang="de-DE" b="1" strike="sngStrike" smtClean="0"/>
              <a:t>reaction </a:t>
            </a:r>
            <a:r>
              <a:rPr lang="de-DE" b="1" strike="sngStrike" smtClean="0"/>
              <a:t>wheel unloading</a:t>
            </a:r>
            <a:endParaRPr lang="de-DE" b="1" strike="sngStrike"/>
          </a:p>
        </p:txBody>
      </p:sp>
      <p:sp>
        <p:nvSpPr>
          <p:cNvPr id="7" name="Gefaltete Ecke 6"/>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5</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323257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550421"/>
            <a:ext cx="8116966" cy="646331"/>
          </a:xfrm>
          <a:prstGeom prst="rect">
            <a:avLst/>
          </a:prstGeom>
          <a:noFill/>
        </p:spPr>
        <p:txBody>
          <a:bodyPr wrap="none" rtlCol="0">
            <a:spAutoFit/>
          </a:bodyPr>
          <a:lstStyle/>
          <a:p>
            <a:pPr>
              <a:lnSpc>
                <a:spcPct val="150000"/>
              </a:lnSpc>
            </a:pPr>
            <a:r>
              <a:rPr lang="de-DE" sz="2400" b="1" smtClean="0"/>
              <a:t>Transfer of mission planning information between IKI and MPE</a:t>
            </a:r>
          </a:p>
        </p:txBody>
      </p:sp>
      <p:sp>
        <p:nvSpPr>
          <p:cNvPr id="2" name="Textfeld 1"/>
          <p:cNvSpPr txBox="1"/>
          <p:nvPr/>
        </p:nvSpPr>
        <p:spPr>
          <a:xfrm>
            <a:off x="631498" y="1268760"/>
            <a:ext cx="7972950" cy="1754326"/>
          </a:xfrm>
          <a:prstGeom prst="rect">
            <a:avLst/>
          </a:prstGeom>
          <a:noFill/>
          <a:ln w="3175">
            <a:solidFill>
              <a:schemeClr val="tx1"/>
            </a:solidFill>
          </a:ln>
        </p:spPr>
        <p:txBody>
          <a:bodyPr wrap="square" rtlCol="0">
            <a:spAutoFit/>
          </a:bodyPr>
          <a:lstStyle/>
          <a:p>
            <a:r>
              <a:rPr lang="de-DE" b="1" smtClean="0"/>
              <a:t>4.2.1 MPE/Hamburg mission planning files (Data formats)</a:t>
            </a:r>
          </a:p>
          <a:p>
            <a:r>
              <a:rPr lang="de-DE" smtClean="0"/>
              <a:t>The data format is described in appendix 6.</a:t>
            </a:r>
          </a:p>
          <a:p>
            <a:endParaRPr lang="de-DE"/>
          </a:p>
          <a:p>
            <a:pPr marL="285750" indent="-285750">
              <a:buFont typeface="Wingdings" panose="05000000000000000000" pitchFamily="2" charset="2"/>
              <a:buChar char="§"/>
            </a:pPr>
            <a:r>
              <a:rPr lang="de-DE" smtClean="0"/>
              <a:t>Add (some) scan observing mode parameters (Z_SCAN, Y_STEP, SPEED, N_PASS)</a:t>
            </a:r>
          </a:p>
          <a:p>
            <a:pPr marL="285750" indent="-285750">
              <a:buFont typeface="Wingdings" panose="05000000000000000000" pitchFamily="2" charset="2"/>
              <a:buChar char="§"/>
            </a:pPr>
            <a:r>
              <a:rPr lang="de-DE" smtClean="0"/>
              <a:t>For all sky survey operations: use same angles as in NPOL/IKI monthly planning files to avoid conversion errors?</a:t>
            </a:r>
            <a:r>
              <a:rPr lang="de-DE" b="1" smtClean="0"/>
              <a:t> </a:t>
            </a:r>
            <a:endParaRPr lang="de-DE" b="1"/>
          </a:p>
        </p:txBody>
      </p:sp>
      <p:sp>
        <p:nvSpPr>
          <p:cNvPr id="7" name="Textfeld 6"/>
          <p:cNvSpPr txBox="1"/>
          <p:nvPr/>
        </p:nvSpPr>
        <p:spPr>
          <a:xfrm>
            <a:off x="631498" y="5301208"/>
            <a:ext cx="7972950" cy="923330"/>
          </a:xfrm>
          <a:prstGeom prst="rect">
            <a:avLst/>
          </a:prstGeom>
          <a:noFill/>
          <a:ln w="3175">
            <a:solidFill>
              <a:schemeClr val="tx1"/>
            </a:solidFill>
          </a:ln>
        </p:spPr>
        <p:txBody>
          <a:bodyPr wrap="square" rtlCol="0">
            <a:spAutoFit/>
          </a:bodyPr>
          <a:lstStyle/>
          <a:p>
            <a:r>
              <a:rPr lang="de-DE" b="1" u="sng" smtClean="0"/>
              <a:t>Questions </a:t>
            </a:r>
            <a:r>
              <a:rPr lang="de-DE" b="1" u="sng" smtClean="0"/>
              <a:t>to science teams:</a:t>
            </a:r>
            <a:r>
              <a:rPr lang="de-DE" b="1"/>
              <a:t> </a:t>
            </a:r>
            <a:endParaRPr lang="de-DE" b="1" smtClean="0"/>
          </a:p>
          <a:p>
            <a:r>
              <a:rPr lang="de-DE" b="1" smtClean="0"/>
              <a:t>Size and location </a:t>
            </a:r>
            <a:r>
              <a:rPr lang="de-DE" b="1"/>
              <a:t>of IKI PV field</a:t>
            </a:r>
            <a:r>
              <a:rPr lang="de-DE" b="1"/>
              <a:t>? </a:t>
            </a:r>
            <a:r>
              <a:rPr lang="de-DE" b="1" smtClean="0"/>
              <a:t> </a:t>
            </a:r>
            <a:r>
              <a:rPr lang="de-DE" b="1" smtClean="0"/>
              <a:t>Did </a:t>
            </a:r>
            <a:r>
              <a:rPr lang="de-DE" b="1" smtClean="0"/>
              <a:t>we agree on the all-sky survey scanning law for the first 6 month survey</a:t>
            </a:r>
            <a:r>
              <a:rPr lang="de-DE" b="1" smtClean="0"/>
              <a:t>? </a:t>
            </a:r>
            <a:endParaRPr lang="de-DE" b="1"/>
          </a:p>
        </p:txBody>
      </p:sp>
      <p:sp>
        <p:nvSpPr>
          <p:cNvPr id="8" name="Textfeld 7"/>
          <p:cNvSpPr txBox="1"/>
          <p:nvPr/>
        </p:nvSpPr>
        <p:spPr>
          <a:xfrm>
            <a:off x="631498" y="3284984"/>
            <a:ext cx="7972950" cy="1754326"/>
          </a:xfrm>
          <a:prstGeom prst="rect">
            <a:avLst/>
          </a:prstGeom>
          <a:noFill/>
          <a:ln w="3175">
            <a:solidFill>
              <a:schemeClr val="tx1"/>
            </a:solidFill>
          </a:ln>
        </p:spPr>
        <p:txBody>
          <a:bodyPr wrap="square" rtlCol="0">
            <a:spAutoFit/>
          </a:bodyPr>
          <a:lstStyle/>
          <a:p>
            <a:r>
              <a:rPr lang="en-US" b="1" smtClean="0"/>
              <a:t>4.3.1 MPE/Hambug </a:t>
            </a:r>
            <a:r>
              <a:rPr lang="en-US" b="1"/>
              <a:t>m</a:t>
            </a:r>
            <a:r>
              <a:rPr lang="ru-RU" b="1"/>
              <a:t>ission planning file</a:t>
            </a:r>
            <a:r>
              <a:rPr lang="en-US" b="1" smtClean="0"/>
              <a:t>s  (Method of data transfer)</a:t>
            </a:r>
            <a:endParaRPr lang="de-DE" b="1"/>
          </a:p>
          <a:p>
            <a:r>
              <a:rPr lang="en-US"/>
              <a:t>The MPE/Hamburg mission planning files are uploaded to the data exchange FTP site at IKI (appendix 8 and 9). Any update of the planning files in this area is announced by emails to the mission planning points of contact. In addition, each side acknowledges to the mission planning points of contact when the updated planning files were received and/or processed.</a:t>
            </a:r>
            <a:endParaRPr lang="de-DE"/>
          </a:p>
        </p:txBody>
      </p:sp>
      <p:sp>
        <p:nvSpPr>
          <p:cNvPr id="9" name="Gefaltete Ecke 8"/>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6</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330062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404664"/>
            <a:ext cx="4597221" cy="646331"/>
          </a:xfrm>
          <a:prstGeom prst="rect">
            <a:avLst/>
          </a:prstGeom>
          <a:noFill/>
        </p:spPr>
        <p:txBody>
          <a:bodyPr wrap="none" rtlCol="0">
            <a:spAutoFit/>
          </a:bodyPr>
          <a:lstStyle/>
          <a:p>
            <a:pPr>
              <a:lnSpc>
                <a:spcPct val="150000"/>
              </a:lnSpc>
            </a:pPr>
            <a:r>
              <a:rPr lang="de-DE" sz="2400" b="1" smtClean="0"/>
              <a:t>Interaction during ground contacts</a:t>
            </a:r>
          </a:p>
        </p:txBody>
      </p:sp>
      <p:sp>
        <p:nvSpPr>
          <p:cNvPr id="3" name="Textfeld 2"/>
          <p:cNvSpPr txBox="1"/>
          <p:nvPr/>
        </p:nvSpPr>
        <p:spPr>
          <a:xfrm>
            <a:off x="693814" y="1412776"/>
            <a:ext cx="7694610" cy="4801314"/>
          </a:xfrm>
          <a:prstGeom prst="rect">
            <a:avLst/>
          </a:prstGeom>
          <a:noFill/>
          <a:ln w="3175">
            <a:solidFill>
              <a:schemeClr val="tx1"/>
            </a:solidFill>
          </a:ln>
        </p:spPr>
        <p:txBody>
          <a:bodyPr wrap="square" rtlCol="0">
            <a:spAutoFit/>
          </a:bodyPr>
          <a:lstStyle/>
          <a:p>
            <a:r>
              <a:rPr lang="de-DE" b="1" smtClean="0"/>
              <a:t>5.1.1 Procedures and timescales for sending eROSTA telecommand sequences</a:t>
            </a:r>
          </a:p>
          <a:p>
            <a:endParaRPr lang="de-DE" b="1"/>
          </a:p>
          <a:p>
            <a:r>
              <a:rPr lang="de-DE" smtClean="0"/>
              <a:t>Needs update: </a:t>
            </a:r>
          </a:p>
          <a:p>
            <a:pPr marL="285750" indent="-285750">
              <a:buFont typeface="Wingdings" panose="05000000000000000000" pitchFamily="2" charset="2"/>
              <a:buChar char="§"/>
            </a:pPr>
            <a:r>
              <a:rPr lang="de-DE" smtClean="0"/>
              <a:t>on-demand commands  supplied ahead of a groud contact are ‘released‘  by referring to their  asterix number.</a:t>
            </a:r>
          </a:p>
          <a:p>
            <a:pPr marL="285750" indent="-285750">
              <a:buFont typeface="Wingdings" panose="05000000000000000000" pitchFamily="2" charset="2"/>
              <a:buChar char="§"/>
            </a:pPr>
            <a:r>
              <a:rPr lang="de-DE" smtClean="0"/>
              <a:t>eROSITA will be able to refer to commands via their database command instance number by accessing the seance session plan XML file on the data exchange server .  </a:t>
            </a:r>
          </a:p>
          <a:p>
            <a:r>
              <a:rPr lang="de-DE"/>
              <a:t> </a:t>
            </a:r>
            <a:r>
              <a:rPr lang="de-DE" smtClean="0"/>
              <a:t>    </a:t>
            </a:r>
            <a:r>
              <a:rPr lang="de-DE" u="sng" smtClean="0"/>
              <a:t>ACT01-2018-09-07 of ground segment progress meeting: </a:t>
            </a:r>
          </a:p>
          <a:p>
            <a:r>
              <a:rPr lang="de-DE"/>
              <a:t> </a:t>
            </a:r>
            <a:r>
              <a:rPr lang="de-DE" smtClean="0"/>
              <a:t>    PG will provide an example seance session plan file containing eROSITA     </a:t>
            </a:r>
            <a:endParaRPr lang="de-DE"/>
          </a:p>
          <a:p>
            <a:r>
              <a:rPr lang="de-DE" smtClean="0"/>
              <a:t>     commands. MPE will provide feedback whether the  format is sufficiently  </a:t>
            </a:r>
          </a:p>
          <a:p>
            <a:r>
              <a:rPr lang="de-DE" smtClean="0"/>
              <a:t>     human-readble or whether some post-processing is  required.</a:t>
            </a:r>
          </a:p>
          <a:p>
            <a:pPr marL="285750" indent="-285750">
              <a:buFont typeface="Wingdings" panose="05000000000000000000" pitchFamily="2" charset="2"/>
              <a:buChar char="§"/>
            </a:pPr>
            <a:r>
              <a:rPr lang="de-DE" smtClean="0"/>
              <a:t>How do we know from Munich when a specifi command was executed?</a:t>
            </a:r>
          </a:p>
          <a:p>
            <a:r>
              <a:rPr lang="de-DE" smtClean="0"/>
              <a:t>     </a:t>
            </a:r>
            <a:r>
              <a:rPr lang="de-DE" u="sng" smtClean="0"/>
              <a:t>ACT02-2018-09-07 of ground segment progress meeting:</a:t>
            </a:r>
          </a:p>
          <a:p>
            <a:r>
              <a:rPr lang="de-DE"/>
              <a:t> </a:t>
            </a:r>
            <a:r>
              <a:rPr lang="de-DE" smtClean="0"/>
              <a:t>    PG will explore  options how the exact times of command issuance can be</a:t>
            </a:r>
          </a:p>
          <a:p>
            <a:r>
              <a:rPr lang="de-DE"/>
              <a:t> </a:t>
            </a:r>
            <a:r>
              <a:rPr lang="de-DE" smtClean="0"/>
              <a:t>    comunicated to MPE. DC will verify how eROSITA command execution can be</a:t>
            </a:r>
          </a:p>
          <a:p>
            <a:r>
              <a:rPr lang="de-DE"/>
              <a:t> </a:t>
            </a:r>
            <a:r>
              <a:rPr lang="de-DE" smtClean="0"/>
              <a:t>    accessed in the eROSITA telemetry.</a:t>
            </a:r>
            <a:endParaRPr lang="de-DE"/>
          </a:p>
        </p:txBody>
      </p:sp>
      <p:sp>
        <p:nvSpPr>
          <p:cNvPr id="5" name="Gefaltete Ecke 4"/>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7</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36519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404664"/>
            <a:ext cx="4597221" cy="646331"/>
          </a:xfrm>
          <a:prstGeom prst="rect">
            <a:avLst/>
          </a:prstGeom>
          <a:noFill/>
        </p:spPr>
        <p:txBody>
          <a:bodyPr wrap="none" rtlCol="0">
            <a:spAutoFit/>
          </a:bodyPr>
          <a:lstStyle/>
          <a:p>
            <a:pPr>
              <a:lnSpc>
                <a:spcPct val="150000"/>
              </a:lnSpc>
            </a:pPr>
            <a:r>
              <a:rPr lang="de-DE" sz="2400" b="1" smtClean="0"/>
              <a:t>Interaction during ground contacts</a:t>
            </a:r>
          </a:p>
        </p:txBody>
      </p:sp>
      <p:sp>
        <p:nvSpPr>
          <p:cNvPr id="2" name="Textfeld 1"/>
          <p:cNvSpPr txBox="1"/>
          <p:nvPr/>
        </p:nvSpPr>
        <p:spPr>
          <a:xfrm>
            <a:off x="611560" y="1331476"/>
            <a:ext cx="8073877" cy="3139321"/>
          </a:xfrm>
          <a:prstGeom prst="rect">
            <a:avLst/>
          </a:prstGeom>
          <a:noFill/>
          <a:ln w="3175">
            <a:solidFill>
              <a:schemeClr val="tx1"/>
            </a:solidFill>
          </a:ln>
        </p:spPr>
        <p:txBody>
          <a:bodyPr wrap="square" rtlCol="0">
            <a:spAutoFit/>
          </a:bodyPr>
          <a:lstStyle/>
          <a:p>
            <a:r>
              <a:rPr lang="de-DE" b="1" smtClean="0"/>
              <a:t>5.3 Interactions while the MPE team is on site at IKI during the inital mission phase</a:t>
            </a:r>
          </a:p>
          <a:p>
            <a:r>
              <a:rPr lang="en-US"/>
              <a:t>The MPE eROSITA team will stay at IKI for a tbd time period after launch. A copy of the eROSITA EGSE located at IKI and operated by MPE experts will receive eROSITA data (as described in chapter 3.3.1 ‘IKI to MPE socket connection’) </a:t>
            </a:r>
            <a:r>
              <a:rPr lang="en-US" smtClean="0"/>
              <a:t>.</a:t>
            </a:r>
          </a:p>
          <a:p>
            <a:r>
              <a:rPr lang="en-US" b="1" smtClean="0"/>
              <a:t>5.4</a:t>
            </a:r>
            <a:r>
              <a:rPr lang="en-US" b="1"/>
              <a:t>.  </a:t>
            </a:r>
            <a:r>
              <a:rPr lang="en-US" b="1" smtClean="0"/>
              <a:t>Interactions between MPE and II during later mission phases</a:t>
            </a:r>
          </a:p>
          <a:p>
            <a:r>
              <a:rPr lang="en-US" smtClean="0"/>
              <a:t>… The </a:t>
            </a:r>
            <a:r>
              <a:rPr lang="en-US"/>
              <a:t>eROSITA EGSE at IKI (section 5.3) will remain at IKI and can be used by IKI personnel acting in close coordination with MPE experts. IKI and MPE experts will interact via video conference link and as needed via other channels (phone, email, file transfer) during ground contacts. In the absence or unavailability of MPE personnel, IKI personnel may issue routine eROSITA commands, </a:t>
            </a:r>
            <a:r>
              <a:rPr lang="en-US" smtClean="0"/>
              <a:t>such as </a:t>
            </a:r>
            <a:r>
              <a:rPr lang="en-US"/>
              <a:t>for initiating a routine data dump</a:t>
            </a:r>
            <a:r>
              <a:rPr lang="en-US" smtClean="0"/>
              <a:t>.</a:t>
            </a:r>
            <a:endParaRPr lang="de-DE"/>
          </a:p>
        </p:txBody>
      </p:sp>
      <p:sp>
        <p:nvSpPr>
          <p:cNvPr id="5" name="Gefaltete Ecke 4"/>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8</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2855653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516052"/>
            <a:ext cx="9144000" cy="369332"/>
          </a:xfrm>
          <a:prstGeom prst="rect">
            <a:avLst/>
          </a:prstGeom>
          <a:gradFill>
            <a:gsLst>
              <a:gs pos="100000">
                <a:schemeClr val="bg1">
                  <a:lumMod val="80000"/>
                </a:schemeClr>
              </a:gs>
              <a:gs pos="0">
                <a:schemeClr val="bg1"/>
              </a:gs>
              <a:gs pos="0">
                <a:schemeClr val="bg1"/>
              </a:gs>
            </a:gsLst>
            <a:lin ang="5400000" scaled="0"/>
          </a:gradFill>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smtClean="0">
                <a:ln>
                  <a:noFill/>
                </a:ln>
                <a:effectLst/>
                <a:uLnTx/>
                <a:uFillTx/>
              </a:rPr>
              <a:t>H</a:t>
            </a:r>
            <a:r>
              <a:rPr kumimoji="0" lang="de-DE" sz="1800" b="0" i="0" u="none" strike="noStrike" kern="0" cap="none" spc="0" normalizeH="0" baseline="0" noProof="0" dirty="0" smtClean="0">
                <a:ln>
                  <a:noFill/>
                </a:ln>
                <a:effectLst/>
                <a:uLnTx/>
                <a:uFillTx/>
              </a:rPr>
              <a:t>. </a:t>
            </a:r>
            <a:r>
              <a:rPr kumimoji="0" lang="de-DE" sz="1800" b="0" i="0" u="none" strike="noStrike" kern="0" cap="none" spc="0" normalizeH="0" baseline="0" noProof="0" smtClean="0">
                <a:ln>
                  <a:noFill/>
                </a:ln>
                <a:effectLst/>
                <a:uLnTx/>
                <a:uFillTx/>
              </a:rPr>
              <a:t>Brunner                                                    </a:t>
            </a:r>
            <a:r>
              <a:rPr lang="de-DE" kern="0" noProof="0" smtClean="0"/>
              <a:t>Review of ICD                               </a:t>
            </a:r>
            <a:r>
              <a:rPr kumimoji="0" lang="de-DE" sz="1800" b="0" i="0" u="none" strike="noStrike" kern="0" cap="none" spc="0" normalizeH="0" noProof="0" smtClean="0">
                <a:ln>
                  <a:noFill/>
                </a:ln>
                <a:effectLst/>
                <a:uLnTx/>
                <a:uFillTx/>
              </a:rPr>
              <a:t>                </a:t>
            </a:r>
            <a:r>
              <a:rPr lang="de-DE" kern="0" smtClean="0"/>
              <a:t>Oct.</a:t>
            </a:r>
            <a:r>
              <a:rPr lang="de-DE" kern="0" noProof="0" smtClean="0"/>
              <a:t> 25</a:t>
            </a:r>
            <a:r>
              <a:rPr kumimoji="0" lang="de-DE" sz="1800" b="0" i="0" u="none" strike="noStrike" kern="0" cap="none" spc="0" normalizeH="0" noProof="0" smtClean="0">
                <a:ln>
                  <a:noFill/>
                </a:ln>
                <a:effectLst/>
                <a:uLnTx/>
                <a:uFillTx/>
              </a:rPr>
              <a:t>th</a:t>
            </a:r>
            <a:r>
              <a:rPr kumimoji="0" lang="de-DE" sz="1800" b="0" i="0" u="none" strike="noStrike" kern="0" cap="none" spc="0" normalizeH="0" baseline="0" noProof="0" smtClean="0">
                <a:ln>
                  <a:noFill/>
                </a:ln>
                <a:effectLst/>
                <a:uLnTx/>
                <a:uFillTx/>
              </a:rPr>
              <a:t>, 2018   </a:t>
            </a:r>
            <a:endParaRPr kumimoji="0" lang="de-DE" sz="1800" b="0" i="0" u="none" strike="noStrike" kern="0" cap="none" spc="0" normalizeH="0" baseline="0" noProof="0" dirty="0">
              <a:ln>
                <a:noFill/>
              </a:ln>
              <a:effectLst/>
              <a:uLnTx/>
              <a:uFillTx/>
            </a:endParaRPr>
          </a:p>
        </p:txBody>
      </p:sp>
      <p:sp>
        <p:nvSpPr>
          <p:cNvPr id="6" name="Textfeld 5"/>
          <p:cNvSpPr txBox="1"/>
          <p:nvPr/>
        </p:nvSpPr>
        <p:spPr>
          <a:xfrm>
            <a:off x="539552" y="404664"/>
            <a:ext cx="6352508" cy="646331"/>
          </a:xfrm>
          <a:prstGeom prst="rect">
            <a:avLst/>
          </a:prstGeom>
          <a:noFill/>
        </p:spPr>
        <p:txBody>
          <a:bodyPr wrap="none" rtlCol="0">
            <a:spAutoFit/>
          </a:bodyPr>
          <a:lstStyle/>
          <a:p>
            <a:pPr>
              <a:lnSpc>
                <a:spcPct val="150000"/>
              </a:lnSpc>
            </a:pPr>
            <a:r>
              <a:rPr lang="de-DE" sz="2400" b="1" smtClean="0"/>
              <a:t>Changes of  a scheduled observing timeline (tbc)</a:t>
            </a:r>
          </a:p>
        </p:txBody>
      </p:sp>
      <p:sp>
        <p:nvSpPr>
          <p:cNvPr id="5" name="Textfeld 4"/>
          <p:cNvSpPr txBox="1"/>
          <p:nvPr/>
        </p:nvSpPr>
        <p:spPr>
          <a:xfrm>
            <a:off x="683568" y="1231007"/>
            <a:ext cx="8136903" cy="5078313"/>
          </a:xfrm>
          <a:prstGeom prst="rect">
            <a:avLst/>
          </a:prstGeom>
          <a:noFill/>
          <a:ln w="3175">
            <a:solidFill>
              <a:schemeClr val="tx1"/>
            </a:solidFill>
          </a:ln>
        </p:spPr>
        <p:txBody>
          <a:bodyPr wrap="square" rtlCol="0">
            <a:spAutoFit/>
          </a:bodyPr>
          <a:lstStyle/>
          <a:p>
            <a:r>
              <a:rPr lang="de-DE" b="1" smtClean="0"/>
              <a:t>6.1.1 Scheduled changes for technical reasons</a:t>
            </a:r>
          </a:p>
          <a:p>
            <a:r>
              <a:rPr lang="en-US"/>
              <a:t>The SRG operations team and the science instrument teams can request to modify an  </a:t>
            </a:r>
            <a:r>
              <a:rPr lang="en-US" smtClean="0"/>
              <a:t>already </a:t>
            </a:r>
            <a:r>
              <a:rPr lang="en-US"/>
              <a:t>scheduled observing timeline for important technical reasons by informing the  </a:t>
            </a:r>
            <a:r>
              <a:rPr lang="en-US" smtClean="0"/>
              <a:t>mission </a:t>
            </a:r>
            <a:r>
              <a:rPr lang="en-US"/>
              <a:t>planning, science instrument, and SRG operations points of contact  </a:t>
            </a:r>
            <a:r>
              <a:rPr lang="en-US" smtClean="0"/>
              <a:t>… . </a:t>
            </a:r>
            <a:endParaRPr lang="de-DE" b="1" smtClean="0"/>
          </a:p>
          <a:p>
            <a:r>
              <a:rPr lang="de-DE" b="1" smtClean="0"/>
              <a:t>6.1.2 Scheduled changes for science reasons (ToOs)</a:t>
            </a:r>
          </a:p>
          <a:p>
            <a:r>
              <a:rPr lang="en-US"/>
              <a:t>The instrument PIs can jointly request changes of the scheduled observing timeline. </a:t>
            </a:r>
            <a:endParaRPr lang="en-US" smtClean="0"/>
          </a:p>
          <a:p>
            <a:r>
              <a:rPr lang="en-US" smtClean="0"/>
              <a:t>The </a:t>
            </a:r>
            <a:r>
              <a:rPr lang="en-US"/>
              <a:t>same procedures and timescales as described in section 6.1.1 apply.</a:t>
            </a:r>
            <a:endParaRPr lang="de-DE"/>
          </a:p>
          <a:p>
            <a:r>
              <a:rPr lang="de-DE" b="1" smtClean="0"/>
              <a:t>6.2.1 Last minute changes for technical reasons</a:t>
            </a:r>
          </a:p>
          <a:p>
            <a:r>
              <a:rPr lang="en-US"/>
              <a:t>Last minute changes or interruptions of a scheduled observing timeline, </a:t>
            </a:r>
            <a:r>
              <a:rPr lang="en-US" smtClean="0"/>
              <a:t>including</a:t>
            </a:r>
          </a:p>
          <a:p>
            <a:r>
              <a:rPr lang="en-US" smtClean="0"/>
              <a:t>SRG </a:t>
            </a:r>
            <a:r>
              <a:rPr lang="en-US"/>
              <a:t>save-mode commanding, can be implemented by the SRG operations team </a:t>
            </a:r>
            <a:endParaRPr lang="en-US" smtClean="0"/>
          </a:p>
          <a:p>
            <a:r>
              <a:rPr lang="en-US" smtClean="0"/>
              <a:t>for </a:t>
            </a:r>
            <a:r>
              <a:rPr lang="en-US"/>
              <a:t>urgent mission critical reasons</a:t>
            </a:r>
            <a:r>
              <a:rPr lang="en-US" smtClean="0"/>
              <a:t>. … </a:t>
            </a:r>
          </a:p>
          <a:p>
            <a:r>
              <a:rPr lang="en-US" smtClean="0"/>
              <a:t>In </a:t>
            </a:r>
            <a:r>
              <a:rPr lang="en-US"/>
              <a:t>the absence or unavailability of the </a:t>
            </a:r>
            <a:r>
              <a:rPr lang="en-US" smtClean="0"/>
              <a:t>eROSITA instrument team</a:t>
            </a:r>
            <a:r>
              <a:rPr lang="en-US"/>
              <a:t>, eROSITA </a:t>
            </a:r>
            <a:endParaRPr lang="en-US" smtClean="0"/>
          </a:p>
          <a:p>
            <a:r>
              <a:rPr lang="en-US" smtClean="0"/>
              <a:t>safe-mode commanding </a:t>
            </a:r>
            <a:r>
              <a:rPr lang="en-US"/>
              <a:t>may be conducted by the </a:t>
            </a:r>
            <a:r>
              <a:rPr lang="en-US" smtClean="0"/>
              <a:t>SRG </a:t>
            </a:r>
            <a:r>
              <a:rPr lang="en-US"/>
              <a:t>operations team in clearly </a:t>
            </a:r>
            <a:endParaRPr lang="en-US" smtClean="0"/>
          </a:p>
          <a:p>
            <a:r>
              <a:rPr lang="en-US" smtClean="0"/>
              <a:t>defined emergency </a:t>
            </a:r>
            <a:r>
              <a:rPr lang="en-US"/>
              <a:t>situations (details tbd).</a:t>
            </a:r>
            <a:endParaRPr lang="de-DE"/>
          </a:p>
          <a:p>
            <a:r>
              <a:rPr lang="de-DE" b="1" smtClean="0"/>
              <a:t>6.2.2 Last minute changes for science reaons (ToO)</a:t>
            </a:r>
          </a:p>
          <a:p>
            <a:r>
              <a:rPr lang="en-US"/>
              <a:t>The instrument PIs can jointly request last minute changes of a scheduled </a:t>
            </a:r>
            <a:r>
              <a:rPr lang="en-US" smtClean="0"/>
              <a:t>observing timeline </a:t>
            </a:r>
            <a:r>
              <a:rPr lang="en-US"/>
              <a:t>by informing the project scientists, instrument teams, mission </a:t>
            </a:r>
            <a:r>
              <a:rPr lang="en-US" smtClean="0"/>
              <a:t>planning team </a:t>
            </a:r>
            <a:r>
              <a:rPr lang="en-US"/>
              <a:t>and SRG </a:t>
            </a:r>
            <a:r>
              <a:rPr lang="en-US" smtClean="0"/>
              <a:t>operations team. … </a:t>
            </a:r>
            <a:endParaRPr lang="de-DE" b="1"/>
          </a:p>
        </p:txBody>
      </p:sp>
      <p:sp>
        <p:nvSpPr>
          <p:cNvPr id="7" name="Gefaltete Ecke 6"/>
          <p:cNvSpPr/>
          <p:nvPr/>
        </p:nvSpPr>
        <p:spPr>
          <a:xfrm>
            <a:off x="8244408" y="44624"/>
            <a:ext cx="864096" cy="576064"/>
          </a:xfrm>
          <a:prstGeom prst="foldedCorner">
            <a:avLst>
              <a:gd name="adj" fmla="val 3767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bg1">
                    <a:lumMod val="50000"/>
                  </a:schemeClr>
                </a:solidFill>
              </a:rPr>
              <a:t>9</a:t>
            </a:r>
            <a:r>
              <a:rPr lang="de-DE" smtClean="0">
                <a:solidFill>
                  <a:schemeClr val="bg1">
                    <a:lumMod val="50000"/>
                  </a:schemeClr>
                </a:solidFill>
              </a:rPr>
              <a:t>/10</a:t>
            </a:r>
            <a:endParaRPr lang="de-DE">
              <a:solidFill>
                <a:schemeClr val="bg1">
                  <a:lumMod val="50000"/>
                </a:schemeClr>
              </a:solidFill>
            </a:endParaRPr>
          </a:p>
        </p:txBody>
      </p:sp>
    </p:spTree>
    <p:extLst>
      <p:ext uri="{BB962C8B-B14F-4D97-AF65-F5344CB8AC3E}">
        <p14:creationId xmlns:p14="http://schemas.microsoft.com/office/powerpoint/2010/main" val="103808543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1495</Words>
  <Application>Microsoft Office PowerPoint</Application>
  <PresentationFormat>Bildschirmpräsentation (4:3)</PresentationFormat>
  <Paragraphs>125</Paragraphs>
  <Slides>10</Slides>
  <Notes>5</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heb</dc:creator>
  <cp:lastModifiedBy>heb</cp:lastModifiedBy>
  <cp:revision>23</cp:revision>
  <dcterms:created xsi:type="dcterms:W3CDTF">2018-10-21T12:38:37Z</dcterms:created>
  <dcterms:modified xsi:type="dcterms:W3CDTF">2018-10-25T05:59:30Z</dcterms:modified>
</cp:coreProperties>
</file>