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76" r:id="rId2"/>
    <p:sldId id="447" r:id="rId3"/>
    <p:sldId id="456" r:id="rId4"/>
    <p:sldId id="438" r:id="rId5"/>
    <p:sldId id="480" r:id="rId6"/>
    <p:sldId id="439" r:id="rId7"/>
    <p:sldId id="479" r:id="rId8"/>
    <p:sldId id="514" r:id="rId9"/>
    <p:sldId id="477" r:id="rId10"/>
    <p:sldId id="460" r:id="rId11"/>
    <p:sldId id="501" r:id="rId12"/>
    <p:sldId id="503" r:id="rId13"/>
    <p:sldId id="504" r:id="rId14"/>
    <p:sldId id="505" r:id="rId15"/>
    <p:sldId id="502" r:id="rId16"/>
    <p:sldId id="507" r:id="rId17"/>
    <p:sldId id="508" r:id="rId18"/>
    <p:sldId id="506" r:id="rId19"/>
    <p:sldId id="509" r:id="rId20"/>
    <p:sldId id="510" r:id="rId21"/>
    <p:sldId id="511" r:id="rId22"/>
    <p:sldId id="512" r:id="rId23"/>
    <p:sldId id="441" r:id="rId24"/>
    <p:sldId id="442" r:id="rId25"/>
    <p:sldId id="443" r:id="rId26"/>
    <p:sldId id="472" r:id="rId27"/>
    <p:sldId id="484" r:id="rId28"/>
    <p:sldId id="444" r:id="rId29"/>
    <p:sldId id="468" r:id="rId30"/>
    <p:sldId id="445" r:id="rId31"/>
    <p:sldId id="446" r:id="rId32"/>
    <p:sldId id="519" r:id="rId33"/>
    <p:sldId id="520" r:id="rId34"/>
    <p:sldId id="473" r:id="rId35"/>
    <p:sldId id="489" r:id="rId36"/>
    <p:sldId id="485" r:id="rId37"/>
    <p:sldId id="515" r:id="rId38"/>
    <p:sldId id="516" r:id="rId39"/>
    <p:sldId id="474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475" r:id="rId50"/>
    <p:sldId id="518" r:id="rId51"/>
    <p:sldId id="530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66"/>
    <a:srgbClr val="F8F8F8"/>
    <a:srgbClr val="FFFFFF"/>
    <a:srgbClr val="FFCC99"/>
    <a:srgbClr val="FFFF66"/>
    <a:srgbClr val="EAEAEA"/>
    <a:srgbClr val="C0C0C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71" autoAdjust="0"/>
  </p:normalViewPr>
  <p:slideViewPr>
    <p:cSldViewPr>
      <p:cViewPr>
        <p:scale>
          <a:sx n="70" d="100"/>
          <a:sy n="70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8BA0-3518-4699-8343-810B818C06F8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6607-A0C9-4F4F-8AA8-7689348F24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14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74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1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1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2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09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8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85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4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C1F8-78E7-4047-9F90-7C965E3CE564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0DA1-E1CA-4D80-B6A1-2DE4C7376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7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rosita.mpe.mpg.de/eROdoc" TargetMode="External"/><Relationship Id="rId2" Type="http://schemas.openxmlformats.org/officeDocument/2006/relationships/hyperlink" Target="https://wiki.mpe.mpg.de/eRosita/eSA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87824" y="2636912"/>
            <a:ext cx="32378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Data proessing pipeline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Data products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Calibration database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Processing </a:t>
            </a:r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status &amp; data </a:t>
            </a:r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access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Working </a:t>
            </a:r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eSASS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Downloading  &amp; documentation</a:t>
            </a:r>
          </a:p>
          <a:p>
            <a:r>
              <a:rPr lang="de-DE" b="1" smtClean="0">
                <a:solidFill>
                  <a:schemeClr val="bg1">
                    <a:lumMod val="65000"/>
                  </a:schemeClr>
                </a:solidFill>
              </a:rPr>
              <a:t>Activities till launch</a:t>
            </a:r>
            <a:endParaRPr lang="de-DE" b="1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86757" y="1296050"/>
            <a:ext cx="384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i="1" smtClean="0">
                <a:solidFill>
                  <a:schemeClr val="bg1">
                    <a:lumMod val="65000"/>
                  </a:schemeClr>
                </a:solidFill>
              </a:rPr>
              <a:t>eSASS: interactive analysis &amp;</a:t>
            </a:r>
          </a:p>
          <a:p>
            <a:pPr algn="ctr"/>
            <a:r>
              <a:rPr lang="de-DE" sz="2400" b="1" i="1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de-DE" sz="2400" b="1" i="1" smtClean="0">
                <a:solidFill>
                  <a:schemeClr val="bg1">
                    <a:lumMod val="65000"/>
                  </a:schemeClr>
                </a:solidFill>
              </a:rPr>
              <a:t>ipeline processing</a:t>
            </a:r>
            <a:endParaRPr lang="de-DE" sz="2400" b="1" i="1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99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" y="365755"/>
            <a:ext cx="5200650" cy="5953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" y="365755"/>
            <a:ext cx="5200650" cy="5953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89554"/>
            <a:ext cx="6743700" cy="6105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1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" y="365755"/>
            <a:ext cx="5200650" cy="5953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75803"/>
            <a:ext cx="6743700" cy="6105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5" y="476672"/>
            <a:ext cx="6696075" cy="5829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5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" y="365755"/>
            <a:ext cx="5200650" cy="5953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75803"/>
            <a:ext cx="6743700" cy="6105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5" y="476672"/>
            <a:ext cx="6696075" cy="5829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419725" cy="3829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73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0" y="506313"/>
            <a:ext cx="5353050" cy="5514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74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10/31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0" y="506313"/>
            <a:ext cx="5353050" cy="5514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6836"/>
            <a:ext cx="7458075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97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10/31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0" y="506313"/>
            <a:ext cx="5353050" cy="5514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6836"/>
            <a:ext cx="7458075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8105775" cy="49149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00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048500" cy="539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048500" cy="539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60648"/>
            <a:ext cx="7667625" cy="62960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7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843808" y="1859124"/>
            <a:ext cx="4903990" cy="315405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395536" y="5322912"/>
            <a:ext cx="2088232" cy="914400"/>
          </a:xfrm>
          <a:prstGeom prst="roundRect">
            <a:avLst>
              <a:gd name="adj" fmla="val 13682"/>
            </a:avLst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Mission Planning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399689" y="3760440"/>
            <a:ext cx="2088232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IKI Ground Segment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135993" y="3760440"/>
            <a:ext cx="1800200" cy="9144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Preprocessor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656273" y="3760440"/>
            <a:ext cx="1800200" cy="9144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eSASS pipeline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Flussdiagramm: Dokument 3"/>
          <p:cNvSpPr/>
          <p:nvPr/>
        </p:nvSpPr>
        <p:spPr>
          <a:xfrm>
            <a:off x="3280009" y="2154560"/>
            <a:ext cx="1526468" cy="100811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r</a:t>
            </a:r>
            <a:r>
              <a:rPr lang="de-DE" smtClean="0">
                <a:solidFill>
                  <a:schemeClr val="tx1"/>
                </a:solidFill>
              </a:rPr>
              <a:t>aw archive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Flussdiagramm: Dokument 8"/>
          <p:cNvSpPr/>
          <p:nvPr/>
        </p:nvSpPr>
        <p:spPr>
          <a:xfrm>
            <a:off x="5785989" y="2154560"/>
            <a:ext cx="1526468" cy="100811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products archive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119769" y="4674840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767841" y="4674840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483768" y="4221088"/>
            <a:ext cx="65222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4936193" y="4221088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7" idx="0"/>
            <a:endCxn id="4" idx="2"/>
          </p:cNvCxnSpPr>
          <p:nvPr/>
        </p:nvCxnSpPr>
        <p:spPr>
          <a:xfrm flipV="1">
            <a:off x="4036093" y="3096025"/>
            <a:ext cx="7150" cy="664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0"/>
            <a:endCxn id="9" idx="2"/>
          </p:cNvCxnSpPr>
          <p:nvPr/>
        </p:nvCxnSpPr>
        <p:spPr>
          <a:xfrm flipH="1" flipV="1">
            <a:off x="6549223" y="3096025"/>
            <a:ext cx="0" cy="664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bgerundetes Rechteck 37"/>
          <p:cNvSpPr/>
          <p:nvPr/>
        </p:nvSpPr>
        <p:spPr>
          <a:xfrm>
            <a:off x="399689" y="2196000"/>
            <a:ext cx="2088232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eROSITA instrument team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1119769" y="3110401"/>
            <a:ext cx="0" cy="649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767841" y="3110400"/>
            <a:ext cx="0" cy="633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467544" y="293747"/>
            <a:ext cx="3600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Data flow: operations to </a:t>
            </a:r>
          </a:p>
          <a:p>
            <a:r>
              <a:rPr lang="de-DE" sz="2400" b="1"/>
              <a:t> </a:t>
            </a:r>
            <a:r>
              <a:rPr lang="de-DE" sz="2400" b="1" smtClean="0"/>
              <a:t>                   data processing</a:t>
            </a:r>
          </a:p>
          <a:p>
            <a:r>
              <a:rPr lang="de-DE" sz="2400" b="1"/>
              <a:t> </a:t>
            </a:r>
            <a:r>
              <a:rPr lang="de-DE" sz="2400" b="1" smtClean="0"/>
              <a:t>                   to data access </a:t>
            </a:r>
            <a:endParaRPr lang="de-DE" sz="2400" b="1"/>
          </a:p>
        </p:txBody>
      </p:sp>
      <p:sp>
        <p:nvSpPr>
          <p:cNvPr id="24" name="Abgerundetes Rechteck 23"/>
          <p:cNvSpPr/>
          <p:nvPr/>
        </p:nvSpPr>
        <p:spPr>
          <a:xfrm>
            <a:off x="4571976" y="692696"/>
            <a:ext cx="1800200" cy="72008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d</a:t>
            </a:r>
            <a:r>
              <a:rPr lang="de-DE" smtClean="0">
                <a:solidFill>
                  <a:schemeClr val="tx1"/>
                </a:solidFill>
              </a:rPr>
              <a:t>ata access tool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(DATool)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749976" y="692696"/>
            <a:ext cx="1800200" cy="72008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</a:t>
            </a:r>
            <a:r>
              <a:rPr lang="de-DE" smtClean="0">
                <a:solidFill>
                  <a:schemeClr val="tx1"/>
                </a:solidFill>
              </a:rPr>
              <a:t>ky explorer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(eRose)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 flipV="1">
            <a:off x="7020272" y="1412776"/>
            <a:ext cx="0" cy="7417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V="1">
            <a:off x="6084168" y="1412776"/>
            <a:ext cx="0" cy="7417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25" idx="1"/>
            <a:endCxn id="24" idx="3"/>
          </p:cNvCxnSpPr>
          <p:nvPr/>
        </p:nvCxnSpPr>
        <p:spPr>
          <a:xfrm flipH="1">
            <a:off x="6372176" y="1052736"/>
            <a:ext cx="377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2" idx="3"/>
          </p:cNvCxnSpPr>
          <p:nvPr/>
        </p:nvCxnSpPr>
        <p:spPr>
          <a:xfrm>
            <a:off x="2483768" y="5780112"/>
            <a:ext cx="4077308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endCxn id="8" idx="2"/>
          </p:cNvCxnSpPr>
          <p:nvPr/>
        </p:nvCxnSpPr>
        <p:spPr>
          <a:xfrm flipH="1" flipV="1">
            <a:off x="6556373" y="4674840"/>
            <a:ext cx="4703" cy="1105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713179" y="5579948"/>
            <a:ext cx="963277" cy="369332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notify PI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7456473" y="4393553"/>
            <a:ext cx="738345" cy="67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0" idx="0"/>
          </p:cNvCxnSpPr>
          <p:nvPr/>
        </p:nvCxnSpPr>
        <p:spPr>
          <a:xfrm>
            <a:off x="8194818" y="4386808"/>
            <a:ext cx="0" cy="1193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7452320" y="4077072"/>
            <a:ext cx="7424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bgerundetes Rechteck 4"/>
          <p:cNvSpPr/>
          <p:nvPr/>
        </p:nvSpPr>
        <p:spPr>
          <a:xfrm>
            <a:off x="7524328" y="2658616"/>
            <a:ext cx="1291991" cy="9144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p</a:t>
            </a:r>
            <a:r>
              <a:rPr lang="de-DE" smtClean="0">
                <a:solidFill>
                  <a:schemeClr val="tx1"/>
                </a:solidFill>
              </a:rPr>
              <a:t>rocessing status viewer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 flipV="1">
            <a:off x="8208000" y="3573016"/>
            <a:ext cx="1" cy="5167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73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048500" cy="539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60648"/>
            <a:ext cx="7667625" cy="62960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6" y="166836"/>
            <a:ext cx="6800850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6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048500" cy="539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60648"/>
            <a:ext cx="7667625" cy="62960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6" y="166836"/>
            <a:ext cx="6800850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9" y="363810"/>
            <a:ext cx="6924675" cy="6305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12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65755"/>
            <a:ext cx="61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Eight types of processing chains: </a:t>
            </a:r>
          </a:p>
          <a:p>
            <a:r>
              <a:rPr lang="de-DE" sz="2400" b="1" smtClean="0"/>
              <a:t>TEL, SEXP, PEXP, CEXP, SDET, PDET, SSOU, PSOU</a:t>
            </a:r>
          </a:p>
          <a:p>
            <a:endParaRPr lang="de-DE" sz="2400" b="1"/>
          </a:p>
          <a:p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048500" cy="539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60648"/>
            <a:ext cx="7667625" cy="62960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6" y="166836"/>
            <a:ext cx="6800850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9" y="363810"/>
            <a:ext cx="6924675" cy="6305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4" y="4079701"/>
            <a:ext cx="7172325" cy="2733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683568" y="752946"/>
            <a:ext cx="7486650" cy="731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200" b="1" i="1" dirty="0">
                <a:solidFill>
                  <a:schemeClr val="bg1">
                    <a:lumMod val="75000"/>
                  </a:schemeClr>
                </a:solidFill>
              </a:rPr>
              <a:t>Archive </a:t>
            </a:r>
            <a:r>
              <a:rPr lang="de-DE" sz="3200" b="1" i="1" dirty="0" err="1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3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3200" b="1" i="1" dirty="0" err="1">
                <a:solidFill>
                  <a:schemeClr val="bg1">
                    <a:lumMod val="75000"/>
                  </a:schemeClr>
                </a:solidFill>
              </a:rPr>
              <a:t>processing</a:t>
            </a:r>
            <a:r>
              <a:rPr lang="de-DE" sz="3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3200" b="1" i="1" err="1">
                <a:solidFill>
                  <a:schemeClr val="bg1">
                    <a:lumMod val="75000"/>
                  </a:schemeClr>
                </a:solidFill>
              </a:rPr>
              <a:t>directory</a:t>
            </a:r>
            <a:r>
              <a:rPr lang="de-DE" sz="3200" b="1" i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structure:</a:t>
            </a:r>
          </a:p>
          <a:p>
            <a:pPr>
              <a:defRPr/>
            </a:pPr>
            <a:r>
              <a:rPr lang="de-DE" sz="3200" b="1" i="1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onfiguration &amp; raw archive</a:t>
            </a:r>
            <a:endParaRPr lang="de-DE" sz="32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42"/>
          <p:cNvSpPr txBox="1">
            <a:spLocks noChangeArrowheads="1"/>
          </p:cNvSpPr>
          <p:nvPr/>
        </p:nvSpPr>
        <p:spPr bwMode="auto">
          <a:xfrm>
            <a:off x="827584" y="2113682"/>
            <a:ext cx="774700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config</a:t>
            </a:r>
          </a:p>
        </p:txBody>
      </p:sp>
      <p:sp>
        <p:nvSpPr>
          <p:cNvPr id="8" name="Textfeld 546"/>
          <p:cNvSpPr txBox="1">
            <a:spLocks noChangeArrowheads="1"/>
          </p:cNvSpPr>
          <p:nvPr/>
        </p:nvSpPr>
        <p:spPr bwMode="auto">
          <a:xfrm>
            <a:off x="827584" y="2753444"/>
            <a:ext cx="996950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planning</a:t>
            </a:r>
          </a:p>
        </p:txBody>
      </p:sp>
      <p:sp>
        <p:nvSpPr>
          <p:cNvPr id="9" name="Textfeld 547"/>
          <p:cNvSpPr txBox="1">
            <a:spLocks noChangeArrowheads="1"/>
          </p:cNvSpPr>
          <p:nvPr/>
        </p:nvSpPr>
        <p:spPr bwMode="auto">
          <a:xfrm>
            <a:off x="827584" y="3759919"/>
            <a:ext cx="53340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raw</a:t>
            </a:r>
          </a:p>
        </p:txBody>
      </p:sp>
      <p:sp>
        <p:nvSpPr>
          <p:cNvPr id="10" name="Textfeld 548"/>
          <p:cNvSpPr txBox="1">
            <a:spLocks noChangeArrowheads="1"/>
          </p:cNvSpPr>
          <p:nvPr/>
        </p:nvSpPr>
        <p:spPr bwMode="auto">
          <a:xfrm>
            <a:off x="2034084" y="3769444"/>
            <a:ext cx="776287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binary</a:t>
            </a:r>
          </a:p>
        </p:txBody>
      </p:sp>
      <p:sp>
        <p:nvSpPr>
          <p:cNvPr id="11" name="Textfeld 549"/>
          <p:cNvSpPr txBox="1">
            <a:spLocks noChangeArrowheads="1"/>
          </p:cNvSpPr>
          <p:nvPr/>
        </p:nvSpPr>
        <p:spPr bwMode="auto">
          <a:xfrm>
            <a:off x="2034084" y="4417144"/>
            <a:ext cx="56515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FITS</a:t>
            </a:r>
          </a:p>
        </p:txBody>
      </p:sp>
      <p:sp>
        <p:nvSpPr>
          <p:cNvPr id="12" name="Textfeld 550"/>
          <p:cNvSpPr txBox="1">
            <a:spLocks noChangeArrowheads="1"/>
          </p:cNvSpPr>
          <p:nvPr/>
        </p:nvSpPr>
        <p:spPr bwMode="auto">
          <a:xfrm>
            <a:off x="2034084" y="5099769"/>
            <a:ext cx="601662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proc</a:t>
            </a:r>
          </a:p>
        </p:txBody>
      </p:sp>
      <p:sp>
        <p:nvSpPr>
          <p:cNvPr id="13" name="Textfeld 565"/>
          <p:cNvSpPr txBox="1">
            <a:spLocks noChangeArrowheads="1"/>
          </p:cNvSpPr>
          <p:nvPr/>
        </p:nvSpPr>
        <p:spPr bwMode="auto">
          <a:xfrm>
            <a:off x="3272334" y="3769444"/>
            <a:ext cx="1254125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&lt;eROday*&gt;</a:t>
            </a:r>
          </a:p>
        </p:txBody>
      </p:sp>
      <p:sp>
        <p:nvSpPr>
          <p:cNvPr id="14" name="Textfeld 567"/>
          <p:cNvSpPr txBox="1">
            <a:spLocks noChangeArrowheads="1"/>
          </p:cNvSpPr>
          <p:nvPr/>
        </p:nvSpPr>
        <p:spPr bwMode="auto">
          <a:xfrm>
            <a:off x="3258046" y="4431432"/>
            <a:ext cx="125412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&lt;eROday*&gt;</a:t>
            </a:r>
          </a:p>
        </p:txBody>
      </p:sp>
      <p:sp>
        <p:nvSpPr>
          <p:cNvPr id="15" name="Eine Ecke des Rechtecks schneiden 14"/>
          <p:cNvSpPr/>
          <p:nvPr/>
        </p:nvSpPr>
        <p:spPr>
          <a:xfrm>
            <a:off x="3231059" y="5017219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ine Ecke des Rechtecks schneiden 15"/>
          <p:cNvSpPr/>
          <p:nvPr/>
        </p:nvSpPr>
        <p:spPr>
          <a:xfrm>
            <a:off x="3294559" y="5090244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ine Ecke des Rechtecks schneiden 16"/>
          <p:cNvSpPr/>
          <p:nvPr/>
        </p:nvSpPr>
        <p:spPr>
          <a:xfrm>
            <a:off x="3365996" y="5163269"/>
            <a:ext cx="2305050" cy="368300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ine Ecke des Rechtecks schneiden 17"/>
          <p:cNvSpPr/>
          <p:nvPr/>
        </p:nvSpPr>
        <p:spPr>
          <a:xfrm>
            <a:off x="4978896" y="4347294"/>
            <a:ext cx="2305050" cy="3683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Eine Ecke des Rechtecks schneiden 18"/>
          <p:cNvSpPr/>
          <p:nvPr/>
        </p:nvSpPr>
        <p:spPr>
          <a:xfrm>
            <a:off x="5048746" y="4409207"/>
            <a:ext cx="2305050" cy="369887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Eine Ecke des Rechtecks schneiden 19"/>
          <p:cNvSpPr/>
          <p:nvPr/>
        </p:nvSpPr>
        <p:spPr>
          <a:xfrm>
            <a:off x="5112246" y="4480644"/>
            <a:ext cx="2305050" cy="369888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Raw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archive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FITS</a:t>
            </a:r>
          </a:p>
        </p:txBody>
      </p:sp>
      <p:sp>
        <p:nvSpPr>
          <p:cNvPr id="21" name="Eine Ecke des Rechtecks schneiden 20"/>
          <p:cNvSpPr/>
          <p:nvPr/>
        </p:nvSpPr>
        <p:spPr>
          <a:xfrm>
            <a:off x="4997946" y="3698007"/>
            <a:ext cx="2303463" cy="369887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Eine Ecke des Rechtecks schneiden 21"/>
          <p:cNvSpPr/>
          <p:nvPr/>
        </p:nvSpPr>
        <p:spPr>
          <a:xfrm>
            <a:off x="5066209" y="3761507"/>
            <a:ext cx="2305050" cy="3683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Eine Ecke des Rechtecks schneiden 22"/>
          <p:cNvSpPr/>
          <p:nvPr/>
        </p:nvSpPr>
        <p:spPr>
          <a:xfrm>
            <a:off x="5129709" y="3832944"/>
            <a:ext cx="2305050" cy="369888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Raw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archive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binary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Gerade Verbindung 23"/>
          <p:cNvCxnSpPr>
            <a:stCxn id="9" idx="3"/>
            <a:endCxn id="10" idx="1"/>
          </p:cNvCxnSpPr>
          <p:nvPr/>
        </p:nvCxnSpPr>
        <p:spPr>
          <a:xfrm>
            <a:off x="1360984" y="3944069"/>
            <a:ext cx="673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10" idx="3"/>
            <a:endCxn id="13" idx="1"/>
          </p:cNvCxnSpPr>
          <p:nvPr/>
        </p:nvCxnSpPr>
        <p:spPr>
          <a:xfrm flipV="1">
            <a:off x="2810371" y="3953594"/>
            <a:ext cx="4619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35984" y="3953594"/>
            <a:ext cx="4603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1" idx="3"/>
            <a:endCxn id="14" idx="1"/>
          </p:cNvCxnSpPr>
          <p:nvPr/>
        </p:nvCxnSpPr>
        <p:spPr>
          <a:xfrm>
            <a:off x="2599234" y="4602882"/>
            <a:ext cx="658812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4535984" y="4602882"/>
            <a:ext cx="438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635746" y="5280744"/>
            <a:ext cx="5953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697534" y="3944069"/>
            <a:ext cx="0" cy="1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12" idx="1"/>
          </p:cNvCxnSpPr>
          <p:nvPr/>
        </p:nvCxnSpPr>
        <p:spPr>
          <a:xfrm flipH="1">
            <a:off x="1697534" y="5283919"/>
            <a:ext cx="336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1684834" y="4623519"/>
            <a:ext cx="336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ine Ecke des Rechtecks schneiden 35"/>
          <p:cNvSpPr/>
          <p:nvPr/>
        </p:nvSpPr>
        <p:spPr>
          <a:xfrm>
            <a:off x="2176959" y="2042244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Eine Ecke des Rechtecks schneiden 36"/>
          <p:cNvSpPr/>
          <p:nvPr/>
        </p:nvSpPr>
        <p:spPr>
          <a:xfrm>
            <a:off x="2246809" y="2104157"/>
            <a:ext cx="2305050" cy="369887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Eine Ecke des Rechtecks schneiden 37"/>
          <p:cNvSpPr/>
          <p:nvPr/>
        </p:nvSpPr>
        <p:spPr>
          <a:xfrm>
            <a:off x="2310309" y="2177182"/>
            <a:ext cx="2305050" cy="368300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Pipeline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configuration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Eine Ecke des Rechtecks schneiden 38"/>
          <p:cNvSpPr/>
          <p:nvPr/>
        </p:nvSpPr>
        <p:spPr>
          <a:xfrm>
            <a:off x="2188071" y="2689944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Eine Ecke des Rechtecks schneiden 39"/>
          <p:cNvSpPr/>
          <p:nvPr/>
        </p:nvSpPr>
        <p:spPr>
          <a:xfrm>
            <a:off x="2257921" y="2753444"/>
            <a:ext cx="2305050" cy="368300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Eine Ecke des Rechtecks schneiden 40"/>
          <p:cNvSpPr/>
          <p:nvPr/>
        </p:nvSpPr>
        <p:spPr>
          <a:xfrm>
            <a:off x="2321421" y="2824882"/>
            <a:ext cx="2305050" cy="369887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Planning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Gerade Verbindung 41"/>
          <p:cNvCxnSpPr>
            <a:stCxn id="7" idx="3"/>
          </p:cNvCxnSpPr>
          <p:nvPr/>
        </p:nvCxnSpPr>
        <p:spPr>
          <a:xfrm>
            <a:off x="1602284" y="2299419"/>
            <a:ext cx="5603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824534" y="2934419"/>
            <a:ext cx="3635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1"/>
          <p:cNvSpPr txBox="1">
            <a:spLocks noChangeArrowheads="1"/>
          </p:cNvSpPr>
          <p:nvPr/>
        </p:nvSpPr>
        <p:spPr bwMode="auto">
          <a:xfrm>
            <a:off x="6064722" y="5211216"/>
            <a:ext cx="2468562" cy="954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>
                <a:latin typeface="Impact" pitchFamily="34" charset="0"/>
              </a:rPr>
              <a:t> *</a:t>
            </a:r>
            <a:r>
              <a:rPr lang="de-DE" altLang="de-DE" sz="1400" u="sng">
                <a:latin typeface="Calibri" pitchFamily="34" charset="0"/>
                <a:ea typeface="Calibri" pitchFamily="34" charset="0"/>
                <a:cs typeface="Calibri" pitchFamily="34" charset="0"/>
              </a:rPr>
              <a:t>eROday</a:t>
            </a:r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: four hour intervals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  counted from start of mission.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  One eROday corresponds  to 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  approx. one full survey scan.</a:t>
            </a:r>
          </a:p>
        </p:txBody>
      </p:sp>
      <p:sp>
        <p:nvSpPr>
          <p:cNvPr id="46" name="Gefaltete Ecke 4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12/31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3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erade Verbindung 100"/>
          <p:cNvCxnSpPr/>
          <p:nvPr/>
        </p:nvCxnSpPr>
        <p:spPr>
          <a:xfrm flipV="1">
            <a:off x="6244779" y="2508721"/>
            <a:ext cx="757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ine Ecke des Rechtecks schneiden und abrunden 64"/>
          <p:cNvSpPr/>
          <p:nvPr/>
        </p:nvSpPr>
        <p:spPr>
          <a:xfrm>
            <a:off x="6444208" y="2000721"/>
            <a:ext cx="1127125" cy="368300"/>
          </a:xfrm>
          <a:prstGeom prst="snip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stage_ccc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feld 551"/>
          <p:cNvSpPr txBox="1">
            <a:spLocks noChangeArrowheads="1"/>
          </p:cNvSpPr>
          <p:nvPr/>
        </p:nvSpPr>
        <p:spPr bwMode="auto">
          <a:xfrm>
            <a:off x="2028379" y="1314921"/>
            <a:ext cx="111442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calibrated</a:t>
            </a:r>
          </a:p>
        </p:txBody>
      </p:sp>
      <p:sp>
        <p:nvSpPr>
          <p:cNvPr id="67" name="Textfeld 552"/>
          <p:cNvSpPr txBox="1">
            <a:spLocks noChangeArrowheads="1"/>
          </p:cNvSpPr>
          <p:nvPr/>
        </p:nvSpPr>
        <p:spPr bwMode="auto">
          <a:xfrm>
            <a:off x="402779" y="1314921"/>
            <a:ext cx="101282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products</a:t>
            </a:r>
          </a:p>
        </p:txBody>
      </p:sp>
      <p:sp>
        <p:nvSpPr>
          <p:cNvPr id="68" name="Textfeld 553"/>
          <p:cNvSpPr txBox="1">
            <a:spLocks noChangeArrowheads="1"/>
          </p:cNvSpPr>
          <p:nvPr/>
        </p:nvSpPr>
        <p:spPr bwMode="auto">
          <a:xfrm>
            <a:off x="2028379" y="2322983"/>
            <a:ext cx="798513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survey</a:t>
            </a:r>
          </a:p>
        </p:txBody>
      </p:sp>
      <p:sp>
        <p:nvSpPr>
          <p:cNvPr id="69" name="Textfeld 554"/>
          <p:cNvSpPr txBox="1">
            <a:spLocks noChangeArrowheads="1"/>
          </p:cNvSpPr>
          <p:nvPr/>
        </p:nvSpPr>
        <p:spPr bwMode="auto">
          <a:xfrm>
            <a:off x="3469829" y="2989733"/>
            <a:ext cx="754063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public</a:t>
            </a:r>
          </a:p>
        </p:txBody>
      </p:sp>
      <p:sp>
        <p:nvSpPr>
          <p:cNvPr id="70" name="Textfeld 555"/>
          <p:cNvSpPr txBox="1">
            <a:spLocks noChangeArrowheads="1"/>
          </p:cNvSpPr>
          <p:nvPr/>
        </p:nvSpPr>
        <p:spPr bwMode="auto">
          <a:xfrm>
            <a:off x="3479354" y="2322983"/>
            <a:ext cx="1243013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proprietary</a:t>
            </a:r>
          </a:p>
        </p:txBody>
      </p:sp>
      <p:sp>
        <p:nvSpPr>
          <p:cNvPr id="71" name="Textfeld 556"/>
          <p:cNvSpPr txBox="1">
            <a:spLocks noChangeArrowheads="1"/>
          </p:cNvSpPr>
          <p:nvPr/>
        </p:nvSpPr>
        <p:spPr bwMode="auto">
          <a:xfrm>
            <a:off x="2052192" y="3969221"/>
            <a:ext cx="96202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pointing</a:t>
            </a:r>
          </a:p>
        </p:txBody>
      </p:sp>
      <p:sp>
        <p:nvSpPr>
          <p:cNvPr id="72" name="Textfeld 557"/>
          <p:cNvSpPr txBox="1">
            <a:spLocks noChangeArrowheads="1"/>
          </p:cNvSpPr>
          <p:nvPr/>
        </p:nvSpPr>
        <p:spPr bwMode="auto">
          <a:xfrm>
            <a:off x="3458717" y="4689946"/>
            <a:ext cx="75247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public</a:t>
            </a:r>
          </a:p>
        </p:txBody>
      </p:sp>
      <p:sp>
        <p:nvSpPr>
          <p:cNvPr id="73" name="Textfeld 558"/>
          <p:cNvSpPr txBox="1">
            <a:spLocks noChangeArrowheads="1"/>
          </p:cNvSpPr>
          <p:nvPr/>
        </p:nvSpPr>
        <p:spPr bwMode="auto">
          <a:xfrm>
            <a:off x="3469829" y="3969221"/>
            <a:ext cx="1244600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proprietary</a:t>
            </a:r>
          </a:p>
        </p:txBody>
      </p:sp>
      <p:sp>
        <p:nvSpPr>
          <p:cNvPr id="74" name="Textfeld 559"/>
          <p:cNvSpPr txBox="1">
            <a:spLocks noChangeArrowheads="1"/>
          </p:cNvSpPr>
          <p:nvPr/>
        </p:nvSpPr>
        <p:spPr bwMode="auto">
          <a:xfrm>
            <a:off x="2033142" y="5636096"/>
            <a:ext cx="784225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closed</a:t>
            </a:r>
          </a:p>
        </p:txBody>
      </p:sp>
      <p:sp>
        <p:nvSpPr>
          <p:cNvPr id="75" name="Textfeld 566"/>
          <p:cNvSpPr txBox="1">
            <a:spLocks noChangeArrowheads="1"/>
          </p:cNvSpPr>
          <p:nvPr/>
        </p:nvSpPr>
        <p:spPr bwMode="auto">
          <a:xfrm>
            <a:off x="3484117" y="1314921"/>
            <a:ext cx="1254125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&lt;eROday*&gt;</a:t>
            </a:r>
          </a:p>
        </p:txBody>
      </p:sp>
      <p:sp>
        <p:nvSpPr>
          <p:cNvPr id="76" name="Textfeld 568"/>
          <p:cNvSpPr txBox="1">
            <a:spLocks noChangeArrowheads="1"/>
          </p:cNvSpPr>
          <p:nvPr/>
        </p:nvSpPr>
        <p:spPr bwMode="auto">
          <a:xfrm>
            <a:off x="5082729" y="2332508"/>
            <a:ext cx="1162050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&lt;skyField&gt;</a:t>
            </a:r>
          </a:p>
        </p:txBody>
      </p:sp>
      <p:sp>
        <p:nvSpPr>
          <p:cNvPr id="77" name="Textfeld 569"/>
          <p:cNvSpPr txBox="1">
            <a:spLocks noChangeArrowheads="1"/>
          </p:cNvSpPr>
          <p:nvPr/>
        </p:nvSpPr>
        <p:spPr bwMode="auto">
          <a:xfrm>
            <a:off x="4577904" y="2980208"/>
            <a:ext cx="1163638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&lt;skyField&gt;</a:t>
            </a:r>
          </a:p>
        </p:txBody>
      </p:sp>
      <p:sp>
        <p:nvSpPr>
          <p:cNvPr id="78" name="Textfeld 570"/>
          <p:cNvSpPr txBox="1">
            <a:spLocks noChangeArrowheads="1"/>
          </p:cNvSpPr>
          <p:nvPr/>
        </p:nvSpPr>
        <p:spPr bwMode="auto">
          <a:xfrm>
            <a:off x="5076056" y="3969221"/>
            <a:ext cx="1338262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&lt;PInumber&gt;</a:t>
            </a:r>
          </a:p>
        </p:txBody>
      </p:sp>
      <p:sp>
        <p:nvSpPr>
          <p:cNvPr id="79" name="Textfeld 571"/>
          <p:cNvSpPr txBox="1">
            <a:spLocks noChangeArrowheads="1"/>
          </p:cNvSpPr>
          <p:nvPr/>
        </p:nvSpPr>
        <p:spPr bwMode="auto">
          <a:xfrm>
            <a:off x="4650929" y="4699471"/>
            <a:ext cx="947738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&lt;obsID&gt;</a:t>
            </a:r>
          </a:p>
        </p:txBody>
      </p:sp>
      <p:sp>
        <p:nvSpPr>
          <p:cNvPr id="80" name="Eine Ecke des Rechtecks schneiden und abrunden 79"/>
          <p:cNvSpPr/>
          <p:nvPr/>
        </p:nvSpPr>
        <p:spPr>
          <a:xfrm>
            <a:off x="6779171" y="2286471"/>
            <a:ext cx="1079500" cy="369887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Eine Ecke des Rechtecks schneiden und abrunden 80"/>
          <p:cNvSpPr/>
          <p:nvPr/>
        </p:nvSpPr>
        <p:spPr>
          <a:xfrm>
            <a:off x="7272883" y="2413471"/>
            <a:ext cx="1081088" cy="368300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DET_CCC</a:t>
            </a:r>
          </a:p>
        </p:txBody>
      </p:sp>
      <p:sp>
        <p:nvSpPr>
          <p:cNvPr id="82" name="Eine Ecke des Rechtecks schneiden und abrunden 81"/>
          <p:cNvSpPr/>
          <p:nvPr/>
        </p:nvSpPr>
        <p:spPr>
          <a:xfrm>
            <a:off x="7768183" y="2529358"/>
            <a:ext cx="1081088" cy="369888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Eine Ecke des Rechtecks schneiden und abrunden 82"/>
          <p:cNvSpPr/>
          <p:nvPr/>
        </p:nvSpPr>
        <p:spPr>
          <a:xfrm>
            <a:off x="6109842" y="2862733"/>
            <a:ext cx="1079500" cy="369888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Eine Ecke des Rechtecks schneiden und abrunden 83"/>
          <p:cNvSpPr/>
          <p:nvPr/>
        </p:nvSpPr>
        <p:spPr>
          <a:xfrm>
            <a:off x="6603554" y="2989733"/>
            <a:ext cx="1079500" cy="368300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DET_CCC</a:t>
            </a:r>
          </a:p>
        </p:txBody>
      </p:sp>
      <p:sp>
        <p:nvSpPr>
          <p:cNvPr id="85" name="Eine Ecke des Rechtecks schneiden und abrunden 84"/>
          <p:cNvSpPr/>
          <p:nvPr/>
        </p:nvSpPr>
        <p:spPr>
          <a:xfrm>
            <a:off x="7098854" y="3105621"/>
            <a:ext cx="1079500" cy="369887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Eine Ecke des Rechtecks schneiden und abrunden 85"/>
          <p:cNvSpPr/>
          <p:nvPr/>
        </p:nvSpPr>
        <p:spPr>
          <a:xfrm>
            <a:off x="6563729" y="3669315"/>
            <a:ext cx="1127125" cy="368300"/>
          </a:xfrm>
          <a:prstGeom prst="snip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stage_ccc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Eine Ecke des Rechtecks schneiden und abrunden 86"/>
          <p:cNvSpPr/>
          <p:nvPr/>
        </p:nvSpPr>
        <p:spPr>
          <a:xfrm>
            <a:off x="6898691" y="3955065"/>
            <a:ext cx="1081088" cy="369887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Eine Ecke des Rechtecks schneiden und abrunden 87"/>
          <p:cNvSpPr/>
          <p:nvPr/>
        </p:nvSpPr>
        <p:spPr>
          <a:xfrm>
            <a:off x="7393991" y="4080477"/>
            <a:ext cx="1079500" cy="369888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DET_CCC</a:t>
            </a:r>
          </a:p>
        </p:txBody>
      </p:sp>
      <p:sp>
        <p:nvSpPr>
          <p:cNvPr id="89" name="Eine Ecke des Rechtecks schneiden und abrunden 88"/>
          <p:cNvSpPr/>
          <p:nvPr/>
        </p:nvSpPr>
        <p:spPr>
          <a:xfrm>
            <a:off x="7889291" y="4197952"/>
            <a:ext cx="1079500" cy="369888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Eine Ecke des Rechtecks schneiden und abrunden 89"/>
          <p:cNvSpPr/>
          <p:nvPr/>
        </p:nvSpPr>
        <p:spPr>
          <a:xfrm>
            <a:off x="6019354" y="4591521"/>
            <a:ext cx="1079500" cy="368300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Eine Ecke des Rechtecks schneiden und abrunden 90"/>
          <p:cNvSpPr/>
          <p:nvPr/>
        </p:nvSpPr>
        <p:spPr>
          <a:xfrm>
            <a:off x="6513067" y="4716933"/>
            <a:ext cx="1079500" cy="369888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DET_CCC</a:t>
            </a:r>
          </a:p>
        </p:txBody>
      </p:sp>
      <p:sp>
        <p:nvSpPr>
          <p:cNvPr id="92" name="Eine Ecke des Rechtecks schneiden und abrunden 91"/>
          <p:cNvSpPr/>
          <p:nvPr/>
        </p:nvSpPr>
        <p:spPr>
          <a:xfrm>
            <a:off x="7008367" y="4834408"/>
            <a:ext cx="1079500" cy="368300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Eine Ecke des Rechtecks schneiden und abrunden 92"/>
          <p:cNvSpPr/>
          <p:nvPr/>
        </p:nvSpPr>
        <p:spPr>
          <a:xfrm>
            <a:off x="5082729" y="1314921"/>
            <a:ext cx="1079500" cy="369887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Eine Ecke des Rechtecks schneiden und abrunden 93"/>
          <p:cNvSpPr/>
          <p:nvPr/>
        </p:nvSpPr>
        <p:spPr>
          <a:xfrm>
            <a:off x="3234879" y="5347171"/>
            <a:ext cx="1127125" cy="369887"/>
          </a:xfrm>
          <a:prstGeom prst="snip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stage_ccc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Eine Ecke des Rechtecks schneiden und abrunden 94"/>
          <p:cNvSpPr/>
          <p:nvPr/>
        </p:nvSpPr>
        <p:spPr>
          <a:xfrm>
            <a:off x="3571429" y="5642446"/>
            <a:ext cx="1079500" cy="369887"/>
          </a:xfrm>
          <a:prstGeom prst="snip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CAL_ccc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6" name="Gerade Verbindung 95"/>
          <p:cNvCxnSpPr>
            <a:stCxn id="67" idx="3"/>
            <a:endCxn id="66" idx="1"/>
          </p:cNvCxnSpPr>
          <p:nvPr/>
        </p:nvCxnSpPr>
        <p:spPr>
          <a:xfrm>
            <a:off x="1415604" y="1499071"/>
            <a:ext cx="612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stCxn id="66" idx="3"/>
            <a:endCxn id="75" idx="1"/>
          </p:cNvCxnSpPr>
          <p:nvPr/>
        </p:nvCxnSpPr>
        <p:spPr>
          <a:xfrm flipV="1">
            <a:off x="3142804" y="1499071"/>
            <a:ext cx="341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>
            <a:stCxn id="75" idx="3"/>
            <a:endCxn id="93" idx="2"/>
          </p:cNvCxnSpPr>
          <p:nvPr/>
        </p:nvCxnSpPr>
        <p:spPr>
          <a:xfrm>
            <a:off x="4738242" y="1499071"/>
            <a:ext cx="3444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>
            <a:stCxn id="68" idx="3"/>
            <a:endCxn id="70" idx="1"/>
          </p:cNvCxnSpPr>
          <p:nvPr/>
        </p:nvCxnSpPr>
        <p:spPr>
          <a:xfrm>
            <a:off x="2826892" y="2507133"/>
            <a:ext cx="6524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>
            <a:stCxn id="70" idx="3"/>
            <a:endCxn id="76" idx="1"/>
          </p:cNvCxnSpPr>
          <p:nvPr/>
        </p:nvCxnSpPr>
        <p:spPr>
          <a:xfrm>
            <a:off x="4722367" y="2507133"/>
            <a:ext cx="3603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>
            <a:stCxn id="69" idx="3"/>
            <a:endCxn id="77" idx="1"/>
          </p:cNvCxnSpPr>
          <p:nvPr/>
        </p:nvCxnSpPr>
        <p:spPr>
          <a:xfrm flipV="1">
            <a:off x="4223892" y="3164358"/>
            <a:ext cx="3540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flipV="1">
            <a:off x="5741542" y="3115146"/>
            <a:ext cx="368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71" idx="3"/>
            <a:endCxn id="73" idx="1"/>
          </p:cNvCxnSpPr>
          <p:nvPr/>
        </p:nvCxnSpPr>
        <p:spPr>
          <a:xfrm>
            <a:off x="3014217" y="4154958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73" idx="3"/>
            <a:endCxn id="78" idx="1"/>
          </p:cNvCxnSpPr>
          <p:nvPr/>
        </p:nvCxnSpPr>
        <p:spPr>
          <a:xfrm>
            <a:off x="4714429" y="4154165"/>
            <a:ext cx="3616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>
            <a:stCxn id="78" idx="3"/>
            <a:endCxn id="87" idx="2"/>
          </p:cNvCxnSpPr>
          <p:nvPr/>
        </p:nvCxnSpPr>
        <p:spPr>
          <a:xfrm flipV="1">
            <a:off x="6414318" y="4140009"/>
            <a:ext cx="484373" cy="141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>
            <a:stCxn id="72" idx="3"/>
            <a:endCxn id="79" idx="1"/>
          </p:cNvCxnSpPr>
          <p:nvPr/>
        </p:nvCxnSpPr>
        <p:spPr>
          <a:xfrm>
            <a:off x="4211192" y="4874096"/>
            <a:ext cx="4397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flipV="1">
            <a:off x="5598667" y="4874096"/>
            <a:ext cx="420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>
            <a:stCxn id="74" idx="3"/>
            <a:endCxn id="95" idx="2"/>
          </p:cNvCxnSpPr>
          <p:nvPr/>
        </p:nvCxnSpPr>
        <p:spPr>
          <a:xfrm>
            <a:off x="2817367" y="5820246"/>
            <a:ext cx="7540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>
            <a:stCxn id="68" idx="1"/>
          </p:cNvCxnSpPr>
          <p:nvPr/>
        </p:nvCxnSpPr>
        <p:spPr>
          <a:xfrm flipH="1">
            <a:off x="1731517" y="2507133"/>
            <a:ext cx="296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flipH="1">
            <a:off x="1734692" y="5821833"/>
            <a:ext cx="296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flipH="1">
            <a:off x="1734692" y="4154958"/>
            <a:ext cx="296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>
            <a:off x="3142804" y="2507133"/>
            <a:ext cx="0" cy="67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>
            <a:stCxn id="69" idx="1"/>
          </p:cNvCxnSpPr>
          <p:nvPr/>
        </p:nvCxnSpPr>
        <p:spPr>
          <a:xfrm flipH="1">
            <a:off x="3152329" y="3173883"/>
            <a:ext cx="317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3241229" y="4154958"/>
            <a:ext cx="0" cy="728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>
            <a:stCxn id="72" idx="1"/>
          </p:cNvCxnSpPr>
          <p:nvPr/>
        </p:nvCxnSpPr>
        <p:spPr>
          <a:xfrm flipH="1">
            <a:off x="3247579" y="4874096"/>
            <a:ext cx="211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6"/>
          <p:cNvSpPr txBox="1">
            <a:spLocks noChangeArrowheads="1"/>
          </p:cNvSpPr>
          <p:nvPr/>
        </p:nvSpPr>
        <p:spPr bwMode="auto">
          <a:xfrm>
            <a:off x="5849752" y="5723408"/>
            <a:ext cx="266065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ccc: pipeline configuration</a:t>
            </a:r>
          </a:p>
        </p:txBody>
      </p:sp>
      <p:cxnSp>
        <p:nvCxnSpPr>
          <p:cNvPr id="123" name="Gerade Verbindung 122"/>
          <p:cNvCxnSpPr/>
          <p:nvPr/>
        </p:nvCxnSpPr>
        <p:spPr>
          <a:xfrm flipV="1">
            <a:off x="1721991" y="1516210"/>
            <a:ext cx="0" cy="4319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340511" y="404664"/>
            <a:ext cx="775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Directory structure: calibrated data products</a:t>
            </a:r>
            <a:endParaRPr lang="de-DE" sz="32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Gefaltete Ecke 5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34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60"/>
          <p:cNvSpPr txBox="1">
            <a:spLocks noChangeArrowheads="1"/>
          </p:cNvSpPr>
          <p:nvPr/>
        </p:nvSpPr>
        <p:spPr bwMode="auto">
          <a:xfrm>
            <a:off x="1907704" y="1620292"/>
            <a:ext cx="601662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proc</a:t>
            </a:r>
          </a:p>
        </p:txBody>
      </p:sp>
      <p:sp>
        <p:nvSpPr>
          <p:cNvPr id="6" name="Textfeld 561"/>
          <p:cNvSpPr txBox="1">
            <a:spLocks noChangeArrowheads="1"/>
          </p:cNvSpPr>
          <p:nvPr/>
        </p:nvSpPr>
        <p:spPr bwMode="auto">
          <a:xfrm>
            <a:off x="3150716" y="2267992"/>
            <a:ext cx="798513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survey</a:t>
            </a:r>
          </a:p>
        </p:txBody>
      </p:sp>
      <p:sp>
        <p:nvSpPr>
          <p:cNvPr id="7" name="Textfeld 562"/>
          <p:cNvSpPr txBox="1">
            <a:spLocks noChangeArrowheads="1"/>
          </p:cNvSpPr>
          <p:nvPr/>
        </p:nvSpPr>
        <p:spPr bwMode="auto">
          <a:xfrm>
            <a:off x="3122141" y="1620292"/>
            <a:ext cx="1114425" cy="36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calibrated</a:t>
            </a:r>
          </a:p>
        </p:txBody>
      </p:sp>
      <p:sp>
        <p:nvSpPr>
          <p:cNvPr id="8" name="Textfeld 563"/>
          <p:cNvSpPr txBox="1">
            <a:spLocks noChangeArrowheads="1"/>
          </p:cNvSpPr>
          <p:nvPr/>
        </p:nvSpPr>
        <p:spPr bwMode="auto">
          <a:xfrm>
            <a:off x="3131666" y="2925217"/>
            <a:ext cx="962025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pointing</a:t>
            </a:r>
          </a:p>
        </p:txBody>
      </p:sp>
      <p:sp>
        <p:nvSpPr>
          <p:cNvPr id="9" name="Eine Ecke des Rechtecks schneiden 8"/>
          <p:cNvSpPr/>
          <p:nvPr/>
        </p:nvSpPr>
        <p:spPr>
          <a:xfrm>
            <a:off x="4893791" y="1556792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ine Ecke des Rechtecks schneiden 9"/>
          <p:cNvSpPr/>
          <p:nvPr/>
        </p:nvSpPr>
        <p:spPr>
          <a:xfrm>
            <a:off x="4960466" y="1629817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ine Ecke des Rechtecks schneiden 10"/>
          <p:cNvSpPr/>
          <p:nvPr/>
        </p:nvSpPr>
        <p:spPr>
          <a:xfrm>
            <a:off x="5028729" y="1701255"/>
            <a:ext cx="2305050" cy="369887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Eine Ecke des Rechtecks schneiden 11"/>
          <p:cNvSpPr/>
          <p:nvPr/>
        </p:nvSpPr>
        <p:spPr>
          <a:xfrm>
            <a:off x="4893791" y="2194967"/>
            <a:ext cx="2305050" cy="368300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ine Ecke des Rechtecks schneiden 12"/>
          <p:cNvSpPr/>
          <p:nvPr/>
        </p:nvSpPr>
        <p:spPr>
          <a:xfrm>
            <a:off x="4960466" y="2267992"/>
            <a:ext cx="2305050" cy="368300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ine Ecke des Rechtecks schneiden 13"/>
          <p:cNvSpPr/>
          <p:nvPr/>
        </p:nvSpPr>
        <p:spPr>
          <a:xfrm>
            <a:off x="5028729" y="2339430"/>
            <a:ext cx="2305050" cy="369887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ine Ecke des Rechtecks schneiden 14"/>
          <p:cNvSpPr/>
          <p:nvPr/>
        </p:nvSpPr>
        <p:spPr>
          <a:xfrm>
            <a:off x="4885854" y="2842667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ine Ecke des Rechtecks schneiden 15"/>
          <p:cNvSpPr/>
          <p:nvPr/>
        </p:nvSpPr>
        <p:spPr>
          <a:xfrm>
            <a:off x="4950941" y="2915692"/>
            <a:ext cx="2305050" cy="369888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ine Ecke des Rechtecks schneiden 16"/>
          <p:cNvSpPr/>
          <p:nvPr/>
        </p:nvSpPr>
        <p:spPr>
          <a:xfrm>
            <a:off x="5019204" y="2987130"/>
            <a:ext cx="2305050" cy="369887"/>
          </a:xfrm>
          <a:prstGeom prst="snip1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files</a:t>
            </a:r>
            <a:endParaRPr lang="de-DE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Gerade Verbindung 17"/>
          <p:cNvCxnSpPr>
            <a:stCxn id="5" idx="3"/>
            <a:endCxn id="7" idx="1"/>
          </p:cNvCxnSpPr>
          <p:nvPr/>
        </p:nvCxnSpPr>
        <p:spPr>
          <a:xfrm>
            <a:off x="2509366" y="1804442"/>
            <a:ext cx="612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4236566" y="1804442"/>
            <a:ext cx="657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3949229" y="2444205"/>
            <a:ext cx="9445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4093691" y="3096667"/>
            <a:ext cx="792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814166" y="1804442"/>
            <a:ext cx="0" cy="1314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6" idx="1"/>
          </p:cNvCxnSpPr>
          <p:nvPr/>
        </p:nvCxnSpPr>
        <p:spPr>
          <a:xfrm flipH="1">
            <a:off x="2815754" y="2452142"/>
            <a:ext cx="3349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8" idx="1"/>
          </p:cNvCxnSpPr>
          <p:nvPr/>
        </p:nvCxnSpPr>
        <p:spPr>
          <a:xfrm flipH="1">
            <a:off x="2815754" y="3109367"/>
            <a:ext cx="3159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943820" y="476672"/>
            <a:ext cx="522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Archive structure: status files </a:t>
            </a:r>
            <a:endParaRPr lang="de-DE" sz="32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Gefaltete Ecke 2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14/31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1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15/31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76456" cy="56812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7544" y="332656"/>
            <a:ext cx="4008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Processing status viewer: 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47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b\Documents\Ringberg_2015\eroweb6.j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36712"/>
            <a:ext cx="8712968" cy="55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faltete Ecke 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16/31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8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3628201" y="332656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Pipeline data products </a:t>
            </a:r>
            <a:endParaRPr lang="de-DE" sz="32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1403484"/>
            <a:ext cx="906467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EVENTS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6000" y="2042264"/>
            <a:ext cx="621132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GTIn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835696" y="2330296"/>
            <a:ext cx="1144544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QUALGTIn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089028" y="2627620"/>
            <a:ext cx="107048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FLAREGTI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116000" y="3842464"/>
            <a:ext cx="123328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DEADCORn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116000" y="4490536"/>
            <a:ext cx="1158522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CORRATTn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116000" y="5138608"/>
            <a:ext cx="567399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HKn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116000" y="3212976"/>
            <a:ext cx="100155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BADPIXn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323528" y="692696"/>
            <a:ext cx="2067746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Calibrated event file</a:t>
            </a:r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>
            <a:off x="683568" y="1062028"/>
            <a:ext cx="0" cy="4261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" idx="1"/>
          </p:cNvCxnSpPr>
          <p:nvPr/>
        </p:nvCxnSpPr>
        <p:spPr>
          <a:xfrm flipH="1">
            <a:off x="683568" y="1588150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" idx="1"/>
          </p:cNvCxnSpPr>
          <p:nvPr/>
        </p:nvCxnSpPr>
        <p:spPr>
          <a:xfrm flipH="1">
            <a:off x="683568" y="2226930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</p:cNvCxnSpPr>
          <p:nvPr/>
        </p:nvCxnSpPr>
        <p:spPr>
          <a:xfrm flipH="1">
            <a:off x="683568" y="2514962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7" idx="1"/>
          </p:cNvCxnSpPr>
          <p:nvPr/>
        </p:nvCxnSpPr>
        <p:spPr>
          <a:xfrm flipH="1">
            <a:off x="683568" y="2812286"/>
            <a:ext cx="24054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2" idx="1"/>
          </p:cNvCxnSpPr>
          <p:nvPr/>
        </p:nvCxnSpPr>
        <p:spPr>
          <a:xfrm flipH="1">
            <a:off x="683568" y="3397642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</p:cNvCxnSpPr>
          <p:nvPr/>
        </p:nvCxnSpPr>
        <p:spPr>
          <a:xfrm flipH="1">
            <a:off x="683568" y="4027130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stCxn id="29" idx="1"/>
          </p:cNvCxnSpPr>
          <p:nvPr/>
        </p:nvCxnSpPr>
        <p:spPr>
          <a:xfrm flipH="1">
            <a:off x="683568" y="4675202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>
            <a:stCxn id="30" idx="1"/>
          </p:cNvCxnSpPr>
          <p:nvPr/>
        </p:nvCxnSpPr>
        <p:spPr>
          <a:xfrm flipH="1">
            <a:off x="683568" y="5323274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491880" y="3507973"/>
            <a:ext cx="4928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em01_002090_110_EventFile_001_r003.fits</a:t>
            </a:r>
            <a:endParaRPr lang="de-DE"/>
          </a:p>
          <a:p>
            <a:r>
              <a:rPr lang="de-DE" smtClean="0"/>
              <a:t>em01_002090_810_EventFile_001_r003.fits</a:t>
            </a:r>
          </a:p>
          <a:p>
            <a:r>
              <a:rPr lang="de-DE" smtClean="0"/>
              <a:t>em01_002090_010_EventFile_001_r003.fits</a:t>
            </a:r>
          </a:p>
          <a:p>
            <a:endParaRPr lang="de-DE" smtClean="0"/>
          </a:p>
          <a:p>
            <a:r>
              <a:rPr lang="de-DE" smtClean="0"/>
              <a:t>sm02_002090_110_EventFile_001_r003.fits</a:t>
            </a:r>
          </a:p>
          <a:p>
            <a:endParaRPr lang="de-DE" smtClean="0"/>
          </a:p>
          <a:p>
            <a:r>
              <a:rPr lang="de-DE" smtClean="0"/>
              <a:t>em01_002090_810_ScreenedEvents_001_r003.fits</a:t>
            </a:r>
          </a:p>
          <a:p>
            <a:r>
              <a:rPr lang="de-DE" smtClean="0"/>
              <a:t>…</a:t>
            </a:r>
          </a:p>
          <a:p>
            <a:r>
              <a:rPr lang="de-DE" smtClean="0"/>
              <a:t>pc00_700001_110_EventFile_001_r003.fits</a:t>
            </a:r>
            <a:endParaRPr lang="de-DE"/>
          </a:p>
        </p:txBody>
      </p:sp>
      <p:sp>
        <p:nvSpPr>
          <p:cNvPr id="34" name="Gefaltete Ecke 33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4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3628201" y="332656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Pipeline data products </a:t>
            </a:r>
            <a:endParaRPr lang="de-DE" sz="32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1403484"/>
            <a:ext cx="906467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EVENTS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6000" y="2042264"/>
            <a:ext cx="621132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GTIn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835696" y="2330296"/>
            <a:ext cx="1144544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QUALGTIn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089028" y="2627620"/>
            <a:ext cx="107048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FLAREGTI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116000" y="3842464"/>
            <a:ext cx="123328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DEADCORn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116000" y="4490536"/>
            <a:ext cx="1158522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CORRATTn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116000" y="5138608"/>
            <a:ext cx="567399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HKn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116000" y="3212976"/>
            <a:ext cx="1001556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BADPIXn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323528" y="692696"/>
            <a:ext cx="2067746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Calibrated event file</a:t>
            </a:r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>
            <a:off x="683568" y="1062028"/>
            <a:ext cx="0" cy="4261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" idx="1"/>
          </p:cNvCxnSpPr>
          <p:nvPr/>
        </p:nvCxnSpPr>
        <p:spPr>
          <a:xfrm flipH="1">
            <a:off x="683568" y="1588150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" idx="1"/>
          </p:cNvCxnSpPr>
          <p:nvPr/>
        </p:nvCxnSpPr>
        <p:spPr>
          <a:xfrm flipH="1">
            <a:off x="683568" y="2226930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</p:cNvCxnSpPr>
          <p:nvPr/>
        </p:nvCxnSpPr>
        <p:spPr>
          <a:xfrm flipH="1">
            <a:off x="683568" y="2514962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7" idx="1"/>
          </p:cNvCxnSpPr>
          <p:nvPr/>
        </p:nvCxnSpPr>
        <p:spPr>
          <a:xfrm flipH="1">
            <a:off x="683568" y="2812286"/>
            <a:ext cx="24054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2" idx="1"/>
          </p:cNvCxnSpPr>
          <p:nvPr/>
        </p:nvCxnSpPr>
        <p:spPr>
          <a:xfrm flipH="1">
            <a:off x="683568" y="3397642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</p:cNvCxnSpPr>
          <p:nvPr/>
        </p:nvCxnSpPr>
        <p:spPr>
          <a:xfrm flipH="1">
            <a:off x="683568" y="4027130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stCxn id="29" idx="1"/>
          </p:cNvCxnSpPr>
          <p:nvPr/>
        </p:nvCxnSpPr>
        <p:spPr>
          <a:xfrm flipH="1">
            <a:off x="683568" y="4675202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>
            <a:stCxn id="30" idx="1"/>
          </p:cNvCxnSpPr>
          <p:nvPr/>
        </p:nvCxnSpPr>
        <p:spPr>
          <a:xfrm flipH="1">
            <a:off x="683568" y="5323274"/>
            <a:ext cx="432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491880" y="3507973"/>
            <a:ext cx="4928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em01_002090_110_EventFile_001_i003.fits</a:t>
            </a:r>
            <a:endParaRPr lang="de-DE"/>
          </a:p>
          <a:p>
            <a:r>
              <a:rPr lang="de-DE" smtClean="0"/>
              <a:t>em01_002090_810_EventFile_001_r003.fits</a:t>
            </a:r>
          </a:p>
          <a:p>
            <a:r>
              <a:rPr lang="de-DE" smtClean="0"/>
              <a:t>em01_002090_010_EventFile_001_r003.fits</a:t>
            </a:r>
          </a:p>
          <a:p>
            <a:endParaRPr lang="de-DE" smtClean="0"/>
          </a:p>
          <a:p>
            <a:r>
              <a:rPr lang="de-DE" smtClean="0"/>
              <a:t>sm02_002090_110_EventFile_001_r003.fits</a:t>
            </a:r>
          </a:p>
          <a:p>
            <a:endParaRPr lang="de-DE" smtClean="0"/>
          </a:p>
          <a:p>
            <a:r>
              <a:rPr lang="de-DE" smtClean="0"/>
              <a:t>em01_002090_810_ScreenedEvents_001_r003.fits</a:t>
            </a:r>
          </a:p>
          <a:p>
            <a:r>
              <a:rPr lang="de-DE" smtClean="0"/>
              <a:t>…</a:t>
            </a:r>
          </a:p>
          <a:p>
            <a:r>
              <a:rPr lang="de-DE" smtClean="0"/>
              <a:t>pc00_700001_110_EventFile_001_r003.fits</a:t>
            </a:r>
            <a:endParaRPr lang="de-DE"/>
          </a:p>
        </p:txBody>
      </p:sp>
      <p:sp>
        <p:nvSpPr>
          <p:cNvPr id="34" name="Gefaltete Ecke 33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55" y="1057090"/>
            <a:ext cx="5730433" cy="2731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feld 2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4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51216" y="3150260"/>
            <a:ext cx="9914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TM2FITS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735392" y="3150260"/>
            <a:ext cx="171765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merge/sort/split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111656" y="3150260"/>
            <a:ext cx="103246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  <a:r>
              <a:rPr lang="de-DE" smtClean="0"/>
              <a:t>rchiving</a:t>
            </a:r>
            <a:endParaRPr lang="de-DE"/>
          </a:p>
        </p:txBody>
      </p:sp>
      <p:sp>
        <p:nvSpPr>
          <p:cNvPr id="7" name="Zylinder 6"/>
          <p:cNvSpPr/>
          <p:nvPr/>
        </p:nvSpPr>
        <p:spPr>
          <a:xfrm>
            <a:off x="1151608" y="2142148"/>
            <a:ext cx="990000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Zylinder 7"/>
          <p:cNvSpPr/>
          <p:nvPr/>
        </p:nvSpPr>
        <p:spPr>
          <a:xfrm>
            <a:off x="5129768" y="3942348"/>
            <a:ext cx="990000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staging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Zylinder 8"/>
          <p:cNvSpPr/>
          <p:nvPr/>
        </p:nvSpPr>
        <p:spPr>
          <a:xfrm>
            <a:off x="3113544" y="2142148"/>
            <a:ext cx="990000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Zylinder 9"/>
          <p:cNvSpPr/>
          <p:nvPr/>
        </p:nvSpPr>
        <p:spPr>
          <a:xfrm>
            <a:off x="5129768" y="2142148"/>
            <a:ext cx="990000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4" idx="3"/>
            <a:endCxn id="5" idx="1"/>
          </p:cNvCxnSpPr>
          <p:nvPr/>
        </p:nvCxnSpPr>
        <p:spPr>
          <a:xfrm>
            <a:off x="2142641" y="3334926"/>
            <a:ext cx="59275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3"/>
            <a:endCxn id="6" idx="1"/>
          </p:cNvCxnSpPr>
          <p:nvPr/>
        </p:nvCxnSpPr>
        <p:spPr>
          <a:xfrm>
            <a:off x="4453042" y="3334926"/>
            <a:ext cx="658614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4" idx="0"/>
            <a:endCxn id="7" idx="3"/>
          </p:cNvCxnSpPr>
          <p:nvPr/>
        </p:nvCxnSpPr>
        <p:spPr>
          <a:xfrm flipH="1" flipV="1">
            <a:off x="1646608" y="2718212"/>
            <a:ext cx="321" cy="43204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5" idx="0"/>
            <a:endCxn id="9" idx="3"/>
          </p:cNvCxnSpPr>
          <p:nvPr/>
        </p:nvCxnSpPr>
        <p:spPr>
          <a:xfrm flipV="1">
            <a:off x="3594217" y="2718212"/>
            <a:ext cx="14327" cy="43204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6" idx="0"/>
            <a:endCxn id="10" idx="3"/>
          </p:cNvCxnSpPr>
          <p:nvPr/>
        </p:nvCxnSpPr>
        <p:spPr>
          <a:xfrm flipH="1" flipV="1">
            <a:off x="5624768" y="2718212"/>
            <a:ext cx="3119" cy="43204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6" idx="2"/>
          </p:cNvCxnSpPr>
          <p:nvPr/>
        </p:nvCxnSpPr>
        <p:spPr>
          <a:xfrm flipH="1">
            <a:off x="5624768" y="3519592"/>
            <a:ext cx="3119" cy="42275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939259" y="2214156"/>
            <a:ext cx="155677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eSASS pipeline</a:t>
            </a:r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6940832" y="4004393"/>
            <a:ext cx="155520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NRTA/health</a:t>
            </a:r>
            <a:endParaRPr lang="de-DE"/>
          </a:p>
        </p:txBody>
      </p:sp>
      <p:cxnSp>
        <p:nvCxnSpPr>
          <p:cNvPr id="26" name="Gerade Verbindung mit Pfeil 25"/>
          <p:cNvCxnSpPr>
            <a:endCxn id="23" idx="1"/>
          </p:cNvCxnSpPr>
          <p:nvPr/>
        </p:nvCxnSpPr>
        <p:spPr>
          <a:xfrm>
            <a:off x="6119768" y="2398822"/>
            <a:ext cx="81949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8" idx="4"/>
            <a:endCxn id="24" idx="1"/>
          </p:cNvCxnSpPr>
          <p:nvPr/>
        </p:nvCxnSpPr>
        <p:spPr>
          <a:xfrm flipV="1">
            <a:off x="6119768" y="4189059"/>
            <a:ext cx="821064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6939259" y="3006244"/>
            <a:ext cx="1556773" cy="5807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d</a:t>
            </a:r>
            <a:r>
              <a:rPr lang="de-DE" smtClean="0">
                <a:solidFill>
                  <a:schemeClr val="tx1"/>
                </a:solidFill>
              </a:rPr>
              <a:t>isplay results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(browser)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2" name="Gerade Verbindung mit Pfeil 31"/>
          <p:cNvCxnSpPr>
            <a:stCxn id="23" idx="2"/>
            <a:endCxn id="29" idx="0"/>
          </p:cNvCxnSpPr>
          <p:nvPr/>
        </p:nvCxnSpPr>
        <p:spPr>
          <a:xfrm>
            <a:off x="7717646" y="2583488"/>
            <a:ext cx="0" cy="422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4" idx="0"/>
            <a:endCxn id="29" idx="2"/>
          </p:cNvCxnSpPr>
          <p:nvPr/>
        </p:nvCxnSpPr>
        <p:spPr>
          <a:xfrm flipH="1" flipV="1">
            <a:off x="7717646" y="3586954"/>
            <a:ext cx="786" cy="41743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6939259" y="4806444"/>
            <a:ext cx="1556773" cy="5807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alerts</a:t>
            </a:r>
          </a:p>
        </p:txBody>
      </p:sp>
      <p:cxnSp>
        <p:nvCxnSpPr>
          <p:cNvPr id="41" name="Gerade Verbindung mit Pfeil 40"/>
          <p:cNvCxnSpPr>
            <a:stCxn id="24" idx="2"/>
            <a:endCxn id="39" idx="0"/>
          </p:cNvCxnSpPr>
          <p:nvPr/>
        </p:nvCxnSpPr>
        <p:spPr>
          <a:xfrm flipH="1">
            <a:off x="7717646" y="4373725"/>
            <a:ext cx="786" cy="43271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ssdiagramm: Dokument 41"/>
          <p:cNvSpPr/>
          <p:nvPr/>
        </p:nvSpPr>
        <p:spPr>
          <a:xfrm>
            <a:off x="3239448" y="4014356"/>
            <a:ext cx="783032" cy="72008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specs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3" name="Flussdiagramm: Dokument 42"/>
          <p:cNvSpPr/>
          <p:nvPr/>
        </p:nvSpPr>
        <p:spPr>
          <a:xfrm>
            <a:off x="1252408" y="4014356"/>
            <a:ext cx="783032" cy="72008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TM spec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>
            <a:stCxn id="43" idx="0"/>
            <a:endCxn id="4" idx="2"/>
          </p:cNvCxnSpPr>
          <p:nvPr/>
        </p:nvCxnSpPr>
        <p:spPr>
          <a:xfrm flipV="1">
            <a:off x="1643924" y="3519592"/>
            <a:ext cx="3005" cy="4947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2" idx="0"/>
          </p:cNvCxnSpPr>
          <p:nvPr/>
        </p:nvCxnSpPr>
        <p:spPr>
          <a:xfrm flipV="1">
            <a:off x="3630964" y="3519592"/>
            <a:ext cx="0" cy="4947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ussdiagramm: Dokument 50"/>
          <p:cNvSpPr/>
          <p:nvPr/>
        </p:nvSpPr>
        <p:spPr>
          <a:xfrm>
            <a:off x="5408744" y="4734436"/>
            <a:ext cx="783032" cy="72008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limits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>
            <a:stCxn id="51" idx="3"/>
            <a:endCxn id="39" idx="1"/>
          </p:cNvCxnSpPr>
          <p:nvPr/>
        </p:nvCxnSpPr>
        <p:spPr>
          <a:xfrm>
            <a:off x="6191776" y="5094476"/>
            <a:ext cx="747483" cy="232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1043608" y="1710100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TM archive</a:t>
            </a:r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3144755" y="17101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manual</a:t>
            </a:r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4996408" y="1710100"/>
            <a:ext cx="12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r</a:t>
            </a:r>
            <a:r>
              <a:rPr lang="de-DE" smtClean="0"/>
              <a:t>aw archive</a:t>
            </a:r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827584" y="908720"/>
            <a:ext cx="25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Preprocessor (Bamberg):</a:t>
            </a:r>
            <a:endParaRPr lang="de-DE" b="1"/>
          </a:p>
        </p:txBody>
      </p:sp>
      <p:cxnSp>
        <p:nvCxnSpPr>
          <p:cNvPr id="62" name="Gerade Verbindung mit Pfeil 61"/>
          <p:cNvCxnSpPr>
            <a:endCxn id="4" idx="1"/>
          </p:cNvCxnSpPr>
          <p:nvPr/>
        </p:nvCxnSpPr>
        <p:spPr>
          <a:xfrm>
            <a:off x="539552" y="3334926"/>
            <a:ext cx="611664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efaltete Ecke 3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5167512" y="6165304"/>
            <a:ext cx="3293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588171" y="5949280"/>
            <a:ext cx="28722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  <a:r>
              <a:rPr lang="de-DE" smtClean="0"/>
              <a:t>ext talk by Sebatian Falkner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3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6" descr="eRO_LSS_05-2_20ks_E0_he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58" y="764704"/>
            <a:ext cx="1071562" cy="102235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Textfeld 483"/>
          <p:cNvSpPr txBox="1">
            <a:spLocks noChangeArrowheads="1"/>
          </p:cNvSpPr>
          <p:nvPr/>
        </p:nvSpPr>
        <p:spPr bwMode="auto">
          <a:xfrm>
            <a:off x="2483768" y="836712"/>
            <a:ext cx="60085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Images, exposure, background, sensitivity, source </a:t>
            </a:r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maps, </a:t>
            </a:r>
          </a:p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six </a:t>
            </a:r>
            <a:r>
              <a:rPr lang="de-DE" altLang="de-DE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(?) energy </a:t>
            </a:r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bands, </a:t>
            </a:r>
            <a:r>
              <a:rPr lang="de-DE" altLang="de-DE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per telescope group, with filter/open, </a:t>
            </a:r>
          </a:p>
          <a:p>
            <a:pPr eaLnBrk="1" hangingPunct="1"/>
            <a:r>
              <a:rPr lang="de-DE" altLang="de-DE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 eRASS &amp; cumulative (810 images per field,  3.8e6 all sky)</a:t>
            </a:r>
          </a:p>
        </p:txBody>
      </p:sp>
      <p:pic>
        <p:nvPicPr>
          <p:cNvPr id="7" name="Picture 2236" descr="C:\Dokumente und Einstellungen\Administrator\Eigene Dateien\presentations\Beirat\9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658" y="3490962"/>
            <a:ext cx="1071562" cy="94615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484"/>
          <p:cNvSpPr txBox="1">
            <a:spLocks noChangeArrowheads="1"/>
          </p:cNvSpPr>
          <p:nvPr/>
        </p:nvSpPr>
        <p:spPr bwMode="auto">
          <a:xfrm>
            <a:off x="2483768" y="3748137"/>
            <a:ext cx="42146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Calibri" pitchFamily="34" charset="0"/>
                <a:ea typeface="Calibri" pitchFamily="34" charset="0"/>
                <a:cs typeface="Calibri" pitchFamily="34" charset="0"/>
              </a:rPr>
              <a:t>spectra and lightcurves </a:t>
            </a:r>
            <a:r>
              <a:rPr lang="de-DE" altLang="de-DE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 detected objects</a:t>
            </a:r>
            <a:endParaRPr lang="de-DE" altLang="de-DE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25145" y="3563987"/>
            <a:ext cx="182563" cy="11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55776" y="2132856"/>
            <a:ext cx="4022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em01_002090_811_Image_001_r003.fits</a:t>
            </a:r>
          </a:p>
          <a:p>
            <a:r>
              <a:rPr lang="de-DE" smtClean="0"/>
              <a:t>…</a:t>
            </a:r>
          </a:p>
          <a:p>
            <a:r>
              <a:rPr lang="de-DE" smtClean="0"/>
              <a:t>em01_002090_816_Image_001_r003.fits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56000" y="4509120"/>
            <a:ext cx="5202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sm02_002090_010_SourceSpec_00001_001_r003.fits</a:t>
            </a:r>
          </a:p>
          <a:p>
            <a:r>
              <a:rPr lang="de-DE" smtClean="0"/>
              <a:t>…</a:t>
            </a:r>
          </a:p>
          <a:p>
            <a:r>
              <a:rPr lang="de-DE" smtClean="0"/>
              <a:t>sm02_002090_010_LightCurve_00001_001_r003.fits</a:t>
            </a:r>
          </a:p>
        </p:txBody>
      </p:sp>
      <p:sp>
        <p:nvSpPr>
          <p:cNvPr id="13" name="Gefaltete Ecke 12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176032" y="223653"/>
            <a:ext cx="284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smtClean="0">
                <a:solidFill>
                  <a:schemeClr val="bg1">
                    <a:lumMod val="75000"/>
                  </a:schemeClr>
                </a:solidFill>
              </a:rPr>
              <a:t>Source catalogs</a:t>
            </a:r>
            <a:endParaRPr lang="de-DE" sz="32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4293096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sm08_002090_000_SourceCatalog_001_r001.fits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6858000" cy="3228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6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15326" y="1724615"/>
            <a:ext cx="456092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u="sng" smtClean="0"/>
              <a:t>MPE/IKI ownership is tacked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Data products header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Per event via event 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Per source via source catalog column 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77512" y="836711"/>
            <a:ext cx="426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Data ownership / access control</a:t>
            </a:r>
            <a:endParaRPr lang="de-DE" sz="2400" b="1"/>
          </a:p>
        </p:txBody>
      </p:sp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20/31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15326" y="1724615"/>
            <a:ext cx="456092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u="sng" smtClean="0"/>
              <a:t>MPE/IKI ownership is tacked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Data products header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Per event via event 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Per source via source catalog column 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15327" y="3596823"/>
            <a:ext cx="456092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de-DE" u="sng" smtClean="0"/>
              <a:t>Data access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Full archive access is limited to pipeline, </a:t>
            </a:r>
          </a:p>
          <a:p>
            <a:r>
              <a:rPr lang="de-DE"/>
              <a:t> </a:t>
            </a:r>
            <a:r>
              <a:rPr lang="de-DE" smtClean="0"/>
              <a:t>     calibration, and hardware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Access of authorised user via Web interface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77512" y="836711"/>
            <a:ext cx="426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Data ownership / access control</a:t>
            </a:r>
            <a:endParaRPr lang="de-DE" sz="2400" b="1"/>
          </a:p>
        </p:txBody>
      </p:sp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Gefaltete Ecke 7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20/31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5843" y="260648"/>
            <a:ext cx="277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Data access tool: 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7200800" cy="578635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21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1" y="188640"/>
            <a:ext cx="8060865" cy="64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21/31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1" y="188640"/>
            <a:ext cx="8060865" cy="64578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36" y="3140968"/>
            <a:ext cx="6084168" cy="29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892676"/>
            <a:ext cx="20882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Telescopes</a:t>
            </a:r>
            <a:endParaRPr lang="de-DE" b="1"/>
          </a:p>
        </p:txBody>
      </p:sp>
      <p:sp>
        <p:nvSpPr>
          <p:cNvPr id="5" name="Textfeld 4"/>
          <p:cNvSpPr txBox="1"/>
          <p:nvPr/>
        </p:nvSpPr>
        <p:spPr>
          <a:xfrm>
            <a:off x="467544" y="232409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2DPSF (P/S)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2756144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SLET_PSF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179384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TVIGNET</a:t>
            </a:r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123728" y="232472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ERBOX </a:t>
            </a:r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3779912" y="232472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ERMLDET</a:t>
            </a:r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2123728" y="2747480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ERMLDET</a:t>
            </a:r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2123728" y="31795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3779912" y="31795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467776" y="3620868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Detectors</a:t>
            </a:r>
            <a:endParaRPr lang="de-DE" b="1"/>
          </a:p>
        </p:txBody>
      </p:sp>
      <p:sp>
        <p:nvSpPr>
          <p:cNvPr id="34" name="Textfeld 33"/>
          <p:cNvSpPr txBox="1"/>
          <p:nvPr/>
        </p:nvSpPr>
        <p:spPr>
          <a:xfrm>
            <a:off x="467776" y="4052868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ENERGY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467776" y="5363924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MIPSMAP</a:t>
            </a:r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67776" y="4497944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BADPIX</a:t>
            </a:r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467776" y="4931924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OFFSETS</a:t>
            </a:r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123728" y="405291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ENERGY</a:t>
            </a:r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2123728" y="44998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FTFINDHOTPIX</a:t>
            </a:r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3779912" y="44998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PATTERN</a:t>
            </a:r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5436096" y="44998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092280" y="449982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2123728" y="493187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EVPREP</a:t>
            </a:r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2123728" y="536392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EXPOSURE</a:t>
            </a:r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3779912" y="536392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5436096" y="601199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Cal file type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779912" y="1052736"/>
            <a:ext cx="507638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c</a:t>
            </a:r>
            <a:r>
              <a:rPr lang="de-DE" smtClean="0"/>
              <a:t>aldb (HEASARC standard) calibration database with additional indexing scheme to support different calibration versions for each eSASS release </a:t>
            </a:r>
            <a:endParaRPr lang="de-DE"/>
          </a:p>
        </p:txBody>
      </p:sp>
      <p:sp>
        <p:nvSpPr>
          <p:cNvPr id="31" name="Gefaltete Ecke 30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092280" y="601199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eSASS task 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779912" y="274686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APETOOL</a:t>
            </a:r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475090" y="332656"/>
            <a:ext cx="712124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kern="0" smtClean="0">
                <a:solidFill>
                  <a:schemeClr val="bg1">
                    <a:lumMod val="75000"/>
                  </a:schemeClr>
                </a:solidFill>
              </a:rPr>
              <a:t>eRoSITA calibration databas (caldb)</a:t>
            </a:r>
            <a:endParaRPr lang="de-DE" sz="3200" b="1" i="1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439600" y="274680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ERSENSMAP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03960" y="692696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Spectra</a:t>
            </a:r>
            <a:endParaRPr lang="de-DE" b="1"/>
          </a:p>
        </p:txBody>
      </p:sp>
      <p:sp>
        <p:nvSpPr>
          <p:cNvPr id="13" name="Textfeld 12"/>
          <p:cNvSpPr txBox="1"/>
          <p:nvPr/>
        </p:nvSpPr>
        <p:spPr>
          <a:xfrm>
            <a:off x="503728" y="112469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lIns="72000" rIns="36000" rtlCol="0">
            <a:spAutoFit/>
          </a:bodyPr>
          <a:lstStyle/>
          <a:p>
            <a:r>
              <a:rPr lang="de-DE" smtClean="0"/>
              <a:t>RMF (STD/FINE)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03728" y="155669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lIns="72000" rIns="36000" rtlCol="0">
            <a:spAutoFit/>
          </a:bodyPr>
          <a:lstStyle/>
          <a:p>
            <a:r>
              <a:rPr lang="de-DE" smtClean="0"/>
              <a:t>ARF (STD/FINE)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04882" y="2003560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Timing</a:t>
            </a:r>
            <a:endParaRPr lang="de-DE" b="1"/>
          </a:p>
        </p:txBody>
      </p:sp>
      <p:sp>
        <p:nvSpPr>
          <p:cNvPr id="16" name="Textfeld 15"/>
          <p:cNvSpPr txBox="1"/>
          <p:nvPr/>
        </p:nvSpPr>
        <p:spPr>
          <a:xfrm>
            <a:off x="504649" y="2435560"/>
            <a:ext cx="162000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TIMECORR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03728" y="2867656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Spatial</a:t>
            </a:r>
            <a:endParaRPr lang="de-DE" b="1"/>
          </a:p>
        </p:txBody>
      </p:sp>
      <p:sp>
        <p:nvSpPr>
          <p:cNvPr id="18" name="Textfeld 17"/>
          <p:cNvSpPr txBox="1"/>
          <p:nvPr/>
        </p:nvSpPr>
        <p:spPr>
          <a:xfrm>
            <a:off x="503728" y="329965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FOVMAP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03960" y="3731656"/>
            <a:ext cx="161976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DETMAP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159912" y="1125460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2159912" y="157141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159912" y="2435512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EVPREP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816096" y="244480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ATTPREP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2159912" y="329960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816096" y="329960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472280" y="329960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BACKGRND</a:t>
            </a:r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2159912" y="373165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816096" y="373165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436096" y="6011996"/>
            <a:ext cx="162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Cal file type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092280" y="601199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eSASS task </a:t>
            </a:r>
            <a:endParaRPr lang="de-DE"/>
          </a:p>
        </p:txBody>
      </p:sp>
      <p:sp>
        <p:nvSpPr>
          <p:cNvPr id="24" name="Gefaltete Ecke 23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72280" y="244480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TIMECORR</a:t>
            </a:r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04000" y="5027800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General</a:t>
            </a:r>
            <a:endParaRPr lang="de-DE" b="1"/>
          </a:p>
        </p:txBody>
      </p:sp>
      <p:sp>
        <p:nvSpPr>
          <p:cNvPr id="36" name="Textfeld 35"/>
          <p:cNvSpPr txBox="1"/>
          <p:nvPr/>
        </p:nvSpPr>
        <p:spPr>
          <a:xfrm>
            <a:off x="5472000" y="3731656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BACKGRND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504000" y="4163704"/>
            <a:ext cx="208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Attitude</a:t>
            </a:r>
            <a:endParaRPr lang="de-DE" b="1"/>
          </a:p>
        </p:txBody>
      </p:sp>
      <p:sp>
        <p:nvSpPr>
          <p:cNvPr id="38" name="Textfeld 37"/>
          <p:cNvSpPr txBox="1"/>
          <p:nvPr/>
        </p:nvSpPr>
        <p:spPr>
          <a:xfrm>
            <a:off x="504000" y="4604400"/>
            <a:ext cx="89964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SED1/2 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1440104" y="4604400"/>
            <a:ext cx="89964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BOKZ </a:t>
            </a:r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376208" y="4605044"/>
            <a:ext cx="89964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GYRO </a:t>
            </a:r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312040" y="4606644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ATTPREP</a:t>
            </a:r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503960" y="5459848"/>
            <a:ext cx="1619768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INSTPAR</a:t>
            </a:r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2159912" y="545984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TELATT</a:t>
            </a:r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3816096" y="5459848"/>
            <a:ext cx="1620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EVATT</a:t>
            </a:r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83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faltete Ecke 3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24/31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4739" y="313492"/>
            <a:ext cx="335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Working with eSASS: 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67520" y="4293096"/>
            <a:ext cx="141057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smtClean="0"/>
              <a:t>eSASSdevel</a:t>
            </a:r>
            <a:endParaRPr lang="de-DE" sz="2000" b="1"/>
          </a:p>
        </p:txBody>
      </p:sp>
      <p:sp>
        <p:nvSpPr>
          <p:cNvPr id="9" name="Textfeld 8"/>
          <p:cNvSpPr txBox="1"/>
          <p:nvPr/>
        </p:nvSpPr>
        <p:spPr>
          <a:xfrm>
            <a:off x="2267744" y="5417552"/>
            <a:ext cx="256044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smtClean="0"/>
              <a:t>eSASSusers_YYMMDD</a:t>
            </a:r>
            <a:endParaRPr lang="de-DE" sz="2000" b="1"/>
          </a:p>
        </p:txBody>
      </p:sp>
      <p:sp>
        <p:nvSpPr>
          <p:cNvPr id="10" name="Textfeld 9"/>
          <p:cNvSpPr txBox="1"/>
          <p:nvPr/>
        </p:nvSpPr>
        <p:spPr>
          <a:xfrm>
            <a:off x="6205780" y="5446385"/>
            <a:ext cx="246740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smtClean="0"/>
              <a:t>eSASSpipe_YYMMDD</a:t>
            </a:r>
            <a:endParaRPr lang="de-DE" sz="2000" b="1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5701724" y="4765214"/>
            <a:ext cx="1268463" cy="583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779912" y="1004535"/>
            <a:ext cx="4968552" cy="175432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Installing and working with eSASS:</a:t>
            </a:r>
          </a:p>
          <a:p>
            <a:r>
              <a:rPr lang="de-DE" b="1" u="sng" smtClean="0">
                <a:solidFill>
                  <a:schemeClr val="accent1"/>
                </a:solidFill>
                <a:hlinkClick r:id="rId2"/>
              </a:rPr>
              <a:t>https://wiki.mpe.mpg.de/eRosita/eSASS</a:t>
            </a:r>
            <a:endParaRPr lang="de-DE" b="1" u="sng" smtClean="0">
              <a:solidFill>
                <a:schemeClr val="accent1"/>
              </a:solidFill>
            </a:endParaRPr>
          </a:p>
          <a:p>
            <a:r>
              <a:rPr lang="de-DE" smtClean="0"/>
              <a:t>eSASS info pages (interactive + pipeline):</a:t>
            </a:r>
          </a:p>
          <a:p>
            <a:r>
              <a:rPr lang="de-DE" b="1" u="sng" smtClean="0">
                <a:solidFill>
                  <a:srgbClr val="0070C0"/>
                </a:solidFill>
                <a:hlinkClick r:id="rId3"/>
              </a:rPr>
              <a:t>http://erosita.mpe.mpg.de/eROdoc</a:t>
            </a:r>
            <a:endParaRPr lang="de-DE" b="1" u="sng" smtClean="0">
              <a:solidFill>
                <a:srgbClr val="0070C0"/>
              </a:solidFill>
            </a:endParaRPr>
          </a:p>
          <a:p>
            <a:r>
              <a:rPr lang="de-DE" smtClean="0"/>
              <a:t>eSASS download area (follow instructions in wiki):</a:t>
            </a:r>
          </a:p>
          <a:p>
            <a:r>
              <a:rPr lang="de-DE" b="1" u="sng" smtClean="0">
                <a:solidFill>
                  <a:schemeClr val="accent1">
                    <a:lumMod val="75000"/>
                  </a:schemeClr>
                </a:solidFill>
              </a:rPr>
              <a:t>http://erosita.mpe.mpg.de/eSASS-download/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945851" y="4765214"/>
            <a:ext cx="1207462" cy="583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1144" y="908720"/>
            <a:ext cx="2374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i="1" smtClean="0">
                <a:solidFill>
                  <a:srgbClr val="FF0000"/>
                </a:solidFill>
              </a:rPr>
              <a:t>e</a:t>
            </a:r>
            <a:r>
              <a:rPr lang="de-DE" sz="2800" b="1" i="1" smtClean="0"/>
              <a:t>SASS releases</a:t>
            </a:r>
          </a:p>
          <a:p>
            <a:pPr algn="ctr"/>
            <a:r>
              <a:rPr lang="de-DE" sz="2800" b="1" i="1"/>
              <a:t>u</a:t>
            </a:r>
            <a:r>
              <a:rPr lang="de-DE" sz="2800" b="1" i="1" smtClean="0"/>
              <a:t>sing </a:t>
            </a:r>
            <a:r>
              <a:rPr lang="de-DE" sz="2800" b="1" i="1" smtClean="0">
                <a:solidFill>
                  <a:srgbClr val="FF0000"/>
                </a:solidFill>
              </a:rPr>
              <a:t>e</a:t>
            </a:r>
            <a:r>
              <a:rPr lang="de-DE" sz="2800" b="1" i="1" smtClean="0"/>
              <a:t>SASS</a:t>
            </a:r>
            <a:endParaRPr lang="de-DE" sz="2800" b="1" i="1"/>
          </a:p>
        </p:txBody>
      </p:sp>
      <p:sp>
        <p:nvSpPr>
          <p:cNvPr id="15" name="Textfeld 14"/>
          <p:cNvSpPr txBox="1"/>
          <p:nvPr/>
        </p:nvSpPr>
        <p:spPr>
          <a:xfrm>
            <a:off x="755576" y="969695"/>
            <a:ext cx="263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Interactive analysis</a:t>
            </a:r>
            <a:endParaRPr lang="de-DE" sz="2400" b="1"/>
          </a:p>
        </p:txBody>
      </p:sp>
      <p:sp>
        <p:nvSpPr>
          <p:cNvPr id="16" name="Textfeld 15"/>
          <p:cNvSpPr txBox="1"/>
          <p:nvPr/>
        </p:nvSpPr>
        <p:spPr>
          <a:xfrm>
            <a:off x="1051144" y="908720"/>
            <a:ext cx="2374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i="1" smtClean="0">
                <a:solidFill>
                  <a:srgbClr val="FF0000"/>
                </a:solidFill>
              </a:rPr>
              <a:t>e</a:t>
            </a:r>
            <a:r>
              <a:rPr lang="de-DE" sz="2800" b="1" i="1" smtClean="0"/>
              <a:t>SASS releases</a:t>
            </a:r>
          </a:p>
          <a:p>
            <a:pPr algn="ctr"/>
            <a:r>
              <a:rPr lang="de-DE" sz="2800" b="1" i="1"/>
              <a:t>u</a:t>
            </a:r>
            <a:r>
              <a:rPr lang="de-DE" sz="2800" b="1" i="1" smtClean="0"/>
              <a:t>sing </a:t>
            </a:r>
            <a:r>
              <a:rPr lang="de-DE" sz="2800" b="1" i="1" smtClean="0">
                <a:solidFill>
                  <a:srgbClr val="FF0000"/>
                </a:solidFill>
              </a:rPr>
              <a:t>e</a:t>
            </a:r>
            <a:r>
              <a:rPr lang="de-DE" sz="2800" b="1" i="1" smtClean="0"/>
              <a:t>SASS</a:t>
            </a:r>
            <a:endParaRPr lang="de-DE" sz="2800" b="1" i="1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1475656" y="2494637"/>
            <a:ext cx="1207462" cy="583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683568" y="980728"/>
            <a:ext cx="2768400" cy="4012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755576" y="969695"/>
            <a:ext cx="263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Interactive analysis</a:t>
            </a:r>
            <a:endParaRPr lang="de-DE" sz="2400" b="1"/>
          </a:p>
        </p:txBody>
      </p:sp>
      <p:sp>
        <p:nvSpPr>
          <p:cNvPr id="20" name="Textfeld 19"/>
          <p:cNvSpPr txBox="1"/>
          <p:nvPr/>
        </p:nvSpPr>
        <p:spPr>
          <a:xfrm>
            <a:off x="827585" y="1594609"/>
            <a:ext cx="1224000" cy="3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EVTOOL</a:t>
            </a:r>
            <a:endParaRPr lang="de-DE" sz="1600"/>
          </a:p>
        </p:txBody>
      </p:sp>
      <p:sp>
        <p:nvSpPr>
          <p:cNvPr id="21" name="Textfeld 20"/>
          <p:cNvSpPr txBox="1"/>
          <p:nvPr/>
        </p:nvSpPr>
        <p:spPr>
          <a:xfrm>
            <a:off x="2080834" y="1595758"/>
            <a:ext cx="1224000" cy="32400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SRCTOOL</a:t>
            </a:r>
            <a:endParaRPr lang="de-DE" sz="1600"/>
          </a:p>
        </p:txBody>
      </p:sp>
      <p:sp>
        <p:nvSpPr>
          <p:cNvPr id="22" name="Textfeld 21"/>
          <p:cNvSpPr txBox="1"/>
          <p:nvPr/>
        </p:nvSpPr>
        <p:spPr>
          <a:xfrm>
            <a:off x="827585" y="2313918"/>
            <a:ext cx="1224000" cy="32400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EXPMAP</a:t>
            </a:r>
            <a:endParaRPr lang="de-DE" sz="1600"/>
          </a:p>
        </p:txBody>
      </p:sp>
      <p:sp>
        <p:nvSpPr>
          <p:cNvPr id="23" name="Textfeld 22"/>
          <p:cNvSpPr txBox="1"/>
          <p:nvPr/>
        </p:nvSpPr>
        <p:spPr>
          <a:xfrm>
            <a:off x="2080834" y="2313918"/>
            <a:ext cx="1224000" cy="32400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ERBACKMAP</a:t>
            </a:r>
            <a:endParaRPr lang="de-DE" sz="1600"/>
          </a:p>
        </p:txBody>
      </p:sp>
      <p:sp>
        <p:nvSpPr>
          <p:cNvPr id="24" name="Textfeld 23"/>
          <p:cNvSpPr txBox="1"/>
          <p:nvPr/>
        </p:nvSpPr>
        <p:spPr>
          <a:xfrm>
            <a:off x="2080833" y="2673918"/>
            <a:ext cx="1217513" cy="32400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ERSENSMAP</a:t>
            </a:r>
            <a:endParaRPr lang="de-DE" sz="1600"/>
          </a:p>
        </p:txBody>
      </p:sp>
      <p:sp>
        <p:nvSpPr>
          <p:cNvPr id="25" name="Textfeld 24"/>
          <p:cNvSpPr txBox="1"/>
          <p:nvPr/>
        </p:nvSpPr>
        <p:spPr>
          <a:xfrm>
            <a:off x="827585" y="2673918"/>
            <a:ext cx="1224000" cy="32400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ERMASK</a:t>
            </a:r>
            <a:endParaRPr lang="de-DE" sz="1600"/>
          </a:p>
        </p:txBody>
      </p:sp>
      <p:sp>
        <p:nvSpPr>
          <p:cNvPr id="26" name="Textfeld 25"/>
          <p:cNvSpPr txBox="1"/>
          <p:nvPr/>
        </p:nvSpPr>
        <p:spPr>
          <a:xfrm>
            <a:off x="827585" y="3032992"/>
            <a:ext cx="1224000" cy="32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ERBOX</a:t>
            </a:r>
            <a:endParaRPr lang="de-DE" sz="1600"/>
          </a:p>
        </p:txBody>
      </p:sp>
      <p:sp>
        <p:nvSpPr>
          <p:cNvPr id="27" name="Textfeld 26"/>
          <p:cNvSpPr txBox="1"/>
          <p:nvPr/>
        </p:nvSpPr>
        <p:spPr>
          <a:xfrm>
            <a:off x="2080834" y="3032992"/>
            <a:ext cx="1224000" cy="32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600" smtClean="0"/>
              <a:t>ERMLDET</a:t>
            </a:r>
            <a:endParaRPr lang="de-DE" sz="1600"/>
          </a:p>
        </p:txBody>
      </p:sp>
      <p:sp>
        <p:nvSpPr>
          <p:cNvPr id="28" name="Textfeld 27"/>
          <p:cNvSpPr txBox="1"/>
          <p:nvPr/>
        </p:nvSpPr>
        <p:spPr>
          <a:xfrm>
            <a:off x="827585" y="4113152"/>
            <a:ext cx="12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72000" rIns="72000" rtlCol="0" anchor="ctr" anchorCtr="0">
            <a:spAutoFit/>
          </a:bodyPr>
          <a:lstStyle/>
          <a:p>
            <a:r>
              <a:rPr lang="de-DE" sz="1600" smtClean="0"/>
              <a:t>PATTERN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080834" y="4113152"/>
            <a:ext cx="12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ENERGY</a:t>
            </a:r>
            <a:endParaRPr lang="de-DE" sz="1600"/>
          </a:p>
        </p:txBody>
      </p:sp>
      <p:sp>
        <p:nvSpPr>
          <p:cNvPr id="30" name="Textfeld 29"/>
          <p:cNvSpPr txBox="1"/>
          <p:nvPr/>
        </p:nvSpPr>
        <p:spPr>
          <a:xfrm>
            <a:off x="827584" y="4473152"/>
            <a:ext cx="12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EVATT</a:t>
            </a:r>
            <a:endParaRPr lang="de-DE" sz="1600"/>
          </a:p>
        </p:txBody>
      </p:sp>
      <p:sp>
        <p:nvSpPr>
          <p:cNvPr id="31" name="Textfeld 30"/>
          <p:cNvSpPr txBox="1"/>
          <p:nvPr/>
        </p:nvSpPr>
        <p:spPr>
          <a:xfrm>
            <a:off x="2080834" y="4473152"/>
            <a:ext cx="12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0000" rIns="90000" rtlCol="0">
            <a:spAutoFit/>
          </a:bodyPr>
          <a:lstStyle/>
          <a:p>
            <a:r>
              <a:rPr lang="de-DE" sz="1600" smtClean="0"/>
              <a:t>RADEC2XY</a:t>
            </a:r>
            <a:endParaRPr lang="de-DE" sz="1600"/>
          </a:p>
        </p:txBody>
      </p:sp>
      <p:sp>
        <p:nvSpPr>
          <p:cNvPr id="32" name="Textfeld 31"/>
          <p:cNvSpPr txBox="1"/>
          <p:nvPr/>
        </p:nvSpPr>
        <p:spPr>
          <a:xfrm>
            <a:off x="827586" y="3751200"/>
            <a:ext cx="122400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72000" rIns="72000" rtlCol="0" anchor="ctr" anchorCtr="0">
            <a:spAutoFit/>
          </a:bodyPr>
          <a:lstStyle/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TIMECORR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80834" y="3751392"/>
            <a:ext cx="122400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72000" rIns="72000" rtlCol="0">
            <a:spAutoFit/>
          </a:bodyPr>
          <a:lstStyle/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BARYCORR</a:t>
            </a:r>
            <a:endParaRPr lang="de-D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27586" y="1953838"/>
            <a:ext cx="1223998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FLAREGTI</a:t>
            </a:r>
            <a:endParaRPr lang="de-DE" sz="1600"/>
          </a:p>
        </p:txBody>
      </p:sp>
      <p:sp>
        <p:nvSpPr>
          <p:cNvPr id="35" name="Textfeld 34"/>
          <p:cNvSpPr txBox="1"/>
          <p:nvPr/>
        </p:nvSpPr>
        <p:spPr>
          <a:xfrm>
            <a:off x="827584" y="3383992"/>
            <a:ext cx="1224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APETOOL</a:t>
            </a:r>
            <a:r>
              <a:rPr lang="de-DE" sz="1600" smtClean="0">
                <a:solidFill>
                  <a:schemeClr val="bg1">
                    <a:lumMod val="65000"/>
                  </a:schemeClr>
                </a:solidFill>
              </a:rPr>
              <a:t>L</a:t>
            </a:r>
            <a:endParaRPr lang="de-DE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267744" y="6021288"/>
            <a:ext cx="310258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smtClean="0"/>
              <a:t>eSASSusers_180416  </a:t>
            </a:r>
            <a:r>
              <a:rPr lang="de-DE" b="1" smtClean="0"/>
              <a:t>(patched)</a:t>
            </a:r>
            <a:endParaRPr lang="de-DE" b="1"/>
          </a:p>
        </p:txBody>
      </p:sp>
      <p:sp>
        <p:nvSpPr>
          <p:cNvPr id="59" name="Textfeld 58"/>
          <p:cNvSpPr txBox="1"/>
          <p:nvPr/>
        </p:nvSpPr>
        <p:spPr>
          <a:xfrm>
            <a:off x="2080800" y="3384000"/>
            <a:ext cx="1224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DE" sz="1600" smtClean="0"/>
              <a:t>CATPREP</a:t>
            </a:r>
            <a:endParaRPr lang="de-DE" sz="1600"/>
          </a:p>
        </p:txBody>
      </p:sp>
      <p:sp>
        <p:nvSpPr>
          <p:cNvPr id="2" name="Textfeld 1"/>
          <p:cNvSpPr txBox="1"/>
          <p:nvPr/>
        </p:nvSpPr>
        <p:spPr>
          <a:xfrm>
            <a:off x="3809863" y="3140968"/>
            <a:ext cx="486332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FOOLS like command line tools, OGIP complient</a:t>
            </a:r>
          </a:p>
          <a:p>
            <a:r>
              <a:rPr lang="de-DE" smtClean="0"/>
              <a:t>FITS files, caldb (Heasarc) calibration database 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6228184" y="6021288"/>
            <a:ext cx="205255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smtClean="0"/>
              <a:t>eSASSpipe_181017 </a:t>
            </a:r>
            <a:endParaRPr lang="de-DE" b="1"/>
          </a:p>
        </p:txBody>
      </p:sp>
      <p:sp>
        <p:nvSpPr>
          <p:cNvPr id="38" name="Textfeld 3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78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34849" y="116632"/>
            <a:ext cx="425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i="1" smtClean="0">
                <a:solidFill>
                  <a:schemeClr val="bg1">
                    <a:lumMod val="75000"/>
                  </a:schemeClr>
                </a:solidFill>
              </a:rPr>
              <a:t>Pipeline processing</a:t>
            </a:r>
            <a:endParaRPr lang="de-DE" sz="4000" b="1" i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Grafik 186" descr="eROpipeline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9" y="910465"/>
            <a:ext cx="7127277" cy="50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251521" y="982473"/>
            <a:ext cx="2304255" cy="1726447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smtClean="0">
                <a:solidFill>
                  <a:schemeClr val="tx1"/>
                </a:solidFill>
                <a:latin typeface="Impact" panose="020B0806030902050204" pitchFamily="34" charset="0"/>
              </a:rPr>
              <a:t>EROPIPE</a:t>
            </a:r>
          </a:p>
          <a:p>
            <a:pPr algn="ctr"/>
            <a:r>
              <a:rPr lang="de-DE" smtClean="0">
                <a:solidFill>
                  <a:schemeClr val="tx1"/>
                </a:solidFill>
                <a:latin typeface="Impact" panose="020B0806030902050204" pitchFamily="34" charset="0"/>
              </a:rPr>
              <a:t>triggers  pipeline chains, updates pipeline status,</a:t>
            </a:r>
          </a:p>
          <a:p>
            <a:pPr algn="ctr"/>
            <a:r>
              <a:rPr lang="de-DE">
                <a:solidFill>
                  <a:schemeClr val="tx1"/>
                </a:solidFill>
                <a:latin typeface="Impact" panose="020B0806030902050204" pitchFamily="34" charset="0"/>
              </a:rPr>
              <a:t>l</a:t>
            </a:r>
            <a:r>
              <a:rPr lang="de-DE" smtClean="0">
                <a:solidFill>
                  <a:schemeClr val="tx1"/>
                </a:solidFill>
                <a:latin typeface="Impact" panose="020B0806030902050204" pitchFamily="34" charset="0"/>
              </a:rPr>
              <a:t>oad balancing </a:t>
            </a:r>
            <a:endParaRPr lang="de-DE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874" y="3963466"/>
            <a:ext cx="5642675" cy="3065934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3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faltete Ecke 3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25/31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332656"/>
            <a:ext cx="2900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eSASS </a:t>
            </a:r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demo script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72017" y="1187460"/>
            <a:ext cx="1393611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EVTOOL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372017" y="1691516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EXPMAP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372017" y="2195572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ERMASK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372017" y="2699628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ERBOX  local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372017" y="3212976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ERBACKMAP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372017" y="3707740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ERBOX  map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372017" y="4221088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ERMLDET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372017" y="5229200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CATPREP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372017" y="5723964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SRCTOOL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372560" y="4725144"/>
            <a:ext cx="13685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ERSENSMAP</a:t>
            </a:r>
            <a:endParaRPr lang="de-DE"/>
          </a:p>
        </p:txBody>
      </p:sp>
      <p:sp>
        <p:nvSpPr>
          <p:cNvPr id="20" name="Flussdiagramm: Dokument 19"/>
          <p:cNvSpPr/>
          <p:nvPr/>
        </p:nvSpPr>
        <p:spPr>
          <a:xfrm>
            <a:off x="683568" y="1187992"/>
            <a:ext cx="1224136" cy="119224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c</a:t>
            </a:r>
            <a:r>
              <a:rPr lang="de-DE" smtClean="0">
                <a:solidFill>
                  <a:schemeClr val="tx1"/>
                </a:solidFill>
              </a:rPr>
              <a:t>alibrated event list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(SIXTE)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907704" y="1268760"/>
            <a:ext cx="464313" cy="231703"/>
          </a:xfrm>
          <a:prstGeom prst="rightArrow">
            <a:avLst/>
          </a:prstGeom>
          <a:solidFill>
            <a:schemeClr val="bg1">
              <a:lumMod val="85000"/>
            </a:schemeClr>
          </a:solidFill>
          <a:ln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Dokument 21"/>
          <p:cNvSpPr/>
          <p:nvPr/>
        </p:nvSpPr>
        <p:spPr>
          <a:xfrm>
            <a:off x="683568" y="5129900"/>
            <a:ext cx="1224000" cy="74737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</a:t>
            </a:r>
            <a:r>
              <a:rPr lang="de-DE" smtClean="0">
                <a:solidFill>
                  <a:schemeClr val="tx1"/>
                </a:solidFill>
              </a:rPr>
              <a:t>ource catalogs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Pfeil nach links 22"/>
          <p:cNvSpPr/>
          <p:nvPr/>
        </p:nvSpPr>
        <p:spPr>
          <a:xfrm>
            <a:off x="1908000" y="5314854"/>
            <a:ext cx="464400" cy="23040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3744000" y="4793958"/>
            <a:ext cx="464313" cy="231703"/>
          </a:xfrm>
          <a:prstGeom prst="rightArrow">
            <a:avLst/>
          </a:prstGeom>
          <a:solidFill>
            <a:schemeClr val="bg1">
              <a:lumMod val="85000"/>
            </a:schemeClr>
          </a:solidFill>
          <a:ln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Dokument 24"/>
          <p:cNvSpPr/>
          <p:nvPr/>
        </p:nvSpPr>
        <p:spPr>
          <a:xfrm>
            <a:off x="4194000" y="4553836"/>
            <a:ext cx="1296000" cy="74737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sensitivity maps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744000" y="3317214"/>
            <a:ext cx="464313" cy="231703"/>
          </a:xfrm>
          <a:prstGeom prst="rightArrow">
            <a:avLst/>
          </a:prstGeom>
          <a:solidFill>
            <a:schemeClr val="bg1">
              <a:lumMod val="85000"/>
            </a:schemeClr>
          </a:solidFill>
          <a:ln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ussdiagramm: Dokument 26"/>
          <p:cNvSpPr/>
          <p:nvPr/>
        </p:nvSpPr>
        <p:spPr>
          <a:xfrm>
            <a:off x="4186800" y="3068960"/>
            <a:ext cx="1296000" cy="74737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background maps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3744000" y="1760330"/>
            <a:ext cx="464313" cy="231703"/>
          </a:xfrm>
          <a:prstGeom prst="rightArrow">
            <a:avLst/>
          </a:prstGeom>
          <a:solidFill>
            <a:schemeClr val="bg1">
              <a:lumMod val="85000"/>
            </a:schemeClr>
          </a:solidFill>
          <a:ln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Dokument 28"/>
          <p:cNvSpPr/>
          <p:nvPr/>
        </p:nvSpPr>
        <p:spPr>
          <a:xfrm>
            <a:off x="4194000" y="1512000"/>
            <a:ext cx="1296000" cy="74737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exposure maps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Pfeil nach rechts 29"/>
          <p:cNvSpPr/>
          <p:nvPr/>
        </p:nvSpPr>
        <p:spPr>
          <a:xfrm>
            <a:off x="3744000" y="5792778"/>
            <a:ext cx="464313" cy="231703"/>
          </a:xfrm>
          <a:prstGeom prst="rightArrow">
            <a:avLst/>
          </a:prstGeom>
          <a:solidFill>
            <a:schemeClr val="bg1">
              <a:lumMod val="85000"/>
            </a:schemeClr>
          </a:solidFill>
          <a:ln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Dokument 30"/>
          <p:cNvSpPr/>
          <p:nvPr/>
        </p:nvSpPr>
        <p:spPr>
          <a:xfrm>
            <a:off x="4194000" y="5373216"/>
            <a:ext cx="1296000" cy="108599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</a:t>
            </a:r>
            <a:r>
              <a:rPr lang="de-DE" smtClean="0">
                <a:solidFill>
                  <a:schemeClr val="tx1"/>
                </a:solidFill>
              </a:rPr>
              <a:t>pectra, lightcurves, ARFs, RMFs 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084168" y="1052736"/>
            <a:ext cx="1800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/>
              <a:t>f</a:t>
            </a:r>
            <a:r>
              <a:rPr lang="de-DE" smtClean="0"/>
              <a:t>iltering,merging,</a:t>
            </a:r>
          </a:p>
          <a:p>
            <a:r>
              <a:rPr lang="de-DE" smtClean="0"/>
              <a:t>Image creation</a:t>
            </a:r>
            <a:endParaRPr lang="de-DE"/>
          </a:p>
        </p:txBody>
      </p:sp>
      <p:cxnSp>
        <p:nvCxnSpPr>
          <p:cNvPr id="34" name="Gerade Verbindung mit Pfeil 33"/>
          <p:cNvCxnSpPr>
            <a:stCxn id="32" idx="1"/>
          </p:cNvCxnSpPr>
          <p:nvPr/>
        </p:nvCxnSpPr>
        <p:spPr>
          <a:xfrm flipH="1" flipV="1">
            <a:off x="3744000" y="1372126"/>
            <a:ext cx="2340168" cy="377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084000" y="2195572"/>
            <a:ext cx="180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d</a:t>
            </a:r>
            <a:r>
              <a:rPr lang="de-DE" smtClean="0"/>
              <a:t>etection mask</a:t>
            </a:r>
            <a:endParaRPr lang="de-DE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3744000" y="2380238"/>
            <a:ext cx="234340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084000" y="3356992"/>
            <a:ext cx="180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source detection</a:t>
            </a:r>
            <a:endParaRPr lang="de-DE"/>
          </a:p>
        </p:txBody>
      </p:sp>
      <p:cxnSp>
        <p:nvCxnSpPr>
          <p:cNvPr id="40" name="Gerade Verbindung 39"/>
          <p:cNvCxnSpPr>
            <a:stCxn id="38" idx="1"/>
          </p:cNvCxnSpPr>
          <p:nvPr/>
        </p:nvCxnSpPr>
        <p:spPr>
          <a:xfrm flipH="1">
            <a:off x="5796136" y="3541658"/>
            <a:ext cx="28786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3744000" y="2884294"/>
            <a:ext cx="205553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3744000" y="3933056"/>
            <a:ext cx="205553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3744000" y="4365104"/>
            <a:ext cx="205553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5796136" y="2884294"/>
            <a:ext cx="0" cy="148081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12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95936" y="2555612"/>
            <a:ext cx="118904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400" smtClean="0"/>
              <a:t>EVTOOL</a:t>
            </a:r>
            <a:endParaRPr lang="de-DE" sz="2400"/>
          </a:p>
        </p:txBody>
      </p:sp>
      <p:sp>
        <p:nvSpPr>
          <p:cNvPr id="6" name="Textfeld 5"/>
          <p:cNvSpPr txBox="1"/>
          <p:nvPr/>
        </p:nvSpPr>
        <p:spPr>
          <a:xfrm>
            <a:off x="1475656" y="1763524"/>
            <a:ext cx="12275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1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75656" y="2339588"/>
            <a:ext cx="12275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2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479694" y="3491716"/>
            <a:ext cx="12323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n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75656" y="2915652"/>
            <a:ext cx="12200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cxnSp>
        <p:nvCxnSpPr>
          <p:cNvPr id="13" name="Gerade Verbindung mit Pfeil 12"/>
          <p:cNvCxnSpPr>
            <a:stCxn id="6" idx="3"/>
          </p:cNvCxnSpPr>
          <p:nvPr/>
        </p:nvCxnSpPr>
        <p:spPr>
          <a:xfrm>
            <a:off x="2703172" y="1948190"/>
            <a:ext cx="1220756" cy="6074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3"/>
          </p:cNvCxnSpPr>
          <p:nvPr/>
        </p:nvCxnSpPr>
        <p:spPr>
          <a:xfrm>
            <a:off x="2703172" y="2524254"/>
            <a:ext cx="122075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3"/>
          </p:cNvCxnSpPr>
          <p:nvPr/>
        </p:nvCxnSpPr>
        <p:spPr>
          <a:xfrm flipV="1">
            <a:off x="2712019" y="2955722"/>
            <a:ext cx="1211909" cy="720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479694" y="4355812"/>
            <a:ext cx="58780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</a:t>
            </a:r>
            <a:r>
              <a:rPr lang="de-DE" smtClean="0"/>
              <a:t>ingle or multi-camera event files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2085695" y="3923764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300192" y="2051556"/>
            <a:ext cx="10575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Image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300192" y="3100318"/>
            <a:ext cx="10575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</a:t>
            </a:r>
            <a:endParaRPr lang="de-DE"/>
          </a:p>
        </p:txBody>
      </p:sp>
      <p:cxnSp>
        <p:nvCxnSpPr>
          <p:cNvPr id="30" name="Gerade Verbindung mit Pfeil 29"/>
          <p:cNvCxnSpPr>
            <a:endCxn id="27" idx="1"/>
          </p:cNvCxnSpPr>
          <p:nvPr/>
        </p:nvCxnSpPr>
        <p:spPr>
          <a:xfrm flipV="1">
            <a:off x="5220072" y="2236222"/>
            <a:ext cx="1080120" cy="3803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endCxn id="28" idx="1"/>
          </p:cNvCxnSpPr>
          <p:nvPr/>
        </p:nvCxnSpPr>
        <p:spPr>
          <a:xfrm>
            <a:off x="5220072" y="2915652"/>
            <a:ext cx="108012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6804248" y="3491716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563888" y="788511"/>
            <a:ext cx="2013885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u="sng" smtClean="0"/>
              <a:t>Selects by:</a:t>
            </a:r>
          </a:p>
          <a:p>
            <a:r>
              <a:rPr lang="de-DE"/>
              <a:t>r</a:t>
            </a:r>
            <a:r>
              <a:rPr lang="de-DE" smtClean="0"/>
              <a:t>egion file, GTI, </a:t>
            </a:r>
          </a:p>
          <a:p>
            <a:r>
              <a:rPr lang="de-DE" smtClean="0"/>
              <a:t>camera nr., energy, </a:t>
            </a:r>
          </a:p>
          <a:p>
            <a:r>
              <a:rPr lang="de-DE" smtClean="0"/>
              <a:t>pattern, event flags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4572000" y="2140113"/>
            <a:ext cx="0" cy="29529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efaltete Ecke 19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26/31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4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8262" y="2823319"/>
            <a:ext cx="1333698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400" smtClean="0"/>
              <a:t>SRCTOOL</a:t>
            </a:r>
            <a:endParaRPr lang="de-DE" sz="2400"/>
          </a:p>
        </p:txBody>
      </p:sp>
      <p:sp>
        <p:nvSpPr>
          <p:cNvPr id="6" name="Textfeld 5"/>
          <p:cNvSpPr txBox="1"/>
          <p:nvPr/>
        </p:nvSpPr>
        <p:spPr>
          <a:xfrm>
            <a:off x="395536" y="2051556"/>
            <a:ext cx="12275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1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2627620"/>
            <a:ext cx="12275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2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9574" y="3779748"/>
            <a:ext cx="12323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file n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95536" y="3203684"/>
            <a:ext cx="12200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cxnSp>
        <p:nvCxnSpPr>
          <p:cNvPr id="10" name="Gerade Verbindung mit Pfeil 9"/>
          <p:cNvCxnSpPr>
            <a:stCxn id="6" idx="3"/>
          </p:cNvCxnSpPr>
          <p:nvPr/>
        </p:nvCxnSpPr>
        <p:spPr>
          <a:xfrm>
            <a:off x="1623052" y="2236222"/>
            <a:ext cx="1220756" cy="6074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3"/>
          </p:cNvCxnSpPr>
          <p:nvPr/>
        </p:nvCxnSpPr>
        <p:spPr>
          <a:xfrm>
            <a:off x="1623052" y="2812286"/>
            <a:ext cx="122075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3"/>
          </p:cNvCxnSpPr>
          <p:nvPr/>
        </p:nvCxnSpPr>
        <p:spPr>
          <a:xfrm flipV="1">
            <a:off x="1631899" y="3243754"/>
            <a:ext cx="1211909" cy="720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009294" y="4308776"/>
            <a:ext cx="4912" cy="1136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95536" y="5561279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</a:t>
            </a:r>
            <a:r>
              <a:rPr lang="de-DE" smtClean="0"/>
              <a:t>ingle or multi-camera</a:t>
            </a:r>
          </a:p>
        </p:txBody>
      </p:sp>
      <p:sp>
        <p:nvSpPr>
          <p:cNvPr id="3" name="Textfeld 2"/>
          <p:cNvSpPr txBox="1"/>
          <p:nvPr/>
        </p:nvSpPr>
        <p:spPr>
          <a:xfrm rot="21600000">
            <a:off x="2411760" y="4108203"/>
            <a:ext cx="216024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smtClean="0"/>
              <a:t>From CALDB: </a:t>
            </a:r>
          </a:p>
          <a:p>
            <a:r>
              <a:rPr lang="de-DE" smtClean="0"/>
              <a:t>RMFs, ARFs, PSFs, fovmaps, detmaps,</a:t>
            </a:r>
          </a:p>
          <a:p>
            <a:r>
              <a:rPr lang="de-DE"/>
              <a:t>b</a:t>
            </a:r>
            <a:r>
              <a:rPr lang="de-DE" smtClean="0"/>
              <a:t>ad pixels, vignetting</a:t>
            </a:r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491880" y="3388350"/>
            <a:ext cx="0" cy="585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99574" y="1475492"/>
            <a:ext cx="12160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s</a:t>
            </a:r>
            <a:r>
              <a:rPr lang="de-DE" smtClean="0"/>
              <a:t>ource list</a:t>
            </a:r>
            <a:endParaRPr lang="de-DE"/>
          </a:p>
        </p:txBody>
      </p:sp>
      <p:cxnSp>
        <p:nvCxnSpPr>
          <p:cNvPr id="19" name="Gerade Verbindung 18"/>
          <p:cNvCxnSpPr>
            <a:stCxn id="17" idx="3"/>
          </p:cNvCxnSpPr>
          <p:nvPr/>
        </p:nvCxnSpPr>
        <p:spPr>
          <a:xfrm>
            <a:off x="1615614" y="1660158"/>
            <a:ext cx="1228194" cy="1052479"/>
          </a:xfrm>
          <a:prstGeom prst="line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411760" y="908720"/>
            <a:ext cx="216024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smtClean="0"/>
              <a:t>Selects by:</a:t>
            </a:r>
          </a:p>
          <a:p>
            <a:r>
              <a:rPr lang="de-DE"/>
              <a:t>r</a:t>
            </a:r>
            <a:r>
              <a:rPr lang="de-DE" smtClean="0"/>
              <a:t>egion file, GTI, </a:t>
            </a:r>
          </a:p>
          <a:p>
            <a:r>
              <a:rPr lang="de-DE" smtClean="0"/>
              <a:t>camera nr., energy, </a:t>
            </a:r>
          </a:p>
          <a:p>
            <a:r>
              <a:rPr lang="de-DE" smtClean="0"/>
              <a:t>pattern, event flags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3491880" y="2245514"/>
            <a:ext cx="0" cy="467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729421" y="908720"/>
            <a:ext cx="14348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spectrum 1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5729422" y="3211232"/>
            <a:ext cx="14348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lightcurve 1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5743099" y="1484784"/>
            <a:ext cx="14211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spectrum 2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5729421" y="2635232"/>
            <a:ext cx="14348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</a:t>
            </a:r>
            <a:r>
              <a:rPr lang="de-DE" smtClean="0"/>
              <a:t>pectrum m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729422" y="2060848"/>
            <a:ext cx="14348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5729422" y="3787232"/>
            <a:ext cx="14348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lightcurve 2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743099" y="4939200"/>
            <a:ext cx="14211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lightcurve m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729422" y="4363232"/>
            <a:ext cx="14348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cxnSp>
        <p:nvCxnSpPr>
          <p:cNvPr id="45" name="Gerade Verbindung mit Pfeil 44"/>
          <p:cNvCxnSpPr>
            <a:endCxn id="26" idx="1"/>
          </p:cNvCxnSpPr>
          <p:nvPr/>
        </p:nvCxnSpPr>
        <p:spPr>
          <a:xfrm flipV="1">
            <a:off x="4249514" y="1093386"/>
            <a:ext cx="1479907" cy="1750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8" idx="1"/>
          </p:cNvCxnSpPr>
          <p:nvPr/>
        </p:nvCxnSpPr>
        <p:spPr>
          <a:xfrm flipV="1">
            <a:off x="4249514" y="1669450"/>
            <a:ext cx="1493585" cy="12351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29" idx="1"/>
          </p:cNvCxnSpPr>
          <p:nvPr/>
        </p:nvCxnSpPr>
        <p:spPr>
          <a:xfrm flipV="1">
            <a:off x="4249514" y="2819898"/>
            <a:ext cx="1479907" cy="177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endCxn id="27" idx="1"/>
          </p:cNvCxnSpPr>
          <p:nvPr/>
        </p:nvCxnSpPr>
        <p:spPr>
          <a:xfrm>
            <a:off x="4249514" y="3054151"/>
            <a:ext cx="1479908" cy="341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4249514" y="3188909"/>
            <a:ext cx="1479908" cy="768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4249514" y="3253626"/>
            <a:ext cx="1493585" cy="1903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236296" y="908720"/>
            <a:ext cx="7970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RMF1</a:t>
            </a:r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7236296" y="1475492"/>
            <a:ext cx="7970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RMF2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7236296" y="2627620"/>
            <a:ext cx="7970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RMFm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100392" y="908720"/>
            <a:ext cx="7328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ARF1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8100392" y="1475492"/>
            <a:ext cx="7328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ARF2</a:t>
            </a:r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8100392" y="2627620"/>
            <a:ext cx="7328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ARFm</a:t>
            </a:r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236296" y="2051556"/>
            <a:ext cx="7970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8100392" y="2051556"/>
            <a:ext cx="7328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236296" y="3211200"/>
            <a:ext cx="12961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list 1</a:t>
            </a:r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236296" y="4939200"/>
            <a:ext cx="12961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list </a:t>
            </a:r>
            <a:r>
              <a:rPr lang="de-DE"/>
              <a:t>m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7236296" y="3787200"/>
            <a:ext cx="12961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vent list </a:t>
            </a:r>
            <a:r>
              <a:rPr lang="de-DE"/>
              <a:t>2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7236296" y="4363200"/>
            <a:ext cx="12961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…</a:t>
            </a:r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5" name="Gefaltete Ecke 5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27/31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55"/>
            <a:ext cx="9144000" cy="2787805"/>
          </a:xfrm>
          <a:prstGeom prst="rect">
            <a:avLst/>
          </a:prstGeom>
        </p:spPr>
      </p:pic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55"/>
            <a:ext cx="9144000" cy="27878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679"/>
            <a:ext cx="8136904" cy="5221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55"/>
            <a:ext cx="9144000" cy="27878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679"/>
            <a:ext cx="8136904" cy="5221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96169"/>
            <a:ext cx="8113739" cy="3629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Gefaltete Ecke 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908720"/>
            <a:ext cx="5019675" cy="311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Gefaltete Ecke 7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908720"/>
            <a:ext cx="5019675" cy="311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229225" cy="3381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Gefaltete Ecke 7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29/31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                              </a:t>
            </a:r>
            <a:r>
              <a:rPr lang="de-DE" kern="0" smtClean="0"/>
              <a:t>eSASS  splinter  session                  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                  </a:t>
            </a:r>
            <a:r>
              <a:rPr lang="de-DE" kern="0" smtClean="0"/>
              <a:t>April 24th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908720"/>
            <a:ext cx="5019675" cy="311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229225" cy="3381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05" y="2780928"/>
            <a:ext cx="5705475" cy="3314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Gefaltete Ecke 7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29/31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5854" y="260648"/>
            <a:ext cx="342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eSASS</a:t>
            </a:r>
            <a:r>
              <a:rPr lang="de-DE" sz="2800" b="1" i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documentation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441644" cy="5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efaltete Ecke 78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211994" y="3015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CATPREP</a:t>
            </a:r>
            <a:endParaRPr 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611560" y="1863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EVPREP</a:t>
            </a:r>
            <a:endParaRPr lang="de-DE" sz="1400"/>
          </a:p>
        </p:txBody>
      </p:sp>
      <p:sp>
        <p:nvSpPr>
          <p:cNvPr id="6" name="Textfeld 5"/>
          <p:cNvSpPr txBox="1"/>
          <p:nvPr/>
        </p:nvSpPr>
        <p:spPr>
          <a:xfrm>
            <a:off x="611562" y="2151304"/>
            <a:ext cx="1259998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EXPOSURE</a:t>
            </a:r>
            <a:endParaRPr lang="de-DE" sz="1400"/>
          </a:p>
        </p:txBody>
      </p:sp>
      <p:sp>
        <p:nvSpPr>
          <p:cNvPr id="8" name="Textfeld 7"/>
          <p:cNvSpPr txBox="1"/>
          <p:nvPr/>
        </p:nvSpPr>
        <p:spPr>
          <a:xfrm>
            <a:off x="611560" y="2439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BACKGRND</a:t>
            </a:r>
            <a:endParaRPr lang="de-DE" sz="1400"/>
          </a:p>
        </p:txBody>
      </p:sp>
      <p:sp>
        <p:nvSpPr>
          <p:cNvPr id="9" name="Textfeld 8"/>
          <p:cNvSpPr txBox="1"/>
          <p:nvPr/>
        </p:nvSpPr>
        <p:spPr>
          <a:xfrm>
            <a:off x="611994" y="3015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PATTERN</a:t>
            </a:r>
            <a:endParaRPr lang="de-DE" sz="1400"/>
          </a:p>
        </p:txBody>
      </p:sp>
      <p:sp>
        <p:nvSpPr>
          <p:cNvPr id="10" name="Textfeld 9"/>
          <p:cNvSpPr txBox="1"/>
          <p:nvPr/>
        </p:nvSpPr>
        <p:spPr>
          <a:xfrm>
            <a:off x="611562" y="3303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ENERGY</a:t>
            </a:r>
            <a:endParaRPr lang="de-DE" sz="1400"/>
          </a:p>
        </p:txBody>
      </p:sp>
      <p:sp>
        <p:nvSpPr>
          <p:cNvPr id="11" name="Textfeld 10"/>
          <p:cNvSpPr txBox="1"/>
          <p:nvPr/>
        </p:nvSpPr>
        <p:spPr>
          <a:xfrm>
            <a:off x="611562" y="1287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TMSPLIT</a:t>
            </a:r>
            <a:endParaRPr lang="de-DE" sz="1400"/>
          </a:p>
        </p:txBody>
      </p:sp>
      <p:sp>
        <p:nvSpPr>
          <p:cNvPr id="12" name="Textfeld 11"/>
          <p:cNvSpPr txBox="1"/>
          <p:nvPr/>
        </p:nvSpPr>
        <p:spPr>
          <a:xfrm>
            <a:off x="611561" y="1575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PREPROC</a:t>
            </a:r>
            <a:endParaRPr lang="de-DE" sz="1400"/>
          </a:p>
        </p:txBody>
      </p:sp>
      <p:sp>
        <p:nvSpPr>
          <p:cNvPr id="13" name="Textfeld 12"/>
          <p:cNvSpPr txBox="1"/>
          <p:nvPr/>
        </p:nvSpPr>
        <p:spPr>
          <a:xfrm>
            <a:off x="611994" y="2727304"/>
            <a:ext cx="1259566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FTFINDHOTPIX</a:t>
            </a:r>
            <a:endParaRPr lang="de-DE" sz="1400"/>
          </a:p>
        </p:txBody>
      </p:sp>
      <p:sp>
        <p:nvSpPr>
          <p:cNvPr id="14" name="Textfeld 13"/>
          <p:cNvSpPr txBox="1"/>
          <p:nvPr/>
        </p:nvSpPr>
        <p:spPr>
          <a:xfrm>
            <a:off x="611562" y="3879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ATTPREP</a:t>
            </a:r>
            <a:endParaRPr lang="de-DE" sz="1400"/>
          </a:p>
        </p:txBody>
      </p:sp>
      <p:sp>
        <p:nvSpPr>
          <p:cNvPr id="15" name="Textfeld 14"/>
          <p:cNvSpPr txBox="1"/>
          <p:nvPr/>
        </p:nvSpPr>
        <p:spPr>
          <a:xfrm>
            <a:off x="611562" y="4167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TELATT</a:t>
            </a:r>
            <a:endParaRPr lang="de-DE" sz="1400"/>
          </a:p>
        </p:txBody>
      </p:sp>
      <p:sp>
        <p:nvSpPr>
          <p:cNvPr id="17" name="Textfeld 16"/>
          <p:cNvSpPr txBox="1"/>
          <p:nvPr/>
        </p:nvSpPr>
        <p:spPr>
          <a:xfrm>
            <a:off x="611993" y="4455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EVATT</a:t>
            </a:r>
            <a:endParaRPr lang="de-DE" sz="1400"/>
          </a:p>
        </p:txBody>
      </p:sp>
      <p:sp>
        <p:nvSpPr>
          <p:cNvPr id="18" name="Textfeld 17"/>
          <p:cNvSpPr txBox="1"/>
          <p:nvPr/>
        </p:nvSpPr>
        <p:spPr>
          <a:xfrm>
            <a:off x="611738" y="3591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QUALGTI</a:t>
            </a:r>
            <a:endParaRPr lang="de-DE" sz="1400"/>
          </a:p>
        </p:txBody>
      </p:sp>
      <p:sp>
        <p:nvSpPr>
          <p:cNvPr id="19" name="Textfeld 18"/>
          <p:cNvSpPr txBox="1"/>
          <p:nvPr/>
        </p:nvSpPr>
        <p:spPr>
          <a:xfrm>
            <a:off x="611560" y="4743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TELGTI</a:t>
            </a:r>
            <a:endParaRPr lang="de-DE" sz="1400"/>
          </a:p>
        </p:txBody>
      </p:sp>
      <p:sp>
        <p:nvSpPr>
          <p:cNvPr id="20" name="Textfeld 19"/>
          <p:cNvSpPr txBox="1"/>
          <p:nvPr/>
        </p:nvSpPr>
        <p:spPr>
          <a:xfrm>
            <a:off x="611994" y="5031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TELSELECT</a:t>
            </a:r>
            <a:endParaRPr lang="de-DE" sz="1400"/>
          </a:p>
        </p:txBody>
      </p:sp>
      <p:sp>
        <p:nvSpPr>
          <p:cNvPr id="21" name="Textfeld 20"/>
          <p:cNvSpPr txBox="1"/>
          <p:nvPr/>
        </p:nvSpPr>
        <p:spPr>
          <a:xfrm>
            <a:off x="611738" y="5320800"/>
            <a:ext cx="1259822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r>
              <a:rPr lang="de-DE" sz="1400" smtClean="0"/>
              <a:t>TELSTAGE</a:t>
            </a:r>
            <a:endParaRPr lang="de-DE" sz="1400"/>
          </a:p>
        </p:txBody>
      </p:sp>
      <p:sp>
        <p:nvSpPr>
          <p:cNvPr id="22" name="Textfeld 21"/>
          <p:cNvSpPr txBox="1"/>
          <p:nvPr/>
        </p:nvSpPr>
        <p:spPr>
          <a:xfrm>
            <a:off x="611560" y="5607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EXPMERGE</a:t>
            </a:r>
            <a:endParaRPr lang="de-DE" sz="1400"/>
          </a:p>
        </p:txBody>
      </p:sp>
      <p:sp>
        <p:nvSpPr>
          <p:cNvPr id="23" name="Textfeld 22"/>
          <p:cNvSpPr txBox="1"/>
          <p:nvPr/>
        </p:nvSpPr>
        <p:spPr>
          <a:xfrm>
            <a:off x="1907703" y="1288800"/>
            <a:ext cx="1584000" cy="5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de-DE" sz="1400" smtClean="0"/>
              <a:t>Ingo </a:t>
            </a:r>
            <a:r>
              <a:rPr lang="de-DE" sz="1400" smtClean="0"/>
              <a:t>Kreykenbohm</a:t>
            </a:r>
          </a:p>
          <a:p>
            <a:r>
              <a:rPr lang="de-DE" sz="1400" smtClean="0"/>
              <a:t>Sebastian Falkner</a:t>
            </a:r>
            <a:endParaRPr lang="de-DE" sz="1400"/>
          </a:p>
        </p:txBody>
      </p:sp>
      <p:sp>
        <p:nvSpPr>
          <p:cNvPr id="26" name="Textfeld 25"/>
          <p:cNvSpPr txBox="1"/>
          <p:nvPr/>
        </p:nvSpPr>
        <p:spPr>
          <a:xfrm>
            <a:off x="1907994" y="1863304"/>
            <a:ext cx="1584000" cy="84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Michael Freyberg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907994" y="2727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Ingo Kreykenbohm</a:t>
            </a:r>
            <a:endParaRPr lang="de-DE" sz="1400"/>
          </a:p>
        </p:txBody>
      </p:sp>
      <p:sp>
        <p:nvSpPr>
          <p:cNvPr id="28" name="Textfeld 27"/>
          <p:cNvSpPr txBox="1"/>
          <p:nvPr/>
        </p:nvSpPr>
        <p:spPr>
          <a:xfrm>
            <a:off x="1907706" y="3015303"/>
            <a:ext cx="1584000" cy="5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Konrad Dennerl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904137" y="3591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Ingo Kreykenbohm</a:t>
            </a:r>
            <a:endParaRPr lang="de-DE" sz="1400"/>
          </a:p>
        </p:txBody>
      </p:sp>
      <p:sp>
        <p:nvSpPr>
          <p:cNvPr id="31" name="Textfeld 30"/>
          <p:cNvSpPr txBox="1"/>
          <p:nvPr/>
        </p:nvSpPr>
        <p:spPr>
          <a:xfrm>
            <a:off x="1907706" y="3879303"/>
            <a:ext cx="1584000" cy="142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Georg Lamer</a:t>
            </a:r>
            <a:endParaRPr lang="de-DE" sz="1400"/>
          </a:p>
        </p:txBody>
      </p:sp>
      <p:sp>
        <p:nvSpPr>
          <p:cNvPr id="32" name="Textfeld 31"/>
          <p:cNvSpPr txBox="1"/>
          <p:nvPr/>
        </p:nvSpPr>
        <p:spPr>
          <a:xfrm>
            <a:off x="1907738" y="5319304"/>
            <a:ext cx="1584000" cy="84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Hermann Brunner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11738" y="5895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RADEC2XY</a:t>
            </a:r>
            <a:endParaRPr lang="de-DE" sz="1400"/>
          </a:p>
        </p:txBody>
      </p:sp>
      <p:sp>
        <p:nvSpPr>
          <p:cNvPr id="34" name="Textfeld 33"/>
          <p:cNvSpPr txBox="1"/>
          <p:nvPr/>
        </p:nvSpPr>
        <p:spPr>
          <a:xfrm>
            <a:off x="4211993" y="423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FLAREGTI</a:t>
            </a:r>
            <a:endParaRPr lang="de-DE" sz="1400"/>
          </a:p>
        </p:txBody>
      </p:sp>
      <p:sp>
        <p:nvSpPr>
          <p:cNvPr id="35" name="Textfeld 34"/>
          <p:cNvSpPr txBox="1"/>
          <p:nvPr/>
        </p:nvSpPr>
        <p:spPr>
          <a:xfrm>
            <a:off x="4211993" y="711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EXPMAP</a:t>
            </a:r>
            <a:endParaRPr lang="de-DE" sz="1400"/>
          </a:p>
        </p:txBody>
      </p:sp>
      <p:sp>
        <p:nvSpPr>
          <p:cNvPr id="36" name="Textfeld 35"/>
          <p:cNvSpPr txBox="1"/>
          <p:nvPr/>
        </p:nvSpPr>
        <p:spPr>
          <a:xfrm>
            <a:off x="4211962" y="999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EVTOOL</a:t>
            </a:r>
            <a:endParaRPr lang="de-DE" sz="1400"/>
          </a:p>
        </p:txBody>
      </p:sp>
      <p:sp>
        <p:nvSpPr>
          <p:cNvPr id="37" name="Textfeld 36"/>
          <p:cNvSpPr txBox="1"/>
          <p:nvPr/>
        </p:nvSpPr>
        <p:spPr>
          <a:xfrm>
            <a:off x="5508104" y="423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Jeremy Sanders</a:t>
            </a:r>
            <a:endParaRPr lang="de-DE" sz="1400"/>
          </a:p>
        </p:txBody>
      </p:sp>
      <p:sp>
        <p:nvSpPr>
          <p:cNvPr id="38" name="Textfeld 37"/>
          <p:cNvSpPr txBox="1"/>
          <p:nvPr/>
        </p:nvSpPr>
        <p:spPr>
          <a:xfrm>
            <a:off x="4211962" y="1287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ERMASK</a:t>
            </a:r>
            <a:endParaRPr lang="de-DE" sz="1400"/>
          </a:p>
        </p:txBody>
      </p:sp>
      <p:sp>
        <p:nvSpPr>
          <p:cNvPr id="39" name="Textfeld 38"/>
          <p:cNvSpPr txBox="1"/>
          <p:nvPr/>
        </p:nvSpPr>
        <p:spPr>
          <a:xfrm>
            <a:off x="4211962" y="2151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ERBOX</a:t>
            </a:r>
            <a:endParaRPr lang="de-DE" sz="1400"/>
          </a:p>
        </p:txBody>
      </p:sp>
      <p:sp>
        <p:nvSpPr>
          <p:cNvPr id="40" name="Textfeld 39"/>
          <p:cNvSpPr txBox="1"/>
          <p:nvPr/>
        </p:nvSpPr>
        <p:spPr>
          <a:xfrm>
            <a:off x="4211962" y="1575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ERBACKMAP</a:t>
            </a:r>
            <a:endParaRPr lang="de-DE" sz="1400"/>
          </a:p>
        </p:txBody>
      </p:sp>
      <p:sp>
        <p:nvSpPr>
          <p:cNvPr id="41" name="Textfeld 40"/>
          <p:cNvSpPr txBox="1"/>
          <p:nvPr/>
        </p:nvSpPr>
        <p:spPr>
          <a:xfrm>
            <a:off x="4211962" y="2439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ERMLDET</a:t>
            </a:r>
            <a:endParaRPr lang="de-DE" sz="1400"/>
          </a:p>
        </p:txBody>
      </p:sp>
      <p:sp>
        <p:nvSpPr>
          <p:cNvPr id="42" name="Textfeld 41"/>
          <p:cNvSpPr txBox="1"/>
          <p:nvPr/>
        </p:nvSpPr>
        <p:spPr>
          <a:xfrm>
            <a:off x="4211962" y="1863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ERSENSMAP</a:t>
            </a:r>
            <a:endParaRPr lang="de-DE" sz="1400"/>
          </a:p>
        </p:txBody>
      </p:sp>
      <p:sp>
        <p:nvSpPr>
          <p:cNvPr id="43" name="Textfeld 42"/>
          <p:cNvSpPr txBox="1"/>
          <p:nvPr/>
        </p:nvSpPr>
        <p:spPr>
          <a:xfrm>
            <a:off x="5508106" y="1287304"/>
            <a:ext cx="1584000" cy="142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Georg Lamer</a:t>
            </a:r>
          </a:p>
          <a:p>
            <a:r>
              <a:rPr lang="de-DE" sz="1400" smtClean="0"/>
              <a:t>(shapelet PSF:</a:t>
            </a:r>
          </a:p>
          <a:p>
            <a:r>
              <a:rPr lang="de-DE" sz="1400" smtClean="0"/>
              <a:t> A. Georgakakis)</a:t>
            </a:r>
            <a:endParaRPr lang="de-DE" sz="1400"/>
          </a:p>
        </p:txBody>
      </p:sp>
      <p:sp>
        <p:nvSpPr>
          <p:cNvPr id="45" name="Textfeld 44"/>
          <p:cNvSpPr txBox="1"/>
          <p:nvPr/>
        </p:nvSpPr>
        <p:spPr>
          <a:xfrm>
            <a:off x="611562" y="423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EROPIPE</a:t>
            </a:r>
            <a:endParaRPr lang="de-DE" sz="1400"/>
          </a:p>
        </p:txBody>
      </p:sp>
      <p:sp>
        <p:nvSpPr>
          <p:cNvPr id="46" name="Textfeld 45"/>
          <p:cNvSpPr txBox="1"/>
          <p:nvPr/>
        </p:nvSpPr>
        <p:spPr>
          <a:xfrm>
            <a:off x="1907703" y="423303"/>
            <a:ext cx="1584000" cy="84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Hermann Brunner</a:t>
            </a:r>
            <a:endParaRPr lang="de-DE" sz="1400"/>
          </a:p>
        </p:txBody>
      </p:sp>
      <p:sp>
        <p:nvSpPr>
          <p:cNvPr id="47" name="Textfeld 46"/>
          <p:cNvSpPr txBox="1"/>
          <p:nvPr/>
        </p:nvSpPr>
        <p:spPr>
          <a:xfrm>
            <a:off x="611562" y="711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PROC</a:t>
            </a:r>
            <a:endParaRPr lang="de-DE" sz="1400"/>
          </a:p>
        </p:txBody>
      </p:sp>
      <p:sp>
        <p:nvSpPr>
          <p:cNvPr id="50" name="Textfeld 49"/>
          <p:cNvSpPr txBox="1"/>
          <p:nvPr/>
        </p:nvSpPr>
        <p:spPr>
          <a:xfrm>
            <a:off x="4284000" y="40330800"/>
            <a:ext cx="1742400" cy="32400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600" smtClean="0"/>
              <a:t>SRCTOOL</a:t>
            </a:r>
            <a:endParaRPr lang="de-DE" sz="1600"/>
          </a:p>
        </p:txBody>
      </p:sp>
      <p:sp>
        <p:nvSpPr>
          <p:cNvPr id="52" name="Textfeld 51"/>
          <p:cNvSpPr txBox="1"/>
          <p:nvPr/>
        </p:nvSpPr>
        <p:spPr>
          <a:xfrm>
            <a:off x="4211994" y="4167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r>
              <a:rPr lang="de-DE" sz="1400" smtClean="0"/>
              <a:t>DPVALP</a:t>
            </a:r>
            <a:endParaRPr lang="de-DE" sz="1400"/>
          </a:p>
        </p:txBody>
      </p:sp>
      <p:sp>
        <p:nvSpPr>
          <p:cNvPr id="53" name="Textfeld 52"/>
          <p:cNvSpPr txBox="1"/>
          <p:nvPr/>
        </p:nvSpPr>
        <p:spPr>
          <a:xfrm>
            <a:off x="4211994" y="4455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DPVALV</a:t>
            </a:r>
            <a:endParaRPr lang="de-DE" sz="1400"/>
          </a:p>
        </p:txBody>
      </p:sp>
      <p:sp>
        <p:nvSpPr>
          <p:cNvPr id="54" name="Textfeld 53"/>
          <p:cNvSpPr txBox="1"/>
          <p:nvPr/>
        </p:nvSpPr>
        <p:spPr>
          <a:xfrm>
            <a:off x="4211994" y="3591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SPECFIT</a:t>
            </a:r>
            <a:endParaRPr lang="de-DE" sz="1400"/>
          </a:p>
        </p:txBody>
      </p:sp>
      <p:sp>
        <p:nvSpPr>
          <p:cNvPr id="55" name="Textfeld 54"/>
          <p:cNvSpPr txBox="1"/>
          <p:nvPr/>
        </p:nvSpPr>
        <p:spPr>
          <a:xfrm>
            <a:off x="4211994" y="3879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VARICHCK</a:t>
            </a:r>
            <a:endParaRPr lang="de-DE" sz="1400"/>
          </a:p>
        </p:txBody>
      </p:sp>
      <p:sp>
        <p:nvSpPr>
          <p:cNvPr id="62" name="Textfeld 61"/>
          <p:cNvSpPr txBox="1"/>
          <p:nvPr/>
        </p:nvSpPr>
        <p:spPr>
          <a:xfrm>
            <a:off x="4211962" y="3303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SRCTOOL</a:t>
            </a:r>
            <a:endParaRPr lang="de-DE" sz="1400"/>
          </a:p>
        </p:txBody>
      </p:sp>
      <p:sp>
        <p:nvSpPr>
          <p:cNvPr id="63" name="Textfeld 62"/>
          <p:cNvSpPr txBox="1"/>
          <p:nvPr/>
        </p:nvSpPr>
        <p:spPr>
          <a:xfrm>
            <a:off x="5508105" y="2727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A. Georgakakis</a:t>
            </a:r>
            <a:endParaRPr lang="de-DE" sz="1400"/>
          </a:p>
        </p:txBody>
      </p:sp>
      <p:sp>
        <p:nvSpPr>
          <p:cNvPr id="64" name="Textfeld 63"/>
          <p:cNvSpPr txBox="1"/>
          <p:nvPr/>
        </p:nvSpPr>
        <p:spPr>
          <a:xfrm>
            <a:off x="5508106" y="3303304"/>
            <a:ext cx="1583632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J. Sanders</a:t>
            </a:r>
            <a:endParaRPr lang="de-DE" sz="1400"/>
          </a:p>
        </p:txBody>
      </p:sp>
      <p:sp>
        <p:nvSpPr>
          <p:cNvPr id="65" name="Textfeld 64"/>
          <p:cNvSpPr txBox="1"/>
          <p:nvPr/>
        </p:nvSpPr>
        <p:spPr>
          <a:xfrm>
            <a:off x="5507994" y="3591304"/>
            <a:ext cx="1584000" cy="113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600" smtClean="0"/>
              <a:t>Thomas Bolller</a:t>
            </a:r>
          </a:p>
          <a:p>
            <a:r>
              <a:rPr lang="de-DE" sz="1400" smtClean="0"/>
              <a:t>(DPVALP with</a:t>
            </a:r>
          </a:p>
          <a:p>
            <a:r>
              <a:rPr lang="de-DE" sz="1400" smtClean="0"/>
              <a:t> Michael Freyberg)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11562" y="999304"/>
            <a:ext cx="1260000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z="1400" smtClean="0"/>
              <a:t>PREXEC</a:t>
            </a:r>
            <a:endParaRPr lang="de-DE" sz="1400"/>
          </a:p>
        </p:txBody>
      </p:sp>
      <p:sp>
        <p:nvSpPr>
          <p:cNvPr id="56" name="Textfeld 55"/>
          <p:cNvSpPr txBox="1"/>
          <p:nvPr/>
        </p:nvSpPr>
        <p:spPr>
          <a:xfrm>
            <a:off x="5507738" y="711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Hermann Brunner</a:t>
            </a:r>
            <a:endParaRPr lang="de-DE" sz="1400"/>
          </a:p>
        </p:txBody>
      </p:sp>
      <p:sp>
        <p:nvSpPr>
          <p:cNvPr id="57" name="Textfeld 56"/>
          <p:cNvSpPr txBox="1"/>
          <p:nvPr/>
        </p:nvSpPr>
        <p:spPr>
          <a:xfrm>
            <a:off x="5507738" y="999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Chr. Großberger</a:t>
            </a:r>
            <a:endParaRPr lang="de-DE" sz="1400"/>
          </a:p>
        </p:txBody>
      </p:sp>
      <p:sp>
        <p:nvSpPr>
          <p:cNvPr id="58" name="Textfeld 57"/>
          <p:cNvSpPr txBox="1"/>
          <p:nvPr/>
        </p:nvSpPr>
        <p:spPr>
          <a:xfrm>
            <a:off x="4211738" y="2727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APETOOL</a:t>
            </a:r>
            <a:endParaRPr lang="de-DE" sz="1400"/>
          </a:p>
        </p:txBody>
      </p:sp>
      <p:sp>
        <p:nvSpPr>
          <p:cNvPr id="59" name="Textfeld 58"/>
          <p:cNvSpPr txBox="1"/>
          <p:nvPr/>
        </p:nvSpPr>
        <p:spPr>
          <a:xfrm>
            <a:off x="5507738" y="3015304"/>
            <a:ext cx="1584000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Chr. Großberger</a:t>
            </a:r>
            <a:endParaRPr lang="de-DE" sz="1400"/>
          </a:p>
        </p:txBody>
      </p:sp>
      <p:sp>
        <p:nvSpPr>
          <p:cNvPr id="60" name="Textfeld 59"/>
          <p:cNvSpPr txBox="1"/>
          <p:nvPr/>
        </p:nvSpPr>
        <p:spPr>
          <a:xfrm>
            <a:off x="4211738" y="4743304"/>
            <a:ext cx="1260000" cy="27000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DATOOL</a:t>
            </a:r>
            <a:endParaRPr lang="de-DE" sz="1400"/>
          </a:p>
        </p:txBody>
      </p:sp>
      <p:sp>
        <p:nvSpPr>
          <p:cNvPr id="61" name="Textfeld 60"/>
          <p:cNvSpPr txBox="1"/>
          <p:nvPr/>
        </p:nvSpPr>
        <p:spPr>
          <a:xfrm>
            <a:off x="4211738" y="5031304"/>
            <a:ext cx="1260000" cy="27000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eROSE</a:t>
            </a:r>
            <a:endParaRPr lang="de-DE" sz="1400"/>
          </a:p>
        </p:txBody>
      </p:sp>
      <p:sp>
        <p:nvSpPr>
          <p:cNvPr id="67" name="Textfeld 66"/>
          <p:cNvSpPr txBox="1"/>
          <p:nvPr/>
        </p:nvSpPr>
        <p:spPr>
          <a:xfrm>
            <a:off x="4211738" y="5319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TIMECORR</a:t>
            </a:r>
            <a:endParaRPr lang="de-DE" sz="1400"/>
          </a:p>
        </p:txBody>
      </p:sp>
      <p:sp>
        <p:nvSpPr>
          <p:cNvPr id="68" name="Textfeld 67"/>
          <p:cNvSpPr txBox="1"/>
          <p:nvPr/>
        </p:nvSpPr>
        <p:spPr>
          <a:xfrm>
            <a:off x="4211738" y="5607304"/>
            <a:ext cx="12600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BARYCORR</a:t>
            </a:r>
            <a:endParaRPr lang="de-DE" sz="1400"/>
          </a:p>
        </p:txBody>
      </p:sp>
      <p:sp>
        <p:nvSpPr>
          <p:cNvPr id="70" name="Textfeld 69"/>
          <p:cNvSpPr txBox="1"/>
          <p:nvPr/>
        </p:nvSpPr>
        <p:spPr>
          <a:xfrm>
            <a:off x="5507738" y="5031304"/>
            <a:ext cx="15836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J. Sanders</a:t>
            </a:r>
            <a:endParaRPr lang="de-DE" sz="1400"/>
          </a:p>
        </p:txBody>
      </p:sp>
      <p:sp>
        <p:nvSpPr>
          <p:cNvPr id="71" name="Textfeld 70"/>
          <p:cNvSpPr txBox="1"/>
          <p:nvPr/>
        </p:nvSpPr>
        <p:spPr>
          <a:xfrm>
            <a:off x="5507738" y="4743304"/>
            <a:ext cx="1583632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Osterhage/Großb.</a:t>
            </a:r>
            <a:endParaRPr lang="de-DE" sz="1400"/>
          </a:p>
        </p:txBody>
      </p:sp>
      <p:sp>
        <p:nvSpPr>
          <p:cNvPr id="72" name="Textfeld 71"/>
          <p:cNvSpPr txBox="1"/>
          <p:nvPr/>
        </p:nvSpPr>
        <p:spPr>
          <a:xfrm>
            <a:off x="5507738" y="5319304"/>
            <a:ext cx="1583632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Michael Freyberg</a:t>
            </a:r>
            <a:endParaRPr lang="de-DE" sz="1400"/>
          </a:p>
        </p:txBody>
      </p:sp>
      <p:sp>
        <p:nvSpPr>
          <p:cNvPr id="73" name="Textfeld 72"/>
          <p:cNvSpPr txBox="1"/>
          <p:nvPr/>
        </p:nvSpPr>
        <p:spPr>
          <a:xfrm>
            <a:off x="5507738" y="5607304"/>
            <a:ext cx="1583632" cy="2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Ingo Kreykenbohm</a:t>
            </a:r>
            <a:endParaRPr 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7467853" y="423303"/>
            <a:ext cx="992579" cy="270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r>
              <a:rPr lang="de-DE" sz="1400" smtClean="0"/>
              <a:t>pipeline</a:t>
            </a:r>
            <a:r>
              <a:rPr lang="de-DE" smtClean="0"/>
              <a:t> 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467853" y="712800"/>
            <a:ext cx="992579" cy="27000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interactive</a:t>
            </a:r>
            <a:endParaRPr 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7466400" y="1004400"/>
            <a:ext cx="993600" cy="27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smtClean="0"/>
              <a:t>both</a:t>
            </a:r>
            <a:endParaRPr lang="de-DE" sz="1400"/>
          </a:p>
        </p:txBody>
      </p:sp>
      <p:sp>
        <p:nvSpPr>
          <p:cNvPr id="75" name="Flussdiagramm: Verbindungsstelle 74"/>
          <p:cNvSpPr/>
          <p:nvPr/>
        </p:nvSpPr>
        <p:spPr>
          <a:xfrm>
            <a:off x="3995936" y="5373216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Flussdiagramm: Verbindungsstelle 75"/>
          <p:cNvSpPr/>
          <p:nvPr/>
        </p:nvSpPr>
        <p:spPr>
          <a:xfrm>
            <a:off x="3995936" y="5661264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lussdiagramm: Verbindungsstelle 77"/>
          <p:cNvSpPr/>
          <p:nvPr/>
        </p:nvSpPr>
        <p:spPr>
          <a:xfrm>
            <a:off x="7466400" y="1499191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582256" y="1412776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discussion/</a:t>
            </a:r>
          </a:p>
          <a:p>
            <a:r>
              <a:rPr lang="de-DE" sz="1400"/>
              <a:t>d</a:t>
            </a:r>
            <a:r>
              <a:rPr lang="de-DE" sz="1400" smtClean="0"/>
              <a:t>esign stage</a:t>
            </a:r>
            <a:endParaRPr lang="de-DE" sz="1400"/>
          </a:p>
        </p:txBody>
      </p:sp>
      <p:sp>
        <p:nvSpPr>
          <p:cNvPr id="80" name="Textfeld 79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0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8816" y="260648"/>
            <a:ext cx="342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eSASS</a:t>
            </a:r>
            <a:r>
              <a:rPr lang="de-DE" sz="2800" b="1" i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800" b="1" i="1" smtClean="0">
                <a:solidFill>
                  <a:schemeClr val="bg1">
                    <a:lumMod val="75000"/>
                  </a:schemeClr>
                </a:solidFill>
              </a:rPr>
              <a:t>documentation</a:t>
            </a:r>
            <a:endParaRPr lang="de-DE" sz="2800" b="1" i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441644" cy="58724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184576" cy="46729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06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662952"/>
            <a:ext cx="7822856" cy="3206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216000" tIns="216000" rIns="216000" bIns="21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Update HK-data processing to final formats (EVPREP, QUALGTI, EVTOOL)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Updating pipeline chains to flight-like configuration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Pipeline testing (using fully built out eROSITA cluster):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mtClean="0"/>
              <a:t>Processing one year all-sky survey simulation (SIXTE/Bamberg)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mtClean="0"/>
              <a:t>Processing simulated CalPV observing program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mtClean="0"/>
              <a:t>Joint tests of preprocessor and eSASS  pipeline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mtClean="0"/>
              <a:t>Testing catalog creation (CATPREP, tracking of source IDs, etc.)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mtClean="0"/>
              <a:t>Testing data access (DATOOL) with fully populated archive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eROSE: ingestion of eROSITA catalogs, limited function beta user release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Coding/testing: BARYCORR, TIMECORR, DPVAL, astrometric corrections </a:t>
            </a:r>
            <a:r>
              <a:rPr lang="de-DE" smtClean="0"/>
              <a:t>	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908720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Activities till launch:</a:t>
            </a:r>
            <a:endParaRPr lang="de-DE" sz="2400" b="1"/>
          </a:p>
        </p:txBody>
      </p:sp>
      <p:sp>
        <p:nvSpPr>
          <p:cNvPr id="7" name="Gefaltete Ecke 6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31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539999" y="1209527"/>
            <a:ext cx="5256212" cy="706437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EROPIPE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799" y="404664"/>
            <a:ext cx="2936875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kern="0" dirty="0">
                <a:solidFill>
                  <a:schemeClr val="bg1">
                    <a:lumMod val="75000"/>
                  </a:schemeClr>
                </a:solidFill>
              </a:rPr>
              <a:t>Pipeline </a:t>
            </a:r>
            <a:r>
              <a:rPr lang="de-DE" sz="3200" b="1" i="1" kern="0" dirty="0" err="1">
                <a:solidFill>
                  <a:schemeClr val="bg1">
                    <a:lumMod val="75000"/>
                  </a:schemeClr>
                </a:solidFill>
              </a:rPr>
              <a:t>control</a:t>
            </a:r>
            <a:endParaRPr lang="de-DE" sz="3200" b="1" i="1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318071" y="2274739"/>
            <a:ext cx="1198800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S/P</a:t>
            </a:r>
            <a:r>
              <a:rPr lang="de-DE" sz="1800" b="1" i="1" kern="0" smtClean="0">
                <a:solidFill>
                  <a:sysClr val="windowText" lastClr="000000"/>
                </a:solidFill>
                <a:latin typeface="Franklin Gothic Heavy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DET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641376" y="2274739"/>
            <a:ext cx="1196975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latin typeface="Franklin Gothic Heavy"/>
              </a:rPr>
              <a:t>S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P</a:t>
            </a:r>
            <a:r>
              <a:rPr lang="de-DE" sz="1800" b="1" i="1" kern="0" smtClean="0">
                <a:latin typeface="Franklin Gothic Heavy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SOU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802061" y="2274739"/>
            <a:ext cx="1366043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latin typeface="Franklin Gothic Heavy"/>
              </a:rPr>
              <a:t>S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P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C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EXP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37751" y="2274739"/>
            <a:ext cx="1198800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TEL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395536" y="3139926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39999" y="3292327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82874" y="3444727"/>
            <a:ext cx="944562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27336" y="3597127"/>
            <a:ext cx="944563" cy="79380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600" kern="0" smtClean="0">
                <a:solidFill>
                  <a:sysClr val="windowText" lastClr="000000"/>
                </a:solidFill>
                <a:latin typeface="Franklin Gothic Heavy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Franklin Gothic Heavy"/>
              </a:rPr>
              <a:t>PROC</a:t>
            </a:r>
            <a:endParaRPr lang="de-DE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607174" y="3138339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15124" y="3290739"/>
            <a:ext cx="944562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859586" y="34431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004049" y="3595539"/>
            <a:ext cx="942975" cy="79539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802061" y="31383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954461" y="32907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106861" y="34431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259261" y="35955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1954461" y="32907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2106861" y="34431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2259261" y="35955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2106861" y="34431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2259261" y="3595539"/>
            <a:ext cx="944563" cy="79539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203824" y="3139926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348286" y="3282801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491161" y="3441551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3635624" y="3597127"/>
            <a:ext cx="944562" cy="79380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085823" y="191596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483099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61049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5237411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898774" y="277956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006724" y="2779564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114674" y="2779564"/>
            <a:ext cx="0" cy="663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233736" y="2779564"/>
            <a:ext cx="4763" cy="815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2291011" y="277321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398961" y="2773214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506911" y="2773214"/>
            <a:ext cx="0" cy="663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625974" y="2773214"/>
            <a:ext cx="4762" cy="815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3729286" y="2781152"/>
            <a:ext cx="0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3837236" y="2781152"/>
            <a:ext cx="0" cy="512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3945186" y="2781152"/>
            <a:ext cx="0" cy="66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4062661" y="2781152"/>
            <a:ext cx="4763" cy="8175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97711" y="2781152"/>
            <a:ext cx="0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204074" y="2781152"/>
            <a:ext cx="0" cy="512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5312024" y="2781152"/>
            <a:ext cx="0" cy="66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31086" y="2781152"/>
            <a:ext cx="4763" cy="8175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39"/>
          <p:cNvSpPr txBox="1">
            <a:spLocks noChangeArrowheads="1"/>
          </p:cNvSpPr>
          <p:nvPr/>
        </p:nvSpPr>
        <p:spPr bwMode="auto">
          <a:xfrm>
            <a:off x="6156176" y="1196752"/>
            <a:ext cx="273630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Pipeline control</a:t>
            </a:r>
            <a:r>
              <a:rPr lang="de-DE" u="sng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program: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initiates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task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chains, prepares chain parameter files, updates and reads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processing status files</a:t>
            </a:r>
            <a:endParaRPr lang="de-DE" sz="18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feld 39"/>
          <p:cNvSpPr txBox="1">
            <a:spLocks noChangeArrowheads="1"/>
          </p:cNvSpPr>
          <p:nvPr/>
        </p:nvSpPr>
        <p:spPr bwMode="auto">
          <a:xfrm>
            <a:off x="683568" y="4869160"/>
            <a:ext cx="525658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200+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processing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chains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executes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concurrently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eROSITA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servers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several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pipeline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configurations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(and eSASS releases)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may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in parallel </a:t>
            </a:r>
          </a:p>
        </p:txBody>
      </p:sp>
      <p:sp>
        <p:nvSpPr>
          <p:cNvPr id="56" name="Gefaltete Ecke 5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58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539999" y="1209527"/>
            <a:ext cx="5256212" cy="706437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EROPIPE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799" y="404664"/>
            <a:ext cx="2936875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kern="0" dirty="0">
                <a:solidFill>
                  <a:schemeClr val="bg1">
                    <a:lumMod val="75000"/>
                  </a:schemeClr>
                </a:solidFill>
              </a:rPr>
              <a:t>Pipeline </a:t>
            </a:r>
            <a:r>
              <a:rPr lang="de-DE" sz="3200" b="1" i="1" kern="0" dirty="0" err="1">
                <a:solidFill>
                  <a:schemeClr val="bg1">
                    <a:lumMod val="75000"/>
                  </a:schemeClr>
                </a:solidFill>
              </a:rPr>
              <a:t>control</a:t>
            </a:r>
            <a:endParaRPr lang="de-DE" sz="3200" b="1" i="1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318071" y="2274739"/>
            <a:ext cx="1198800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S/P</a:t>
            </a:r>
            <a:r>
              <a:rPr lang="de-DE" sz="1800" b="1" i="1" kern="0" smtClean="0">
                <a:solidFill>
                  <a:sysClr val="windowText" lastClr="000000"/>
                </a:solidFill>
                <a:latin typeface="Franklin Gothic Heavy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DET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641376" y="2274739"/>
            <a:ext cx="1196975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latin typeface="Franklin Gothic Heavy"/>
              </a:rPr>
              <a:t>S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P</a:t>
            </a:r>
            <a:r>
              <a:rPr lang="de-DE" sz="1800" b="1" i="1" kern="0" smtClean="0">
                <a:latin typeface="Franklin Gothic Heavy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SOU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802061" y="2274739"/>
            <a:ext cx="1366043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latin typeface="Franklin Gothic Heavy"/>
              </a:rPr>
              <a:t>S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P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/</a:t>
            </a:r>
            <a:r>
              <a:rPr lang="de-DE" sz="1800" kern="0" smtClean="0">
                <a:latin typeface="Franklin Gothic Heavy"/>
              </a:rPr>
              <a:t>C 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EXP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37751" y="2274739"/>
            <a:ext cx="1198800" cy="503238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TEL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395536" y="3139926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39999" y="3292327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82874" y="3444727"/>
            <a:ext cx="944562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27336" y="3597127"/>
            <a:ext cx="944563" cy="79380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600" kern="0" smtClean="0">
                <a:solidFill>
                  <a:sysClr val="windowText" lastClr="000000"/>
                </a:solidFill>
                <a:latin typeface="Franklin Gothic Heavy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Franklin Gothic Heavy"/>
              </a:rPr>
              <a:t>PROC</a:t>
            </a:r>
            <a:endParaRPr lang="de-DE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607174" y="3138339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15124" y="3290739"/>
            <a:ext cx="944562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859586" y="34431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004049" y="3595539"/>
            <a:ext cx="942975" cy="79539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802061" y="31383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954461" y="32907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106861" y="34431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259261" y="35955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1954461" y="32907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2106861" y="34431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2259261" y="3595539"/>
            <a:ext cx="944563" cy="5032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2106861" y="3443139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2259261" y="3595539"/>
            <a:ext cx="944563" cy="79539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203824" y="3139926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348286" y="3282801"/>
            <a:ext cx="942975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491161" y="3441551"/>
            <a:ext cx="944563" cy="7956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Franklin Gothic Heavy"/>
              </a:rPr>
              <a:t>PROC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3635624" y="3597127"/>
            <a:ext cx="944562" cy="79380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Franklin Gothic Heavy"/>
              </a:rPr>
              <a:t>PREXEC</a:t>
            </a:r>
            <a:r>
              <a:rPr lang="de-DE" sz="1800" kern="0" smtClean="0">
                <a:solidFill>
                  <a:sysClr val="windowText" lastClr="000000"/>
                </a:solidFill>
                <a:latin typeface="Franklin Gothic Heavy"/>
              </a:rPr>
              <a:t> PROC</a:t>
            </a:r>
            <a:endParaRPr lang="de-DE" sz="1800" kern="0" dirty="0">
              <a:solidFill>
                <a:sysClr val="windowText" lastClr="000000"/>
              </a:solidFill>
              <a:latin typeface="Franklin Gothic Heavy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085823" y="191596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483099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61049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5237411" y="1915964"/>
            <a:ext cx="0" cy="3587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898774" y="277956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006724" y="2779564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114674" y="2779564"/>
            <a:ext cx="0" cy="663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233736" y="2779564"/>
            <a:ext cx="4763" cy="815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2291011" y="2773214"/>
            <a:ext cx="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398961" y="2773214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506911" y="2773214"/>
            <a:ext cx="0" cy="663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625974" y="2773214"/>
            <a:ext cx="4762" cy="815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3729286" y="2781152"/>
            <a:ext cx="0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3837236" y="2781152"/>
            <a:ext cx="0" cy="512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3945186" y="2781152"/>
            <a:ext cx="0" cy="66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4062661" y="2781152"/>
            <a:ext cx="4763" cy="8175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97711" y="2781152"/>
            <a:ext cx="0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204074" y="2781152"/>
            <a:ext cx="0" cy="512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5312024" y="2781152"/>
            <a:ext cx="0" cy="66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31086" y="2781152"/>
            <a:ext cx="4763" cy="8175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39"/>
          <p:cNvSpPr txBox="1">
            <a:spLocks noChangeArrowheads="1"/>
          </p:cNvSpPr>
          <p:nvPr/>
        </p:nvSpPr>
        <p:spPr bwMode="auto">
          <a:xfrm>
            <a:off x="6156176" y="1196752"/>
            <a:ext cx="273630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Pipeline control</a:t>
            </a:r>
            <a:r>
              <a:rPr lang="de-DE" u="sng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u="sng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program: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initiates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processing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task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chains, prepares chain parameter files, updates and reads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processing status files</a:t>
            </a:r>
            <a:endParaRPr lang="de-DE" sz="18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feld 39"/>
          <p:cNvSpPr txBox="1">
            <a:spLocks noChangeArrowheads="1"/>
          </p:cNvSpPr>
          <p:nvPr/>
        </p:nvSpPr>
        <p:spPr bwMode="auto">
          <a:xfrm>
            <a:off x="683568" y="4869160"/>
            <a:ext cx="525658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200+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processing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chains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executes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concurrently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eROSITA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servers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several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pipeline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configurations</a:t>
            </a:r>
            <a:r>
              <a:rPr lang="de-DE" sz="1800" ker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(and eSASS releases) </a:t>
            </a:r>
            <a:r>
              <a:rPr lang="de-DE" sz="1800" kern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may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in parallel </a:t>
            </a:r>
          </a:p>
        </p:txBody>
      </p:sp>
      <p:sp>
        <p:nvSpPr>
          <p:cNvPr id="56" name="Gefaltete Ecke 5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83568" y="1700808"/>
            <a:ext cx="820891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882024" y="4590420"/>
            <a:ext cx="1440000" cy="7200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d</a:t>
            </a:r>
            <a:r>
              <a:rPr lang="de-DE" smtClean="0">
                <a:solidFill>
                  <a:schemeClr val="tx1"/>
                </a:solidFill>
              </a:rPr>
              <a:t>s53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40 cores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2987824" y="4590420"/>
            <a:ext cx="136815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d</a:t>
            </a:r>
            <a:r>
              <a:rPr lang="de-DE" smtClean="0">
                <a:solidFill>
                  <a:schemeClr val="tx1"/>
                </a:solidFill>
              </a:rPr>
              <a:t>sxx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64 </a:t>
            </a:r>
            <a:r>
              <a:rPr lang="de-DE" smtClean="0">
                <a:solidFill>
                  <a:schemeClr val="tx1"/>
                </a:solidFill>
              </a:rPr>
              <a:t>cores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183248" y="4590420"/>
            <a:ext cx="144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+ 12 x 8 core</a:t>
            </a:r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081327" y="4590420"/>
            <a:ext cx="144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d</a:t>
            </a:r>
            <a:r>
              <a:rPr lang="de-DE" smtClean="0">
                <a:solidFill>
                  <a:schemeClr val="tx1"/>
                </a:solidFill>
              </a:rPr>
              <a:t>sxx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64 cores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Zylinder 61"/>
          <p:cNvSpPr/>
          <p:nvPr/>
        </p:nvSpPr>
        <p:spPr>
          <a:xfrm>
            <a:off x="1080024" y="2493300"/>
            <a:ext cx="1044000" cy="504056"/>
          </a:xfrm>
          <a:prstGeom prst="can">
            <a:avLst/>
          </a:prstGeom>
          <a:solidFill>
            <a:srgbClr val="FFCC66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33 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3" name="Zylinder 62"/>
          <p:cNvSpPr/>
          <p:nvPr/>
        </p:nvSpPr>
        <p:spPr>
          <a:xfrm>
            <a:off x="2340024" y="2493300"/>
            <a:ext cx="1044000" cy="504056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33 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4" name="Zylinder 63"/>
          <p:cNvSpPr/>
          <p:nvPr/>
        </p:nvSpPr>
        <p:spPr>
          <a:xfrm>
            <a:off x="3600024" y="2493300"/>
            <a:ext cx="1044000" cy="504056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60 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Zylinder 64"/>
          <p:cNvSpPr/>
          <p:nvPr/>
        </p:nvSpPr>
        <p:spPr>
          <a:xfrm>
            <a:off x="4896856" y="2493300"/>
            <a:ext cx="1044000" cy="504056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60 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6" name="Zylinder 65"/>
          <p:cNvSpPr/>
          <p:nvPr/>
        </p:nvSpPr>
        <p:spPr>
          <a:xfrm>
            <a:off x="6120992" y="2493300"/>
            <a:ext cx="1044000" cy="504056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60</a:t>
            </a:r>
            <a:r>
              <a:rPr lang="de-DE" smtClean="0">
                <a:solidFill>
                  <a:schemeClr val="tx1"/>
                </a:solidFill>
              </a:rPr>
              <a:t> </a:t>
            </a:r>
            <a:r>
              <a:rPr lang="de-DE" smtClean="0">
                <a:solidFill>
                  <a:schemeClr val="tx1"/>
                </a:solidFill>
              </a:rPr>
              <a:t>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7" name="Zylinder 66"/>
          <p:cNvSpPr/>
          <p:nvPr/>
        </p:nvSpPr>
        <p:spPr>
          <a:xfrm>
            <a:off x="7381248" y="2502188"/>
            <a:ext cx="1044000" cy="504056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60</a:t>
            </a:r>
            <a:r>
              <a:rPr lang="de-DE" smtClean="0">
                <a:solidFill>
                  <a:schemeClr val="tx1"/>
                </a:solidFill>
              </a:rPr>
              <a:t> </a:t>
            </a:r>
            <a:r>
              <a:rPr lang="de-DE" smtClean="0">
                <a:solidFill>
                  <a:schemeClr val="tx1"/>
                </a:solidFill>
              </a:rPr>
              <a:t>TB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275856" y="55892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2018…</a:t>
            </a:r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3707904" y="1854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2018…</a:t>
            </a:r>
            <a:endParaRPr lang="de-DE"/>
          </a:p>
        </p:txBody>
      </p:sp>
      <p:cxnSp>
        <p:nvCxnSpPr>
          <p:cNvPr id="71" name="Gerade Verbindung 70"/>
          <p:cNvCxnSpPr>
            <a:stCxn id="62" idx="3"/>
          </p:cNvCxnSpPr>
          <p:nvPr/>
        </p:nvCxnSpPr>
        <p:spPr>
          <a:xfrm>
            <a:off x="1602024" y="2997356"/>
            <a:ext cx="0" cy="728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>
            <a:stCxn id="64" idx="3"/>
          </p:cNvCxnSpPr>
          <p:nvPr/>
        </p:nvCxnSpPr>
        <p:spPr>
          <a:xfrm>
            <a:off x="4122024" y="2997356"/>
            <a:ext cx="0" cy="728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stCxn id="63" idx="3"/>
          </p:cNvCxnSpPr>
          <p:nvPr/>
        </p:nvCxnSpPr>
        <p:spPr>
          <a:xfrm>
            <a:off x="2862024" y="2997356"/>
            <a:ext cx="0" cy="728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65" idx="3"/>
          </p:cNvCxnSpPr>
          <p:nvPr/>
        </p:nvCxnSpPr>
        <p:spPr>
          <a:xfrm>
            <a:off x="5418856" y="2997356"/>
            <a:ext cx="0" cy="728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66" idx="3"/>
          </p:cNvCxnSpPr>
          <p:nvPr/>
        </p:nvCxnSpPr>
        <p:spPr>
          <a:xfrm>
            <a:off x="6642992" y="2997356"/>
            <a:ext cx="0" cy="728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67" idx="3"/>
          </p:cNvCxnSpPr>
          <p:nvPr/>
        </p:nvCxnSpPr>
        <p:spPr>
          <a:xfrm>
            <a:off x="7903248" y="3006244"/>
            <a:ext cx="0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1602024" y="3726324"/>
            <a:ext cx="63012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>
            <a:stCxn id="58" idx="0"/>
          </p:cNvCxnSpPr>
          <p:nvPr/>
        </p:nvCxnSpPr>
        <p:spPr>
          <a:xfrm flipV="1">
            <a:off x="1602024" y="3726324"/>
            <a:ext cx="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59" idx="0"/>
          </p:cNvCxnSpPr>
          <p:nvPr/>
        </p:nvCxnSpPr>
        <p:spPr>
          <a:xfrm flipV="1">
            <a:off x="3671900" y="3726324"/>
            <a:ext cx="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>
            <a:stCxn id="61" idx="0"/>
          </p:cNvCxnSpPr>
          <p:nvPr/>
        </p:nvCxnSpPr>
        <p:spPr>
          <a:xfrm flipV="1">
            <a:off x="5801327" y="3726324"/>
            <a:ext cx="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>
            <a:stCxn id="60" idx="0"/>
          </p:cNvCxnSpPr>
          <p:nvPr/>
        </p:nvCxnSpPr>
        <p:spPr>
          <a:xfrm flipV="1">
            <a:off x="7903248" y="3726324"/>
            <a:ext cx="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4350923" y="335699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10 Gbit</a:t>
            </a:r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1259632" y="5598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2016</a:t>
            </a:r>
            <a:endParaRPr lang="de-DE"/>
          </a:p>
        </p:txBody>
      </p:sp>
      <p:sp>
        <p:nvSpPr>
          <p:cNvPr id="84" name="Textfeld 83"/>
          <p:cNvSpPr txBox="1"/>
          <p:nvPr/>
        </p:nvSpPr>
        <p:spPr>
          <a:xfrm>
            <a:off x="1903033" y="18541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2016</a:t>
            </a:r>
            <a:endParaRPr lang="de-DE"/>
          </a:p>
        </p:txBody>
      </p:sp>
      <p:sp>
        <p:nvSpPr>
          <p:cNvPr id="85" name="Textfeld 8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66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999"/>
          <p:cNvSpPr>
            <a:spLocks noChangeArrowheads="1"/>
          </p:cNvSpPr>
          <p:nvPr/>
        </p:nvSpPr>
        <p:spPr bwMode="auto">
          <a:xfrm>
            <a:off x="4265613" y="4063852"/>
            <a:ext cx="3175" cy="53975"/>
          </a:xfrm>
          <a:prstGeom prst="rect">
            <a:avLst/>
          </a:prstGeom>
          <a:solidFill>
            <a:srgbClr val="E77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7016"/>
          <p:cNvSpPr>
            <a:spLocks noChangeArrowheads="1"/>
          </p:cNvSpPr>
          <p:nvPr/>
        </p:nvSpPr>
        <p:spPr bwMode="auto">
          <a:xfrm>
            <a:off x="3784600" y="4055914"/>
            <a:ext cx="14288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7018"/>
          <p:cNvSpPr>
            <a:spLocks noChangeArrowheads="1"/>
          </p:cNvSpPr>
          <p:nvPr/>
        </p:nvSpPr>
        <p:spPr bwMode="auto">
          <a:xfrm>
            <a:off x="3968750" y="4055914"/>
            <a:ext cx="14288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020"/>
          <p:cNvSpPr>
            <a:spLocks noChangeArrowheads="1"/>
          </p:cNvSpPr>
          <p:nvPr/>
        </p:nvSpPr>
        <p:spPr bwMode="auto">
          <a:xfrm>
            <a:off x="4151313" y="4055914"/>
            <a:ext cx="15875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7022"/>
          <p:cNvSpPr>
            <a:spLocks noChangeArrowheads="1"/>
          </p:cNvSpPr>
          <p:nvPr/>
        </p:nvSpPr>
        <p:spPr bwMode="auto">
          <a:xfrm>
            <a:off x="4333875" y="4055914"/>
            <a:ext cx="17463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7024"/>
          <p:cNvSpPr>
            <a:spLocks noChangeArrowheads="1"/>
          </p:cNvSpPr>
          <p:nvPr/>
        </p:nvSpPr>
        <p:spPr bwMode="auto">
          <a:xfrm>
            <a:off x="4519613" y="4055914"/>
            <a:ext cx="14287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tangle 7026"/>
          <p:cNvSpPr>
            <a:spLocks noChangeArrowheads="1"/>
          </p:cNvSpPr>
          <p:nvPr/>
        </p:nvSpPr>
        <p:spPr bwMode="auto">
          <a:xfrm>
            <a:off x="4702175" y="4055914"/>
            <a:ext cx="15875" cy="1587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Textfeld 66"/>
          <p:cNvSpPr txBox="1">
            <a:spLocks noChangeArrowheads="1"/>
          </p:cNvSpPr>
          <p:nvPr/>
        </p:nvSpPr>
        <p:spPr bwMode="auto">
          <a:xfrm>
            <a:off x="7894638" y="5805339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feld 67"/>
          <p:cNvSpPr txBox="1">
            <a:spLocks noChangeArrowheads="1"/>
          </p:cNvSpPr>
          <p:nvPr/>
        </p:nvSpPr>
        <p:spPr bwMode="auto">
          <a:xfrm>
            <a:off x="4294188" y="2347764"/>
            <a:ext cx="102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chemeClr val="bg1"/>
                </a:solidFill>
              </a:rPr>
              <a:t>15´ off-axis</a:t>
            </a:r>
          </a:p>
        </p:txBody>
      </p:sp>
      <p:sp>
        <p:nvSpPr>
          <p:cNvPr id="15" name="Textfeld 68"/>
          <p:cNvSpPr txBox="1">
            <a:spLocks noChangeArrowheads="1"/>
          </p:cNvSpPr>
          <p:nvPr/>
        </p:nvSpPr>
        <p:spPr bwMode="auto">
          <a:xfrm>
            <a:off x="5373688" y="2347764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chemeClr val="bg1"/>
                </a:solidFill>
              </a:rPr>
              <a:t>30´off-axis</a:t>
            </a:r>
          </a:p>
        </p:txBody>
      </p:sp>
      <p:sp>
        <p:nvSpPr>
          <p:cNvPr id="16" name="Textfeld 69"/>
          <p:cNvSpPr txBox="1">
            <a:spLocks noChangeArrowheads="1"/>
          </p:cNvSpPr>
          <p:nvPr/>
        </p:nvSpPr>
        <p:spPr bwMode="auto">
          <a:xfrm>
            <a:off x="3017838" y="3139927"/>
            <a:ext cx="61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chemeClr val="bg1"/>
                </a:solidFill>
              </a:rPr>
              <a:t>1 keV</a:t>
            </a:r>
          </a:p>
        </p:txBody>
      </p:sp>
      <p:sp>
        <p:nvSpPr>
          <p:cNvPr id="17" name="Textfeld 70"/>
          <p:cNvSpPr txBox="1">
            <a:spLocks noChangeArrowheads="1"/>
          </p:cNvSpPr>
          <p:nvPr/>
        </p:nvSpPr>
        <p:spPr bwMode="auto">
          <a:xfrm>
            <a:off x="3027363" y="4200377"/>
            <a:ext cx="61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chemeClr val="bg1"/>
                </a:solidFill>
              </a:rPr>
              <a:t>4 keV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9552" y="395953"/>
            <a:ext cx="3914854" cy="5847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kern="0" dirty="0">
                <a:solidFill>
                  <a:schemeClr val="bg1">
                    <a:lumMod val="75000"/>
                  </a:schemeClr>
                </a:solidFill>
              </a:rPr>
              <a:t>Processing </a:t>
            </a:r>
            <a:r>
              <a:rPr lang="de-DE" sz="3200" b="1" i="1" kern="0" dirty="0" err="1">
                <a:solidFill>
                  <a:schemeClr val="bg1">
                    <a:lumMod val="75000"/>
                  </a:schemeClr>
                </a:solidFill>
              </a:rPr>
              <a:t>status</a:t>
            </a:r>
            <a:r>
              <a:rPr lang="de-DE" sz="3200" b="1" i="1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3200" b="1" i="1" kern="0" dirty="0" err="1">
                <a:solidFill>
                  <a:schemeClr val="bg1">
                    <a:lumMod val="75000"/>
                  </a:schemeClr>
                </a:solidFill>
              </a:rPr>
              <a:t>files</a:t>
            </a:r>
            <a:endParaRPr lang="de-DE" sz="3200" b="1" i="1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0713" y="1211114"/>
            <a:ext cx="2640012" cy="1570038"/>
          </a:xfrm>
          <a:prstGeom prst="rect">
            <a:avLst/>
          </a:prstGeom>
          <a:solidFill>
            <a:srgbClr val="FFFF99"/>
          </a:solidFill>
          <a:ln w="25400"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TEL_&lt;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START_TEL_&lt;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ERROR_TEL_&lt;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TEL_&lt;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0713" y="3011339"/>
            <a:ext cx="5113337" cy="1570038"/>
          </a:xfrm>
          <a:prstGeom prst="rect">
            <a:avLst/>
          </a:prstGeom>
          <a:solidFill>
            <a:srgbClr val="FFFF99"/>
          </a:solidFill>
          <a:ln w="2540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EXP_&lt;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START_ EXP_&lt;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ERROR_ EXP_&lt;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</a:rPr>
              <a:t>done</a:t>
            </a:r>
            <a:r>
              <a:rPr lang="de-DE" sz="1600" b="1" u="sng" kern="0" dirty="0">
                <a:solidFill>
                  <a:sysClr val="windowText" lastClr="00000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</a:rPr>
              <a:t>EXP_&lt;</a:t>
            </a:r>
            <a:r>
              <a:rPr lang="de-DE" sz="1600" kern="0" dirty="0" err="1">
                <a:solidFill>
                  <a:sysClr val="windowText" lastClr="000000"/>
                </a:solidFill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66888" y="3860652"/>
            <a:ext cx="5191125" cy="1570037"/>
          </a:xfrm>
          <a:prstGeom prst="rect">
            <a:avLst/>
          </a:prstGeom>
          <a:solidFill>
            <a:srgbClr val="FFFF99"/>
          </a:solidFill>
          <a:ln w="2540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DET_&lt;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START_ DET_&lt;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ERROR_ DET_&lt;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DET_&lt;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919413" y="4667102"/>
            <a:ext cx="5191125" cy="1570037"/>
          </a:xfrm>
          <a:prstGeom prst="rect">
            <a:avLst/>
          </a:prstGeom>
          <a:solidFill>
            <a:srgbClr val="FFFF99"/>
          </a:solidFill>
          <a:ln w="2540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SOU_&lt;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START_ SOU_&lt;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ERROR_ SOU_&lt;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SOU_&lt;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eROday_last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&gt;_&lt;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eROday_first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&gt;_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nnnnnn_ccc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329113" y="1241277"/>
            <a:ext cx="3708400" cy="1323975"/>
          </a:xfrm>
          <a:prstGeom prst="rect">
            <a:avLst/>
          </a:prstGeom>
          <a:solidFill>
            <a:schemeClr val="bg1"/>
          </a:solidFill>
          <a:ln w="25400"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Four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types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files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indicating</a:t>
            </a:r>
            <a:r>
              <a:rPr lang="de-DE" sz="1600" b="1" u="sng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u="sng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that</a:t>
            </a:r>
            <a:endParaRPr lang="de-DE" sz="1600" b="1" u="sng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e-DE" sz="16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ready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processing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e-DE" sz="16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dataset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currently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being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processed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e-DE" sz="16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chain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ended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condition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e-DE" sz="16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dataset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was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successfully</a:t>
            </a:r>
            <a:r>
              <a:rPr lang="de-DE" sz="16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processed</a:t>
            </a:r>
            <a:endParaRPr lang="de-DE" sz="16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feld 41"/>
          <p:cNvSpPr txBox="1">
            <a:spLocks noChangeArrowheads="1"/>
          </p:cNvSpPr>
          <p:nvPr/>
        </p:nvSpPr>
        <p:spPr bwMode="auto">
          <a:xfrm>
            <a:off x="5905004" y="2781152"/>
            <a:ext cx="2411412" cy="9540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u="sng">
                <a:latin typeface="Calibri" pitchFamily="34" charset="0"/>
                <a:ea typeface="Calibri" pitchFamily="34" charset="0"/>
                <a:cs typeface="Calibri" pitchFamily="34" charset="0"/>
              </a:rPr>
              <a:t>eROday:</a:t>
            </a:r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 four hour intervals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counted from start of mission.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One eROday corresponds  to </a:t>
            </a:r>
          </a:p>
          <a:p>
            <a:pPr eaLnBrk="1" hangingPunct="1"/>
            <a:r>
              <a:rPr lang="de-DE" altLang="de-DE" sz="1400">
                <a:latin typeface="Calibri" pitchFamily="34" charset="0"/>
                <a:ea typeface="Calibri" pitchFamily="34" charset="0"/>
                <a:cs typeface="Calibri" pitchFamily="34" charset="0"/>
              </a:rPr>
              <a:t>approx. one full survey scan.</a:t>
            </a:r>
          </a:p>
        </p:txBody>
      </p:sp>
      <p:sp>
        <p:nvSpPr>
          <p:cNvPr id="27" name="Gefaltete Ecke 26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75724" y="3698448"/>
            <a:ext cx="1500732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u="sng" smtClean="0"/>
              <a:t>Camera day: </a:t>
            </a:r>
            <a:r>
              <a:rPr lang="de-DE" sz="1400" smtClean="0"/>
              <a:t>data </a:t>
            </a:r>
          </a:p>
          <a:p>
            <a:r>
              <a:rPr lang="de-DE" sz="1400" smtClean="0"/>
              <a:t>From one camera </a:t>
            </a:r>
          </a:p>
          <a:p>
            <a:r>
              <a:rPr lang="de-DE" sz="1400" smtClean="0"/>
              <a:t>of one eROday</a:t>
            </a:r>
            <a:endParaRPr lang="de-DE" sz="1400"/>
          </a:p>
        </p:txBody>
      </p:sp>
      <p:sp>
        <p:nvSpPr>
          <p:cNvPr id="28" name="Textfeld 2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5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55272" y="609655"/>
            <a:ext cx="5324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Running the processing, load averaging, </a:t>
            </a:r>
          </a:p>
          <a:p>
            <a:r>
              <a:rPr lang="de-DE" sz="2400" b="1" smtClean="0"/>
              <a:t>triggering processing chains</a:t>
            </a:r>
            <a:endParaRPr lang="de-DE" sz="2400" b="1"/>
          </a:p>
        </p:txBody>
      </p:sp>
      <p:sp>
        <p:nvSpPr>
          <p:cNvPr id="6" name="Textfeld 5"/>
          <p:cNvSpPr txBox="1"/>
          <p:nvPr/>
        </p:nvSpPr>
        <p:spPr>
          <a:xfrm>
            <a:off x="971303" y="1833791"/>
            <a:ext cx="1512465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ERO_ARCHIVE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25373" y="2491155"/>
            <a:ext cx="916789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CONFIG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480894" y="3067219"/>
            <a:ext cx="667170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DS53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436107" y="3067219"/>
            <a:ext cx="684803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DSxx 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425110" y="3067219"/>
            <a:ext cx="631904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DSxx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03848" y="3067219"/>
            <a:ext cx="1021433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PARFILES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380834" y="3067219"/>
            <a:ext cx="575542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/>
              <a:t>LOG</a:t>
            </a:r>
            <a:endParaRPr lang="de-DE"/>
          </a:p>
        </p:txBody>
      </p:sp>
      <p:cxnSp>
        <p:nvCxnSpPr>
          <p:cNvPr id="14" name="Gerade Verbindung 13"/>
          <p:cNvCxnSpPr>
            <a:stCxn id="7" idx="3"/>
          </p:cNvCxnSpPr>
          <p:nvPr/>
        </p:nvCxnSpPr>
        <p:spPr>
          <a:xfrm>
            <a:off x="2942162" y="2675821"/>
            <a:ext cx="47264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7" idx="1"/>
          </p:cNvCxnSpPr>
          <p:nvPr/>
        </p:nvCxnSpPr>
        <p:spPr>
          <a:xfrm flipH="1">
            <a:off x="1727536" y="2675821"/>
            <a:ext cx="2978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6" idx="2"/>
          </p:cNvCxnSpPr>
          <p:nvPr/>
        </p:nvCxnSpPr>
        <p:spPr>
          <a:xfrm flipH="1">
            <a:off x="1727535" y="2203123"/>
            <a:ext cx="1" cy="4726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11" idx="0"/>
          </p:cNvCxnSpPr>
          <p:nvPr/>
        </p:nvCxnSpPr>
        <p:spPr>
          <a:xfrm flipH="1" flipV="1">
            <a:off x="3714564" y="2675821"/>
            <a:ext cx="1" cy="39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8" idx="0"/>
          </p:cNvCxnSpPr>
          <p:nvPr/>
        </p:nvCxnSpPr>
        <p:spPr>
          <a:xfrm flipV="1">
            <a:off x="4814479" y="2675821"/>
            <a:ext cx="0" cy="39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9" idx="0"/>
          </p:cNvCxnSpPr>
          <p:nvPr/>
        </p:nvCxnSpPr>
        <p:spPr>
          <a:xfrm flipV="1">
            <a:off x="5778509" y="2675821"/>
            <a:ext cx="17633" cy="39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0" idx="0"/>
          </p:cNvCxnSpPr>
          <p:nvPr/>
        </p:nvCxnSpPr>
        <p:spPr>
          <a:xfrm flipV="1">
            <a:off x="6741062" y="2675821"/>
            <a:ext cx="17633" cy="39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12" idx="0"/>
          </p:cNvCxnSpPr>
          <p:nvPr/>
        </p:nvCxnSpPr>
        <p:spPr>
          <a:xfrm flipV="1">
            <a:off x="7668605" y="2675821"/>
            <a:ext cx="0" cy="39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23369" y="3978930"/>
            <a:ext cx="6533007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f</a:t>
            </a:r>
            <a:r>
              <a:rPr lang="de-DE" smtClean="0"/>
              <a:t>ive load classes, each chain configuration is assigned </a:t>
            </a:r>
          </a:p>
          <a:p>
            <a:r>
              <a:rPr lang="de-DE"/>
              <a:t> </a:t>
            </a:r>
            <a:r>
              <a:rPr lang="de-DE" smtClean="0"/>
              <a:t>     to a load class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m</a:t>
            </a:r>
            <a:r>
              <a:rPr lang="de-DE" smtClean="0"/>
              <a:t>aximum permitted load average for each load class can be</a:t>
            </a:r>
          </a:p>
          <a:p>
            <a:r>
              <a:rPr lang="de-DE"/>
              <a:t> </a:t>
            </a:r>
            <a:r>
              <a:rPr lang="de-DE" smtClean="0"/>
              <a:t>     set for each machine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a</a:t>
            </a:r>
            <a:r>
              <a:rPr lang="de-DE" smtClean="0"/>
              <a:t> chain (or a task inside a chain) is started if the load average of </a:t>
            </a:r>
            <a:endParaRPr lang="de-DE"/>
          </a:p>
          <a:p>
            <a:r>
              <a:rPr lang="de-DE" smtClean="0"/>
              <a:t>      the machine is below its permitted maximum</a:t>
            </a:r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3714564" y="2049815"/>
            <a:ext cx="10999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714564" y="2265839"/>
            <a:ext cx="20815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714564" y="2481863"/>
            <a:ext cx="304413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faltete Ecke 25"/>
          <p:cNvSpPr/>
          <p:nvPr/>
        </p:nvSpPr>
        <p:spPr>
          <a:xfrm>
            <a:off x="8244408" y="44624"/>
            <a:ext cx="864096" cy="576064"/>
          </a:xfrm>
          <a:prstGeom prst="foldedCorner">
            <a:avLst>
              <a:gd name="adj" fmla="val 37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/31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gradFill>
            <a:gsLst>
              <a:gs pos="100000">
                <a:schemeClr val="bg1">
                  <a:lumMod val="8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Brunner            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lang="de-DE" kern="0" smtClean="0"/>
              <a:t>eSASS: 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  interactive analysis and pipeline processing                 </a:t>
            </a:r>
            <a:r>
              <a:rPr lang="de-DE" kern="0" smtClean="0"/>
              <a:t>Oct.</a:t>
            </a:r>
            <a:r>
              <a:rPr lang="de-DE" kern="0" noProof="0" smtClean="0"/>
              <a:t> 24</a:t>
            </a:r>
            <a:r>
              <a:rPr kumimoji="0" lang="de-DE" sz="18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2018 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43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2574</Words>
  <Application>Microsoft Office PowerPoint</Application>
  <PresentationFormat>Bildschirmpräsentation (4:3)</PresentationFormat>
  <Paragraphs>694</Paragraphs>
  <Slides>51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heb</dc:creator>
  <cp:lastModifiedBy>heb</cp:lastModifiedBy>
  <cp:revision>697</cp:revision>
  <dcterms:created xsi:type="dcterms:W3CDTF">2012-11-27T09:35:33Z</dcterms:created>
  <dcterms:modified xsi:type="dcterms:W3CDTF">2018-10-24T06:13:07Z</dcterms:modified>
</cp:coreProperties>
</file>