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60" r:id="rId2"/>
    <p:sldId id="268" r:id="rId3"/>
    <p:sldId id="266" r:id="rId4"/>
    <p:sldId id="262" r:id="rId5"/>
    <p:sldId id="275" r:id="rId6"/>
    <p:sldId id="257" r:id="rId7"/>
    <p:sldId id="258" r:id="rId8"/>
    <p:sldId id="277" r:id="rId9"/>
    <p:sldId id="296" r:id="rId10"/>
    <p:sldId id="276" r:id="rId11"/>
    <p:sldId id="297" r:id="rId12"/>
    <p:sldId id="298" r:id="rId13"/>
    <p:sldId id="278" r:id="rId14"/>
    <p:sldId id="467" r:id="rId15"/>
    <p:sldId id="263" r:id="rId16"/>
    <p:sldId id="303" r:id="rId17"/>
    <p:sldId id="302" r:id="rId18"/>
    <p:sldId id="305" r:id="rId19"/>
    <p:sldId id="280" r:id="rId20"/>
    <p:sldId id="270" r:id="rId21"/>
    <p:sldId id="299" r:id="rId22"/>
    <p:sldId id="301" r:id="rId23"/>
    <p:sldId id="300" r:id="rId24"/>
    <p:sldId id="259" r:id="rId25"/>
  </p:sldIdLst>
  <p:sldSz cx="9144000" cy="6858000" type="screen4x3"/>
  <p:notesSz cx="7105650" cy="10236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50000" autoAdjust="0"/>
  </p:normalViewPr>
  <p:slideViewPr>
    <p:cSldViewPr>
      <p:cViewPr varScale="1">
        <p:scale>
          <a:sx n="71" d="100"/>
          <a:sy n="71" d="100"/>
        </p:scale>
        <p:origin x="2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750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9750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983FA-D97B-3E47-AD09-11983CF202B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24CE-7169-0349-956F-217EA9A4E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15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6" tIns="49538" rIns="99076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6" tIns="49538" rIns="99076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EB351B-A525-4443-88BC-0BA2C8FCCBA6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64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6" tIns="49538" rIns="99076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6" tIns="49538" rIns="99076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6" tIns="49538" rIns="99076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6E125A7-25E8-472F-BC03-1BF52EA18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57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FEE9CC3-1EA4-8D4C-81C2-43191586D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58C8678-8638-6B44-8D35-895BC26DD440}" type="slidenum">
              <a:rPr lang="ru-RU" altLang="ru-RU" sz="1200"/>
              <a:pPr eaLnBrk="1" hangingPunct="1"/>
              <a:t>14</a:t>
            </a:fld>
            <a:endParaRPr lang="ru-RU" altLang="ru-RU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E7EE303-CDD7-1241-938D-1E553FF57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E0C9BCE-603B-A747-9ED0-EE36C6776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73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Переписать</a:t>
            </a:r>
            <a:r>
              <a:rPr lang="ru-RU" baseline="0" dirty="0"/>
              <a:t> </a:t>
            </a:r>
            <a:r>
              <a:rPr lang="en-US" baseline="0" dirty="0"/>
              <a:t>SOC </a:t>
            </a:r>
            <a:r>
              <a:rPr lang="ru-RU" baseline="0"/>
              <a:t>итд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125A7-25E8-472F-BC03-1BF52EA1813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3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1DAD-A83C-43B0-B765-C09A88877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8581-B84D-461A-90C2-08EF05A91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0965-DC75-47AE-A921-1ACCB0205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2F2C6-64F1-4A20-BC4C-09F613146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C3FB-F72E-4B53-9A4B-6D726BAB9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5742A-8F72-4245-9B93-C438801B6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AC41-ECAE-4271-976D-6519BB87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0EF82-ED28-4F5D-ADB7-F15042BB2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91D6-78C0-4C93-8664-BEC3EA19E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2D25-3845-45C9-9D89-1C898A715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235E-A3E6-45EE-B723-F4459039B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C528B2-0204-4BE3-A9D2-A362D005A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/>
              <a:t>Spectrum Röntgen Gamma</a:t>
            </a:r>
            <a:endParaRPr lang="ru-RU" sz="360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Science Ground Segment: current status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eaLnBrk="1" hangingPunct="1">
              <a:spcBef>
                <a:spcPct val="0"/>
              </a:spcBef>
              <a:buClrTx/>
            </a:pPr>
            <a:r>
              <a:rPr lang="ru-RU" sz="1200" b="1" u="sng" kern="1200" dirty="0">
                <a:solidFill>
                  <a:srgbClr val="000000"/>
                </a:solidFill>
                <a:latin typeface="Verdana" pitchFamily="34" charset="0"/>
              </a:rPr>
              <a:t>24-26.X.2018</a:t>
            </a:r>
            <a:r>
              <a:rPr lang="en-US" sz="1200" b="1" u="sng" kern="12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200" b="1" u="sng" dirty="0"/>
              <a:t>MPE, </a:t>
            </a:r>
            <a:r>
              <a:rPr lang="en-US" sz="1200" b="1" u="sng" dirty="0" err="1"/>
              <a:t>Ringberg</a:t>
            </a:r>
            <a:endParaRPr lang="ru-RU" sz="1200" b="1" u="sng" dirty="0"/>
          </a:p>
          <a:p>
            <a:pPr lvl="0" eaLnBrk="1" hangingPunct="1">
              <a:spcBef>
                <a:spcPct val="0"/>
              </a:spcBef>
              <a:buClrTx/>
            </a:pPr>
            <a:endParaRPr lang="ru-RU" sz="1200" kern="1200" dirty="0">
              <a:solidFill>
                <a:srgbClr val="000000"/>
              </a:solidFill>
              <a:latin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Express-processing visualization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pic>
        <p:nvPicPr>
          <p:cNvPr id="5" name="Picture 2" descr="C:\Мои документы\IKI\Confs\Казань-2012\expand_R4A_RGD_DOKA_join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653" y="1700808"/>
            <a:ext cx="5856651" cy="439248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08000"/>
            <a:ext cx="66802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5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9" y="1412776"/>
            <a:ext cx="8281654" cy="450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40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156176" y="2060848"/>
            <a:ext cx="2592288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Science Data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/>
              <a:t>System of the quick data analysis (QDA) </a:t>
            </a:r>
          </a:p>
          <a:p>
            <a:r>
              <a:rPr lang="en-US" sz="2600" dirty="0"/>
              <a:t>System of the data processing and storing (DPS)</a:t>
            </a:r>
          </a:p>
          <a:p>
            <a:r>
              <a:rPr lang="en-US" sz="2600" dirty="0"/>
              <a:t>System of the users support (US)</a:t>
            </a:r>
          </a:p>
          <a:p>
            <a:r>
              <a:rPr lang="en-US" sz="2600" dirty="0"/>
              <a:t>Communication system (CS)</a:t>
            </a:r>
            <a:endParaRPr lang="ru-RU" sz="2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2204864"/>
            <a:ext cx="864096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QDA</a:t>
            </a:r>
          </a:p>
          <a:p>
            <a:pPr algn="ctr"/>
            <a:r>
              <a:rPr lang="en-US" sz="1100" b="1" dirty="0"/>
              <a:t>(ART-X)</a:t>
            </a:r>
            <a:endParaRPr lang="ru-RU" sz="11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3140968"/>
            <a:ext cx="864096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DPS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2204864"/>
            <a:ext cx="864096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40352" y="3140968"/>
            <a:ext cx="864096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6660232" y="2708920"/>
            <a:ext cx="288032" cy="43204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7308304" y="3140968"/>
            <a:ext cx="288032" cy="43204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6660232" y="3645024"/>
            <a:ext cx="288032" cy="50405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4221088"/>
            <a:ext cx="136815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eROSITA</a:t>
            </a:r>
            <a:endParaRPr lang="en-US" dirty="0"/>
          </a:p>
          <a:p>
            <a:pPr algn="ctr"/>
            <a:r>
              <a:rPr lang="en-US" dirty="0"/>
              <a:t>Data center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2132856"/>
            <a:ext cx="1512168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Center</a:t>
            </a:r>
          </a:p>
          <a:p>
            <a:pPr algn="ctr"/>
            <a:r>
              <a:rPr lang="en-US" dirty="0"/>
              <a:t>Of Science</a:t>
            </a:r>
          </a:p>
          <a:p>
            <a:pPr algn="ctr"/>
            <a:r>
              <a:rPr lang="en-US" dirty="0"/>
              <a:t>Operations</a:t>
            </a:r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5652120" y="3573016"/>
            <a:ext cx="288032" cy="596612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 rot="3199474">
            <a:off x="7339247" y="2671470"/>
            <a:ext cx="288032" cy="50405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верх/вниз 23"/>
          <p:cNvSpPr/>
          <p:nvPr/>
        </p:nvSpPr>
        <p:spPr>
          <a:xfrm rot="5400000">
            <a:off x="6048164" y="2168860"/>
            <a:ext cx="288032" cy="50405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 rot="5400000">
            <a:off x="6048164" y="3104964"/>
            <a:ext cx="288032" cy="50405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со стрелкой вверх 25"/>
          <p:cNvSpPr/>
          <p:nvPr/>
        </p:nvSpPr>
        <p:spPr>
          <a:xfrm>
            <a:off x="7308304" y="3717032"/>
            <a:ext cx="1691680" cy="1368152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Ground observations,</a:t>
            </a:r>
          </a:p>
          <a:p>
            <a:pPr algn="ctr"/>
            <a:r>
              <a:rPr lang="en-US" sz="1600" dirty="0"/>
              <a:t>catalogs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5742A-8F72-4245-9B93-C438801B6BF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E82D27BB-CB60-D44D-A0D3-E1571562B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60350"/>
            <a:ext cx="7273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b="1">
                <a:solidFill>
                  <a:srgbClr val="3333CC"/>
                </a:solidFill>
                <a:latin typeface="Arial" panose="020B0604020202020204" pitchFamily="34" charset="0"/>
              </a:rPr>
              <a:t>ART-XC pipeline</a:t>
            </a:r>
            <a:endParaRPr lang="ru-RU" altLang="ru-RU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645600-796D-D44E-80FB-10A93F5C4201}"/>
              </a:ext>
            </a:extLst>
          </p:cNvPr>
          <p:cNvSpPr/>
          <p:nvPr/>
        </p:nvSpPr>
        <p:spPr>
          <a:xfrm>
            <a:off x="827088" y="1916113"/>
            <a:ext cx="1800225" cy="86518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input flow (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CofSO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D8D0F7-CDF8-5A44-97B9-0A15BEA694C7}"/>
              </a:ext>
            </a:extLst>
          </p:cNvPr>
          <p:cNvSpPr/>
          <p:nvPr/>
        </p:nvSpPr>
        <p:spPr>
          <a:xfrm>
            <a:off x="6084888" y="1989138"/>
            <a:ext cx="1800225" cy="863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QLA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C46C58-86CB-EF46-B13B-D07EC5AB63FD}"/>
              </a:ext>
            </a:extLst>
          </p:cNvPr>
          <p:cNvSpPr/>
          <p:nvPr/>
        </p:nvSpPr>
        <p:spPr>
          <a:xfrm>
            <a:off x="827088" y="3357563"/>
            <a:ext cx="1584325" cy="863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artpreproc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B5B8D1-0C97-4149-A0C4-A86C8AC73322}"/>
              </a:ext>
            </a:extLst>
          </p:cNvPr>
          <p:cNvSpPr/>
          <p:nvPr/>
        </p:nvSpPr>
        <p:spPr>
          <a:xfrm>
            <a:off x="2843213" y="3357563"/>
            <a:ext cx="1584325" cy="863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artpipeline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F44D22-15B4-E24B-9DAD-86CC23541D5E}"/>
              </a:ext>
            </a:extLst>
          </p:cNvPr>
          <p:cNvSpPr/>
          <p:nvPr/>
        </p:nvSpPr>
        <p:spPr>
          <a:xfrm>
            <a:off x="4787900" y="3357563"/>
            <a:ext cx="1655763" cy="863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artproducts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BA4B2D-178E-2E49-978B-F73BA9C9FECF}"/>
              </a:ext>
            </a:extLst>
          </p:cNvPr>
          <p:cNvSpPr/>
          <p:nvPr/>
        </p:nvSpPr>
        <p:spPr>
          <a:xfrm>
            <a:off x="6732588" y="3357563"/>
            <a:ext cx="1655762" cy="863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artsrcdetect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7B4630-B3BF-5441-819F-6E4DB30E436C}"/>
              </a:ext>
            </a:extLst>
          </p:cNvPr>
          <p:cNvSpPr/>
          <p:nvPr/>
        </p:nvSpPr>
        <p:spPr>
          <a:xfrm>
            <a:off x="755650" y="5013325"/>
            <a:ext cx="8064500" cy="158432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Archive 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098EFA-DEAA-D94A-B04C-1DFD5191C47D}"/>
              </a:ext>
            </a:extLst>
          </p:cNvPr>
          <p:cNvSpPr/>
          <p:nvPr/>
        </p:nvSpPr>
        <p:spPr>
          <a:xfrm>
            <a:off x="1116013" y="5373688"/>
            <a:ext cx="1800225" cy="863600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L0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AFB6A8-5D2F-9948-8583-3BDB0E205B9E}"/>
              </a:ext>
            </a:extLst>
          </p:cNvPr>
          <p:cNvSpPr/>
          <p:nvPr/>
        </p:nvSpPr>
        <p:spPr>
          <a:xfrm>
            <a:off x="3635375" y="5373688"/>
            <a:ext cx="1800225" cy="863600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L2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425EF9-B053-DC41-B079-B1825A452D37}"/>
              </a:ext>
            </a:extLst>
          </p:cNvPr>
          <p:cNvSpPr/>
          <p:nvPr/>
        </p:nvSpPr>
        <p:spPr>
          <a:xfrm>
            <a:off x="6084888" y="5373688"/>
            <a:ext cx="1800225" cy="863600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L3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Соединительная линия уступом 18">
            <a:extLst>
              <a:ext uri="{FF2B5EF4-FFF2-40B4-BE49-F238E27FC236}">
                <a16:creationId xmlns:a16="http://schemas.microsoft.com/office/drawing/2014/main" id="{4A76C001-C1A3-A044-AB42-50FE7AF7F85C}"/>
              </a:ext>
            </a:extLst>
          </p:cNvPr>
          <p:cNvCxnSpPr/>
          <p:nvPr/>
        </p:nvCxnSpPr>
        <p:spPr>
          <a:xfrm rot="16200000" flipH="1">
            <a:off x="1469231" y="3004344"/>
            <a:ext cx="576263" cy="13017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>
            <a:extLst>
              <a:ext uri="{FF2B5EF4-FFF2-40B4-BE49-F238E27FC236}">
                <a16:creationId xmlns:a16="http://schemas.microsoft.com/office/drawing/2014/main" id="{A5F715A9-54F4-9C4A-98B2-1C939226C3DC}"/>
              </a:ext>
            </a:extLst>
          </p:cNvPr>
          <p:cNvCxnSpPr>
            <a:stCxn id="7" idx="2"/>
            <a:endCxn id="12" idx="0"/>
          </p:cNvCxnSpPr>
          <p:nvPr/>
        </p:nvCxnSpPr>
        <p:spPr>
          <a:xfrm rot="16200000" flipH="1">
            <a:off x="1241425" y="4598988"/>
            <a:ext cx="1152525" cy="39687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>
            <a:extLst>
              <a:ext uri="{FF2B5EF4-FFF2-40B4-BE49-F238E27FC236}">
                <a16:creationId xmlns:a16="http://schemas.microsoft.com/office/drawing/2014/main" id="{C09F2610-929A-4F40-84D2-B8EB07DAE60B}"/>
              </a:ext>
            </a:extLst>
          </p:cNvPr>
          <p:cNvCxnSpPr/>
          <p:nvPr/>
        </p:nvCxnSpPr>
        <p:spPr>
          <a:xfrm rot="5400000" flipH="1" flipV="1">
            <a:off x="2267744" y="4509294"/>
            <a:ext cx="1152525" cy="5762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id="{B18D0516-B1FF-E04C-B90B-9296D455B0A8}"/>
              </a:ext>
            </a:extLst>
          </p:cNvPr>
          <p:cNvCxnSpPr/>
          <p:nvPr/>
        </p:nvCxnSpPr>
        <p:spPr>
          <a:xfrm rot="16200000" flipH="1">
            <a:off x="3347244" y="4653757"/>
            <a:ext cx="1152525" cy="287337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>
            <a:extLst>
              <a:ext uri="{FF2B5EF4-FFF2-40B4-BE49-F238E27FC236}">
                <a16:creationId xmlns:a16="http://schemas.microsoft.com/office/drawing/2014/main" id="{A07B375F-F4A1-B348-A17D-810ACF8D036C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4283869" y="1556544"/>
            <a:ext cx="1152525" cy="244951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>
            <a:extLst>
              <a:ext uri="{FF2B5EF4-FFF2-40B4-BE49-F238E27FC236}">
                <a16:creationId xmlns:a16="http://schemas.microsoft.com/office/drawing/2014/main" id="{01FEBCE5-5076-5644-ABC3-CBC4AC75F0C0}"/>
              </a:ext>
            </a:extLst>
          </p:cNvPr>
          <p:cNvCxnSpPr/>
          <p:nvPr/>
        </p:nvCxnSpPr>
        <p:spPr>
          <a:xfrm rot="5400000" flipH="1" flipV="1">
            <a:off x="4427537" y="4581526"/>
            <a:ext cx="1152525" cy="4318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>
            <a:extLst>
              <a:ext uri="{FF2B5EF4-FFF2-40B4-BE49-F238E27FC236}">
                <a16:creationId xmlns:a16="http://schemas.microsoft.com/office/drawing/2014/main" id="{E932BF69-78EE-4543-BD96-21A5C8D0F1C9}"/>
              </a:ext>
            </a:extLst>
          </p:cNvPr>
          <p:cNvCxnSpPr>
            <a:stCxn id="10" idx="2"/>
          </p:cNvCxnSpPr>
          <p:nvPr/>
        </p:nvCxnSpPr>
        <p:spPr>
          <a:xfrm rot="5400000">
            <a:off x="6893719" y="4707732"/>
            <a:ext cx="1152525" cy="179387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>
            <a:extLst>
              <a:ext uri="{FF2B5EF4-FFF2-40B4-BE49-F238E27FC236}">
                <a16:creationId xmlns:a16="http://schemas.microsoft.com/office/drawing/2014/main" id="{2FEEF491-2027-3D49-9964-384E6B859477}"/>
              </a:ext>
            </a:extLst>
          </p:cNvPr>
          <p:cNvCxnSpPr>
            <a:stCxn id="10" idx="0"/>
            <a:endCxn id="6" idx="2"/>
          </p:cNvCxnSpPr>
          <p:nvPr/>
        </p:nvCxnSpPr>
        <p:spPr>
          <a:xfrm rot="16200000" flipV="1">
            <a:off x="7019925" y="2817813"/>
            <a:ext cx="504825" cy="57467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5C61F67F-BFDD-B34D-9C76-931C5561C105}"/>
              </a:ext>
            </a:extLst>
          </p:cNvPr>
          <p:cNvCxnSpPr/>
          <p:nvPr/>
        </p:nvCxnSpPr>
        <p:spPr>
          <a:xfrm>
            <a:off x="6300788" y="4221163"/>
            <a:ext cx="0" cy="1152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2E2FB020-8613-9845-B685-FBAB3C25A0B5}"/>
              </a:ext>
            </a:extLst>
          </p:cNvPr>
          <p:cNvCxnSpPr/>
          <p:nvPr/>
        </p:nvCxnSpPr>
        <p:spPr>
          <a:xfrm flipV="1">
            <a:off x="5292725" y="4221163"/>
            <a:ext cx="1655763" cy="1152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46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Main workflow of science operations.</a:t>
            </a:r>
            <a:endParaRPr lang="ru-RU" dirty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652463" y="1733550"/>
          <a:ext cx="788035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Visio" r:id="rId3" imgW="15069884" imgH="8433387" progId="Visio.Drawing.11">
                  <p:embed/>
                </p:oleObj>
              </mc:Choice>
              <mc:Fallback>
                <p:oleObj name="Visio" r:id="rId3" imgW="15069884" imgH="843338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733550"/>
                        <a:ext cx="7880350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/>
              <a:t>24-26.X.2018</a:t>
            </a: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MPE, Ringberg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short-term planning (1\2)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99592" y="2023836"/>
            <a:ext cx="6290952" cy="3997451"/>
            <a:chOff x="324272" y="1484784"/>
            <a:chExt cx="6840016" cy="4823939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2342912" y="4279634"/>
            <a:ext cx="3312368" cy="2029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4" name="Picture" r:id="rId3" imgW="9973440" imgH="5400720" progId="Word.Picture.8">
                    <p:embed/>
                  </p:oleObj>
                </mc:Choice>
                <mc:Fallback>
                  <p:oleObj name="Picture" r:id="rId3" imgW="9973440" imgH="5400720" progId="Word.Picture.8">
                    <p:embed/>
                    <p:pic>
                      <p:nvPicPr>
                        <p:cNvPr id="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2912" y="4279634"/>
                          <a:ext cx="3312368" cy="20290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Стрелка вниз 9"/>
            <p:cNvSpPr/>
            <p:nvPr/>
          </p:nvSpPr>
          <p:spPr>
            <a:xfrm>
              <a:off x="3927088" y="3861048"/>
              <a:ext cx="360040" cy="576064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>
            <a:xfrm rot="16200000">
              <a:off x="5043212" y="3104964"/>
              <a:ext cx="360040" cy="864096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72" y="4941168"/>
              <a:ext cx="129540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Стрелка вниз 12"/>
            <p:cNvSpPr/>
            <p:nvPr/>
          </p:nvSpPr>
          <p:spPr>
            <a:xfrm rot="5400000">
              <a:off x="1799692" y="4905164"/>
              <a:ext cx="360040" cy="576064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 rot="10800000">
              <a:off x="971600" y="3933056"/>
              <a:ext cx="360040" cy="792088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 rot="10800000">
              <a:off x="6732240" y="1484784"/>
              <a:ext cx="432048" cy="1440160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948E43-4B97-844B-B98A-E39E13DD7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865" y="1838434"/>
            <a:ext cx="3497841" cy="20611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9279BF-2B0A-2542-8443-6C5A791F4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610" y="3369344"/>
            <a:ext cx="2595139" cy="235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7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short-term planning (2/2)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D35386-625C-A04A-8110-6D8AFEB7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21" y="1707855"/>
            <a:ext cx="7382557" cy="435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8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the mid-term (1/2) planning (2/2)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C9E9D16-2E78-6E4D-A6FE-A5D703FD3E4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8" y="996142"/>
            <a:ext cx="8678862" cy="48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the mid-term planning (2/2)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pic>
        <p:nvPicPr>
          <p:cNvPr id="6" name="Рисунок 5" descr="2012-12_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084168" cy="430325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main parts of the SGS.</a:t>
            </a:r>
            <a:endParaRPr lang="ru-RU"/>
          </a:p>
        </p:txBody>
      </p:sp>
      <p:sp>
        <p:nvSpPr>
          <p:cNvPr id="8195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 dirty="0"/>
              <a:t>24-26.X.2018</a:t>
            </a:r>
          </a:p>
        </p:txBody>
      </p:sp>
      <p:sp>
        <p:nvSpPr>
          <p:cNvPr id="8196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MPE, </a:t>
            </a:r>
            <a:r>
              <a:rPr lang="en-US" dirty="0" err="1"/>
              <a:t>Ringberg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513" y="1773238"/>
            <a:ext cx="4679950" cy="3887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Science Ground Segment (SGS)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4427984" y="3068960"/>
            <a:ext cx="2232248" cy="144016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Center of </a:t>
            </a:r>
          </a:p>
          <a:p>
            <a:pPr algn="ctr">
              <a:defRPr/>
            </a:pPr>
            <a:r>
              <a:rPr lang="en-US" dirty="0"/>
              <a:t>Science</a:t>
            </a:r>
          </a:p>
          <a:p>
            <a:pPr algn="ctr">
              <a:defRPr/>
            </a:pPr>
            <a:r>
              <a:rPr lang="en-US" dirty="0"/>
              <a:t>Data</a:t>
            </a: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2483768" y="3068960"/>
            <a:ext cx="2232248" cy="144016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Center of </a:t>
            </a:r>
          </a:p>
          <a:p>
            <a:pPr algn="ctr">
              <a:defRPr/>
            </a:pPr>
            <a:r>
              <a:rPr lang="en-US" dirty="0"/>
              <a:t>Science</a:t>
            </a:r>
          </a:p>
          <a:p>
            <a:pPr algn="ctr">
              <a:defRPr/>
            </a:pPr>
            <a:r>
              <a:rPr lang="en-US" dirty="0"/>
              <a:t>Operations</a:t>
            </a:r>
            <a:endParaRPr lang="ru-RU" dirty="0"/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179388" y="2420938"/>
            <a:ext cx="2447925" cy="2808287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Engineering</a:t>
            </a:r>
          </a:p>
          <a:p>
            <a:pPr algn="ctr">
              <a:defRPr/>
            </a:pPr>
            <a:r>
              <a:rPr lang="en-US" dirty="0"/>
              <a:t>level</a:t>
            </a:r>
          </a:p>
          <a:p>
            <a:pPr algn="ctr">
              <a:defRPr/>
            </a:pPr>
            <a:r>
              <a:rPr lang="en-US" dirty="0"/>
              <a:t>procedures</a:t>
            </a:r>
            <a:endParaRPr lang="ru-RU" dirty="0"/>
          </a:p>
        </p:txBody>
      </p:sp>
      <p:sp>
        <p:nvSpPr>
          <p:cNvPr id="14" name="Выноска со стрелкой вправо 13"/>
          <p:cNvSpPr/>
          <p:nvPr/>
        </p:nvSpPr>
        <p:spPr>
          <a:xfrm flipH="1">
            <a:off x="6443663" y="2420938"/>
            <a:ext cx="2449512" cy="2808287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Science</a:t>
            </a:r>
          </a:p>
          <a:p>
            <a:pPr algn="ctr">
              <a:defRPr/>
            </a:pPr>
            <a:r>
              <a:rPr lang="en-US" dirty="0"/>
              <a:t>level</a:t>
            </a:r>
          </a:p>
          <a:p>
            <a:pPr algn="ctr">
              <a:defRPr/>
            </a:pPr>
            <a:r>
              <a:rPr lang="en-US" dirty="0"/>
              <a:t>procedures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Interactions in the field of the science operations.</a:t>
            </a:r>
            <a:endParaRPr lang="ru-RU"/>
          </a:p>
        </p:txBody>
      </p:sp>
      <p:sp>
        <p:nvSpPr>
          <p:cNvPr id="9219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/>
              <a:t>24-26.X.2018</a:t>
            </a:r>
          </a:p>
        </p:txBody>
      </p:sp>
      <p:sp>
        <p:nvSpPr>
          <p:cNvPr id="9220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MPE, Ringberg</a:t>
            </a: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4300" y="1773238"/>
            <a:ext cx="4679950" cy="41760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Science Ground Segment (SGS)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23528" y="2349500"/>
            <a:ext cx="7920880" cy="2592388"/>
            <a:chOff x="323528" y="2349500"/>
            <a:chExt cx="7920880" cy="2592388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012160" y="3068960"/>
              <a:ext cx="2232248" cy="1440160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Center of </a:t>
              </a:r>
            </a:p>
            <a:p>
              <a:pPr algn="ctr">
                <a:defRPr/>
              </a:pPr>
              <a:r>
                <a:rPr lang="en-US" dirty="0"/>
                <a:t>Science</a:t>
              </a:r>
            </a:p>
            <a:p>
              <a:pPr algn="ctr">
                <a:defRPr/>
              </a:pPr>
              <a:r>
                <a:rPr lang="en-US" dirty="0"/>
                <a:t>Data</a:t>
              </a:r>
              <a:endParaRPr lang="ru-RU" dirty="0"/>
            </a:p>
          </p:txBody>
        </p:sp>
        <p:sp>
          <p:nvSpPr>
            <p:cNvPr id="5" name="Блок-схема: узел 4"/>
            <p:cNvSpPr/>
            <p:nvPr/>
          </p:nvSpPr>
          <p:spPr>
            <a:xfrm>
              <a:off x="4067944" y="3068960"/>
              <a:ext cx="2232248" cy="144016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Center of </a:t>
              </a:r>
            </a:p>
            <a:p>
              <a:pPr algn="ctr">
                <a:defRPr/>
              </a:pPr>
              <a:r>
                <a:rPr lang="en-US" dirty="0"/>
                <a:t>Science</a:t>
              </a:r>
            </a:p>
            <a:p>
              <a:pPr algn="ctr">
                <a:defRPr/>
              </a:pPr>
              <a:r>
                <a:rPr lang="en-US" dirty="0"/>
                <a:t>Operations</a:t>
              </a:r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23850" y="2349500"/>
              <a:ext cx="3168650" cy="25923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/>
                <a:t>Mission Operation Center (MOC)</a:t>
              </a:r>
              <a:endParaRPr lang="ru-RU" dirty="0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23528" y="3140968"/>
              <a:ext cx="1944216" cy="136815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ctr">
                <a:defRPr/>
              </a:pPr>
              <a:r>
                <a:rPr lang="en-US" sz="1400" dirty="0" err="1"/>
                <a:t>TsNIImash</a:t>
              </a:r>
              <a:endParaRPr lang="en-US" sz="1400" dirty="0"/>
            </a:p>
            <a:p>
              <a:pPr algn="ctr">
                <a:defRPr/>
              </a:pPr>
              <a:r>
                <a:rPr lang="en-US" sz="1400" dirty="0"/>
                <a:t>MOC</a:t>
              </a:r>
              <a:endParaRPr lang="ru-RU" sz="1400" dirty="0"/>
            </a:p>
          </p:txBody>
        </p:sp>
        <p:sp>
          <p:nvSpPr>
            <p:cNvPr id="11" name="Круговая стрелка 10"/>
            <p:cNvSpPr/>
            <p:nvPr/>
          </p:nvSpPr>
          <p:spPr>
            <a:xfrm>
              <a:off x="5292725" y="2565400"/>
              <a:ext cx="1511300" cy="1150938"/>
            </a:xfrm>
            <a:prstGeom prst="circular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Круговая стрелка 11"/>
            <p:cNvSpPr/>
            <p:nvPr/>
          </p:nvSpPr>
          <p:spPr>
            <a:xfrm flipH="1" flipV="1">
              <a:off x="5292725" y="3789363"/>
              <a:ext cx="1511300" cy="1152525"/>
            </a:xfrm>
            <a:prstGeom prst="circular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47664" y="3293368"/>
              <a:ext cx="1952600" cy="1440160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Sector</a:t>
              </a:r>
            </a:p>
            <a:p>
              <a:pPr algn="ctr">
                <a:defRPr/>
              </a:pPr>
              <a:r>
                <a:rPr lang="en-US" dirty="0"/>
                <a:t>Chief Designer</a:t>
              </a:r>
            </a:p>
          </p:txBody>
        </p:sp>
        <p:sp>
          <p:nvSpPr>
            <p:cNvPr id="10" name="Двойная стрелка влево/вправо 9"/>
            <p:cNvSpPr/>
            <p:nvPr/>
          </p:nvSpPr>
          <p:spPr>
            <a:xfrm>
              <a:off x="3203575" y="3573463"/>
              <a:ext cx="1152525" cy="503237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Блок-схема: узел 14"/>
          <p:cNvSpPr/>
          <p:nvPr/>
        </p:nvSpPr>
        <p:spPr>
          <a:xfrm>
            <a:off x="4572000" y="4941168"/>
            <a:ext cx="2232248" cy="1440160"/>
          </a:xfrm>
          <a:prstGeom prst="flowChartConnector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eROSITA</a:t>
            </a:r>
            <a:endParaRPr lang="en-US" dirty="0"/>
          </a:p>
          <a:p>
            <a:pPr algn="ctr">
              <a:defRPr/>
            </a:pPr>
            <a:r>
              <a:rPr lang="en-US" dirty="0"/>
              <a:t>Data center(s)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19164979" flipV="1">
            <a:off x="4744618" y="4483360"/>
            <a:ext cx="207465" cy="607391"/>
          </a:xfrm>
          <a:prstGeom prst="downArrow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435021" flipH="1" flipV="1">
            <a:off x="6616828" y="4555368"/>
            <a:ext cx="207465" cy="607391"/>
          </a:xfrm>
          <a:prstGeom prst="downArrow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145601" y="4581128"/>
            <a:ext cx="1979712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Optical</a:t>
            </a:r>
          </a:p>
          <a:p>
            <a:pPr algn="ctr">
              <a:defRPr/>
            </a:pPr>
            <a:r>
              <a:rPr lang="en-US" dirty="0"/>
              <a:t>Support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rot="19164979" flipV="1">
            <a:off x="7627763" y="4135878"/>
            <a:ext cx="183994" cy="607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ru-RU">
                <a:cs typeface="Arial" pitchFamily="34" charset="0"/>
              </a:rPr>
              <a:t>SGS status</a:t>
            </a:r>
            <a:endParaRPr kumimoji="0" lang="ru-RU" altLang="ru-RU">
              <a:cs typeface="Arial" pitchFamily="34" charset="0"/>
            </a:endParaRPr>
          </a:p>
        </p:txBody>
      </p:sp>
      <p:sp>
        <p:nvSpPr>
          <p:cNvPr id="16387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kumimoji="0" lang="en-US" altLang="ru-RU" sz="1200"/>
              <a:t>IKI</a:t>
            </a:r>
            <a:endParaRPr kumimoji="0" lang="ru-RU" altLang="ru-RU" sz="1200"/>
          </a:p>
        </p:txBody>
      </p:sp>
      <p:sp>
        <p:nvSpPr>
          <p:cNvPr id="1639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F4B782F4-AA0E-49CE-BD52-AD867BDE78E5}" type="slidenum">
              <a:rPr kumimoji="0" lang="ru-RU" altLang="ru-RU" sz="1200"/>
              <a:pPr/>
              <a:t>21</a:t>
            </a:fld>
            <a:endParaRPr kumimoji="0" lang="ru-RU" altLang="ru-RU" sz="12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45339" y="1967478"/>
          <a:ext cx="6096000" cy="3906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045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Documentation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Procurements of means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Development of software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Installation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Tests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  <a:endParaRPr lang="ru-RU" sz="1400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  <a:endParaRPr lang="ru-RU" sz="1400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100%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100%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100%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100%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doesn’t need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adjustment expected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1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doesn’t need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 </a:t>
                      </a:r>
                    </a:p>
                    <a:p>
                      <a:pPr algn="ctr"/>
                      <a:r>
                        <a:rPr lang="en-US" sz="1400" b="0" i="1" u="sng" dirty="0">
                          <a:solidFill>
                            <a:srgbClr val="FF0000"/>
                          </a:solidFill>
                        </a:rPr>
                        <a:t>except </a:t>
                      </a:r>
                      <a:r>
                        <a:rPr lang="en-US" sz="1400" b="1" i="1" u="sng" dirty="0">
                          <a:solidFill>
                            <a:srgbClr val="FF0000"/>
                          </a:solidFill>
                        </a:rPr>
                        <a:t>e2e</a:t>
                      </a:r>
                      <a:r>
                        <a:rPr lang="en-US" sz="1400" b="1" dirty="0"/>
                        <a:t> 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1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except spare parts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rehearsals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planned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952500" y="3746500"/>
            <a:ext cx="1223963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en-US" sz="1400" b="1" dirty="0">
                <a:solidFill>
                  <a:srgbClr val="000000"/>
                </a:solidFill>
                <a:latin typeface="+mn-lt"/>
                <a:cs typeface="+mn-cs"/>
              </a:rPr>
              <a:t>Trial model</a:t>
            </a:r>
            <a:endParaRPr kumimoji="0" lang="ru-RU" sz="14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952500" y="4394200"/>
            <a:ext cx="1223963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en-US" sz="1400" b="1" dirty="0">
                <a:solidFill>
                  <a:srgbClr val="000000"/>
                </a:solidFill>
                <a:latin typeface="+mn-lt"/>
                <a:cs typeface="+mn-cs"/>
              </a:rPr>
              <a:t>Final</a:t>
            </a:r>
          </a:p>
          <a:p>
            <a:pPr algn="ctr">
              <a:defRPr/>
            </a:pPr>
            <a:r>
              <a:rPr kumimoji="0" lang="en-US" sz="1400" b="1" dirty="0">
                <a:solidFill>
                  <a:srgbClr val="000000"/>
                </a:solidFill>
                <a:latin typeface="+mn-lt"/>
                <a:cs typeface="+mn-cs"/>
              </a:rPr>
              <a:t>model</a:t>
            </a:r>
            <a:endParaRPr kumimoji="0" lang="ru-RU" sz="14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736600" y="5064125"/>
            <a:ext cx="1439863" cy="769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en-US" sz="1400" b="1" dirty="0">
                <a:solidFill>
                  <a:srgbClr val="000000"/>
                </a:solidFill>
                <a:latin typeface="+mn-lt"/>
                <a:cs typeface="+mn-cs"/>
              </a:rPr>
              <a:t>Integration</a:t>
            </a:r>
          </a:p>
          <a:p>
            <a:pPr algn="ctr">
              <a:defRPr/>
            </a:pPr>
            <a:r>
              <a:rPr kumimoji="0" lang="en-US" sz="1400" b="1" dirty="0">
                <a:solidFill>
                  <a:srgbClr val="000000"/>
                </a:solidFill>
                <a:latin typeface="+mn-lt"/>
                <a:cs typeface="+mn-cs"/>
              </a:rPr>
              <a:t>&amp;</a:t>
            </a:r>
          </a:p>
          <a:p>
            <a:pPr algn="ctr">
              <a:defRPr/>
            </a:pPr>
            <a:r>
              <a:rPr kumimoji="0" lang="en-US" sz="1400" b="1" dirty="0">
                <a:solidFill>
                  <a:srgbClr val="000000"/>
                </a:solidFill>
                <a:latin typeface="+mn-lt"/>
                <a:cs typeface="+mn-cs"/>
              </a:rPr>
              <a:t>Rehearsals</a:t>
            </a:r>
            <a:endParaRPr kumimoji="0" lang="ru-RU" sz="14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80499" y="2090328"/>
            <a:ext cx="864096" cy="144016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kumimoji="0" lang="en-US" sz="1800" dirty="0"/>
              <a:t>Stages</a:t>
            </a:r>
            <a:endParaRPr kumimoji="0" lang="ru-RU" sz="18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03188" y="4703763"/>
            <a:ext cx="755650" cy="5048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 anchorCtr="1"/>
          <a:lstStyle/>
          <a:p>
            <a:pPr algn="ctr">
              <a:defRPr/>
            </a:pPr>
            <a:r>
              <a:rPr kumimoji="0" lang="en-US" sz="1400" dirty="0"/>
              <a:t>Now</a:t>
            </a:r>
            <a:endParaRPr kumimoji="0" lang="ru-RU" sz="1400" dirty="0"/>
          </a:p>
        </p:txBody>
      </p:sp>
    </p:spTree>
    <p:extLst>
      <p:ext uri="{BB962C8B-B14F-4D97-AF65-F5344CB8AC3E}">
        <p14:creationId xmlns:p14="http://schemas.microsoft.com/office/powerpoint/2010/main" val="121027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BF0C-FD81-F04D-8671-1106CBA4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operations organization chart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6AF7C-6FEC-0D41-8497-76D81E56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1AFF2-A8B4-FD4E-BD9B-862D46FE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B163-3DBB-3749-A67A-9BB2A2A2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A3C0CC-36AB-6145-9AD7-8FF7B9C9FB79}"/>
              </a:ext>
            </a:extLst>
          </p:cNvPr>
          <p:cNvSpPr/>
          <p:nvPr/>
        </p:nvSpPr>
        <p:spPr>
          <a:xfrm>
            <a:off x="2779440" y="3429000"/>
            <a:ext cx="1576536" cy="8146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Processing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Group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C3E5A8-A179-504E-912E-C82820E03C6B}"/>
              </a:ext>
            </a:extLst>
          </p:cNvPr>
          <p:cNvSpPr/>
          <p:nvPr/>
        </p:nvSpPr>
        <p:spPr>
          <a:xfrm>
            <a:off x="4579640" y="3406405"/>
            <a:ext cx="1576536" cy="8146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Planning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Group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CB136B-BC1A-8E47-A3F3-C7AE1DA21F0B}"/>
              </a:ext>
            </a:extLst>
          </p:cNvPr>
          <p:cNvSpPr/>
          <p:nvPr/>
        </p:nvSpPr>
        <p:spPr>
          <a:xfrm>
            <a:off x="6379840" y="3406405"/>
            <a:ext cx="1576536" cy="8146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Group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4C99E-4D97-AD4C-89C0-82B795C5B680}"/>
              </a:ext>
            </a:extLst>
          </p:cNvPr>
          <p:cNvSpPr/>
          <p:nvPr/>
        </p:nvSpPr>
        <p:spPr>
          <a:xfrm>
            <a:off x="7459960" y="4691520"/>
            <a:ext cx="1576536" cy="8146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Technical Service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Group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0C89E5-C691-2641-98B7-DD3BE5B371DF}"/>
              </a:ext>
            </a:extLst>
          </p:cNvPr>
          <p:cNvSpPr/>
          <p:nvPr/>
        </p:nvSpPr>
        <p:spPr>
          <a:xfrm>
            <a:off x="683568" y="1844824"/>
            <a:ext cx="3175992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Science committee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9AC53D-E7F0-554D-B1AC-362F6B2CFCB6}"/>
              </a:ext>
            </a:extLst>
          </p:cNvPr>
          <p:cNvSpPr/>
          <p:nvPr/>
        </p:nvSpPr>
        <p:spPr>
          <a:xfrm>
            <a:off x="344860" y="2636912"/>
            <a:ext cx="1778868" cy="8146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Analyses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(instrument)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Group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A7F6C0-CFEA-B14E-9B6F-E3FB69D127F2}"/>
              </a:ext>
            </a:extLst>
          </p:cNvPr>
          <p:cNvSpPr/>
          <p:nvPr/>
        </p:nvSpPr>
        <p:spPr>
          <a:xfrm>
            <a:off x="1619672" y="4797152"/>
            <a:ext cx="2071142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On duty operations group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449581-135A-4A41-8611-1D132FAB2BC8}"/>
              </a:ext>
            </a:extLst>
          </p:cNvPr>
          <p:cNvSpPr/>
          <p:nvPr/>
        </p:nvSpPr>
        <p:spPr>
          <a:xfrm>
            <a:off x="2411760" y="2626026"/>
            <a:ext cx="3572311" cy="442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Science Operations Group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2862DE-9703-F54E-982C-CB63DBD7451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234294" y="2456855"/>
            <a:ext cx="0" cy="180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F71259-9DC0-BA47-9B06-ABB14DD55928}"/>
              </a:ext>
            </a:extLst>
          </p:cNvPr>
          <p:cNvCxnSpPr>
            <a:cxnSpLocks/>
          </p:cNvCxnSpPr>
          <p:nvPr/>
        </p:nvCxnSpPr>
        <p:spPr>
          <a:xfrm flipV="1">
            <a:off x="4427984" y="2456855"/>
            <a:ext cx="0" cy="180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F77158-B44A-D14E-AF5A-9B0FDDC1A849}"/>
              </a:ext>
            </a:extLst>
          </p:cNvPr>
          <p:cNvCxnSpPr>
            <a:cxnSpLocks/>
          </p:cNvCxnSpPr>
          <p:nvPr/>
        </p:nvCxnSpPr>
        <p:spPr>
          <a:xfrm flipV="1">
            <a:off x="2267744" y="2276874"/>
            <a:ext cx="0" cy="1799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69241-C154-6643-A4AB-2DB0D6FAF756}"/>
              </a:ext>
            </a:extLst>
          </p:cNvPr>
          <p:cNvCxnSpPr>
            <a:cxnSpLocks/>
          </p:cNvCxnSpPr>
          <p:nvPr/>
        </p:nvCxnSpPr>
        <p:spPr>
          <a:xfrm flipH="1">
            <a:off x="1234294" y="2456855"/>
            <a:ext cx="319369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A5B3F0-94E5-E549-B8DB-3CEF90117110}"/>
              </a:ext>
            </a:extLst>
          </p:cNvPr>
          <p:cNvCxnSpPr>
            <a:cxnSpLocks/>
          </p:cNvCxnSpPr>
          <p:nvPr/>
        </p:nvCxnSpPr>
        <p:spPr>
          <a:xfrm flipV="1">
            <a:off x="4427984" y="3068960"/>
            <a:ext cx="0" cy="1799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150D17-12A5-B644-BDF8-637F31457CB4}"/>
              </a:ext>
            </a:extLst>
          </p:cNvPr>
          <p:cNvCxnSpPr>
            <a:cxnSpLocks/>
          </p:cNvCxnSpPr>
          <p:nvPr/>
        </p:nvCxnSpPr>
        <p:spPr>
          <a:xfrm flipH="1">
            <a:off x="3563888" y="3248941"/>
            <a:ext cx="4608512" cy="158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E9E79BC-2590-BD44-BC6C-056A17399179}"/>
              </a:ext>
            </a:extLst>
          </p:cNvPr>
          <p:cNvCxnSpPr>
            <a:cxnSpLocks/>
          </p:cNvCxnSpPr>
          <p:nvPr/>
        </p:nvCxnSpPr>
        <p:spPr>
          <a:xfrm flipV="1">
            <a:off x="3563888" y="3248943"/>
            <a:ext cx="0" cy="180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096AAB-B184-9448-A447-7158B545161F}"/>
              </a:ext>
            </a:extLst>
          </p:cNvPr>
          <p:cNvCxnSpPr>
            <a:cxnSpLocks/>
          </p:cNvCxnSpPr>
          <p:nvPr/>
        </p:nvCxnSpPr>
        <p:spPr>
          <a:xfrm flipV="1">
            <a:off x="5220072" y="3248943"/>
            <a:ext cx="0" cy="180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3A12D2B-FBBF-AD4E-8EA0-3C7C8E72E04F}"/>
              </a:ext>
            </a:extLst>
          </p:cNvPr>
          <p:cNvCxnSpPr>
            <a:cxnSpLocks/>
          </p:cNvCxnSpPr>
          <p:nvPr/>
        </p:nvCxnSpPr>
        <p:spPr>
          <a:xfrm flipV="1">
            <a:off x="6876256" y="3248943"/>
            <a:ext cx="0" cy="180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E1C8C3-5CD0-9541-803B-92672AB27B46}"/>
              </a:ext>
            </a:extLst>
          </p:cNvPr>
          <p:cNvCxnSpPr>
            <a:cxnSpLocks/>
          </p:cNvCxnSpPr>
          <p:nvPr/>
        </p:nvCxnSpPr>
        <p:spPr>
          <a:xfrm flipV="1">
            <a:off x="8164600" y="3264809"/>
            <a:ext cx="0" cy="1426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AE3CB7-8210-744E-81DC-E16468B1D49B}"/>
              </a:ext>
            </a:extLst>
          </p:cNvPr>
          <p:cNvCxnSpPr>
            <a:stCxn id="16" idx="2"/>
          </p:cNvCxnSpPr>
          <p:nvPr/>
        </p:nvCxnSpPr>
        <p:spPr>
          <a:xfrm>
            <a:off x="1234294" y="3451595"/>
            <a:ext cx="529394" cy="134555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5CDE49-8E4A-434A-B706-7BD6B8D958D9}"/>
              </a:ext>
            </a:extLst>
          </p:cNvPr>
          <p:cNvCxnSpPr>
            <a:cxnSpLocks/>
          </p:cNvCxnSpPr>
          <p:nvPr/>
        </p:nvCxnSpPr>
        <p:spPr>
          <a:xfrm flipH="1">
            <a:off x="2548136" y="3068960"/>
            <a:ext cx="7640" cy="17281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CE0C48-B9B4-8B45-9480-5F9CCD5F82A8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203848" y="4243683"/>
            <a:ext cx="363860" cy="5534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1C40CBC-97DE-A941-B82C-8DDB95D9C7EE}"/>
              </a:ext>
            </a:extLst>
          </p:cNvPr>
          <p:cNvCxnSpPr>
            <a:cxnSpLocks/>
          </p:cNvCxnSpPr>
          <p:nvPr/>
        </p:nvCxnSpPr>
        <p:spPr>
          <a:xfrm flipH="1">
            <a:off x="3690814" y="4243683"/>
            <a:ext cx="1601266" cy="6974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2AB98DB-9DCD-DF41-A460-4E72DBA5357B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3690814" y="4243683"/>
            <a:ext cx="2689026" cy="10215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DA276E3-3CC4-6E48-90FF-7D8958878758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690814" y="5098862"/>
            <a:ext cx="3769146" cy="40734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42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kumimoji="0" lang="en-US" altLang="ru-RU" sz="1200"/>
              <a:t>IKI</a:t>
            </a:r>
            <a:endParaRPr kumimoji="0" lang="ru-RU" altLang="ru-RU" sz="1200"/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D9EB2713-F055-4119-AC10-591B6D95C53A}" type="slidenum">
              <a:rPr kumimoji="0" lang="ru-RU" altLang="ru-RU" sz="1200"/>
              <a:pPr/>
              <a:t>23</a:t>
            </a:fld>
            <a:endParaRPr kumimoji="0" lang="ru-RU" altLang="ru-RU" sz="1200"/>
          </a:p>
        </p:txBody>
      </p:sp>
      <p:sp>
        <p:nvSpPr>
          <p:cNvPr id="17412" name="Название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>
            <a:normAutofit/>
          </a:bodyPr>
          <a:lstStyle/>
          <a:p>
            <a:r>
              <a:rPr kumimoji="0" lang="en-US" altLang="ru-RU" dirty="0">
                <a:cs typeface="Arial" pitchFamily="34" charset="0"/>
              </a:rPr>
              <a:t>Dedicated meeting for </a:t>
            </a:r>
            <a:br>
              <a:rPr kumimoji="0" lang="ru-RU" altLang="ru-RU" dirty="0">
                <a:cs typeface="Arial" pitchFamily="34" charset="0"/>
              </a:rPr>
            </a:br>
            <a:r>
              <a:rPr kumimoji="0" lang="en-US" altLang="ru-RU" sz="3200" dirty="0">
                <a:cs typeface="Arial" pitchFamily="34" charset="0"/>
              </a:rPr>
              <a:t>Integration &amp; Rehearsal &amp; Operations </a:t>
            </a:r>
            <a:endParaRPr kumimoji="0" lang="ru-RU" altLang="ru-RU" sz="3200" dirty="0"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88271"/>
              </p:ext>
            </p:extLst>
          </p:nvPr>
        </p:nvGraphicFramePr>
        <p:xfrm>
          <a:off x="611188" y="4740275"/>
          <a:ext cx="7848600" cy="12811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7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IKI/MPE SRG technical operations ICD</a:t>
                      </a:r>
                      <a:endParaRPr lang="ru-RU" sz="1800" dirty="0"/>
                    </a:p>
                  </a:txBody>
                  <a:tcPr marL="91435" marR="91435" marT="45768" marB="457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6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v.4.13 of 2018-02-28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 marL="91435" marR="91435" marT="45768" marB="4576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Содержимое 6"/>
          <p:cNvGraphicFramePr>
            <a:graphicFrameLocks noGrp="1"/>
          </p:cNvGraphicFramePr>
          <p:nvPr/>
        </p:nvGraphicFramePr>
        <p:xfrm>
          <a:off x="539750" y="1909763"/>
          <a:ext cx="5256213" cy="2743236"/>
        </p:xfrm>
        <a:graphic>
          <a:graphicData uri="http://schemas.openxmlformats.org/drawingml/2006/table">
            <a:tbl>
              <a:tblPr/>
              <a:tblGrid>
                <a:gridCol w="347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Participant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Sience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MPE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28.11.2014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IKI RAN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28.11.2014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Universität Hamburg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02.04.2015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NPO Lavochkin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14.05.2015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(19.01.2017)</a:t>
                      </a:r>
                      <a:endParaRPr kumimoji="0" lang="ru-RU" altLang="ru-RU" sz="1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Dr. Karl Remeis-Observatory (Bamberg)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16.07.2015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29389"/>
              </p:ext>
            </p:extLst>
          </p:nvPr>
        </p:nvGraphicFramePr>
        <p:xfrm>
          <a:off x="6011863" y="1911350"/>
          <a:ext cx="2447925" cy="7972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5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Latest</a:t>
                      </a:r>
                      <a:endParaRPr lang="ru-RU" sz="1800" dirty="0"/>
                    </a:p>
                  </a:txBody>
                  <a:tcPr marL="91425" marR="91425" marT="45698" marB="456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9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07 Sep 2018</a:t>
                      </a:r>
                      <a:endParaRPr lang="ru-RU" sz="1800" dirty="0"/>
                    </a:p>
                  </a:txBody>
                  <a:tcPr marL="91425" marR="91425" marT="45698" marB="456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86572"/>
              </p:ext>
            </p:extLst>
          </p:nvPr>
        </p:nvGraphicFramePr>
        <p:xfrm>
          <a:off x="6011863" y="2781300"/>
          <a:ext cx="2447926" cy="1824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6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Actions</a:t>
                      </a:r>
                      <a:endParaRPr lang="ru-RU" sz="1800" dirty="0"/>
                    </a:p>
                  </a:txBody>
                  <a:tcPr marL="91425" marR="91425" marT="45741" marB="4574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  <a:endParaRPr lang="ru-RU" sz="1800" dirty="0"/>
                    </a:p>
                  </a:txBody>
                  <a:tcPr marL="91425" marR="91425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</a:t>
                      </a:r>
                      <a:endParaRPr lang="ru-RU" sz="1800" dirty="0"/>
                    </a:p>
                  </a:txBody>
                  <a:tcPr marL="91425" marR="91425" marT="45741" marB="457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Open</a:t>
                      </a:r>
                      <a:endParaRPr lang="ru-RU" sz="1800" dirty="0"/>
                    </a:p>
                  </a:txBody>
                  <a:tcPr marL="91425" marR="91425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</a:t>
                      </a:r>
                      <a:endParaRPr lang="ru-RU" sz="1800" dirty="0"/>
                    </a:p>
                  </a:txBody>
                  <a:tcPr marL="91425" marR="91425" marT="45741" marB="4574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Closed</a:t>
                      </a:r>
                      <a:endParaRPr lang="ru-RU" sz="1800" dirty="0"/>
                    </a:p>
                  </a:txBody>
                  <a:tcPr marL="91425" marR="91425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63</a:t>
                      </a:r>
                      <a:endParaRPr lang="ru-RU" sz="1800" dirty="0"/>
                    </a:p>
                  </a:txBody>
                  <a:tcPr marL="91425" marR="91425" marT="45741" marB="457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674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Open question </a:t>
            </a:r>
            <a:br>
              <a:rPr lang="en-US" dirty="0"/>
            </a:br>
            <a:r>
              <a:rPr lang="en-US" dirty="0"/>
              <a:t>(Instead of Conclusion)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Finaliz</a:t>
            </a:r>
            <a:r>
              <a:rPr lang="en-US" dirty="0"/>
              <a:t> </a:t>
            </a:r>
            <a:r>
              <a:rPr lang="en-US" dirty="0" err="1"/>
              <a:t>ing</a:t>
            </a:r>
            <a:r>
              <a:rPr lang="en-US" dirty="0"/>
              <a:t> the e2e test procedures.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Define procedures and rules for </a:t>
            </a:r>
            <a:r>
              <a:rPr lang="en-US" dirty="0" err="1"/>
              <a:t>telecomands</a:t>
            </a:r>
            <a:r>
              <a:rPr lang="en-US" dirty="0"/>
              <a:t> merging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Rehearsals   </a:t>
            </a:r>
          </a:p>
        </p:txBody>
      </p:sp>
      <p:sp>
        <p:nvSpPr>
          <p:cNvPr id="1126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/>
              <a:t>24-26.X.2018</a:t>
            </a:r>
          </a:p>
        </p:txBody>
      </p:sp>
      <p:sp>
        <p:nvSpPr>
          <p:cNvPr id="1126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MPE, Ringberg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2F2C6-64F1-4A20-BC4C-09F61314649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Interactions in the field of the science operations.</a:t>
            </a:r>
            <a:endParaRPr lang="ru-RU"/>
          </a:p>
        </p:txBody>
      </p:sp>
      <p:sp>
        <p:nvSpPr>
          <p:cNvPr id="9219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/>
              <a:t>24-26.X.2018</a:t>
            </a:r>
          </a:p>
        </p:txBody>
      </p:sp>
      <p:sp>
        <p:nvSpPr>
          <p:cNvPr id="9220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MPE, Ringberg</a:t>
            </a: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4300" y="1773238"/>
            <a:ext cx="4679950" cy="3887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Science Ground Segment (SGS)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6012160" y="3068960"/>
            <a:ext cx="2232248" cy="144016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Center of </a:t>
            </a:r>
          </a:p>
          <a:p>
            <a:pPr algn="ctr">
              <a:defRPr/>
            </a:pPr>
            <a:r>
              <a:rPr lang="en-US" dirty="0"/>
              <a:t>Science</a:t>
            </a:r>
          </a:p>
          <a:p>
            <a:pPr algn="ctr">
              <a:defRPr/>
            </a:pPr>
            <a:r>
              <a:rPr lang="en-US" dirty="0"/>
              <a:t>Data</a:t>
            </a: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067944" y="3068960"/>
            <a:ext cx="2232248" cy="144016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Center of </a:t>
            </a:r>
          </a:p>
          <a:p>
            <a:pPr algn="ctr">
              <a:defRPr/>
            </a:pPr>
            <a:r>
              <a:rPr lang="en-US" dirty="0"/>
              <a:t>Science</a:t>
            </a:r>
          </a:p>
          <a:p>
            <a:pPr algn="ctr">
              <a:defRPr/>
            </a:pPr>
            <a:r>
              <a:rPr lang="en-US" dirty="0"/>
              <a:t>Operations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2349500"/>
            <a:ext cx="3168650" cy="25923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Ground Control Segment (GCS)</a:t>
            </a: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95536" y="3140968"/>
            <a:ext cx="1872208" cy="1368152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Mission Operation</a:t>
            </a:r>
          </a:p>
          <a:p>
            <a:pPr algn="ctr">
              <a:defRPr/>
            </a:pPr>
            <a:r>
              <a:rPr lang="en-US" dirty="0"/>
              <a:t>Center</a:t>
            </a:r>
            <a:endParaRPr lang="ru-RU" dirty="0"/>
          </a:p>
        </p:txBody>
      </p:sp>
      <p:sp>
        <p:nvSpPr>
          <p:cNvPr id="11" name="Круговая стрелка 10"/>
          <p:cNvSpPr/>
          <p:nvPr/>
        </p:nvSpPr>
        <p:spPr>
          <a:xfrm>
            <a:off x="5292725" y="2565400"/>
            <a:ext cx="1511300" cy="1150938"/>
          </a:xfrm>
          <a:prstGeom prst="circular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flipH="1" flipV="1">
            <a:off x="5292725" y="3789363"/>
            <a:ext cx="1511300" cy="1152525"/>
          </a:xfrm>
          <a:prstGeom prst="circular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547664" y="3293368"/>
            <a:ext cx="1952600" cy="144016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Council</a:t>
            </a:r>
          </a:p>
          <a:p>
            <a:pPr algn="ctr">
              <a:defRPr/>
            </a:pPr>
            <a:r>
              <a:rPr lang="en-US" dirty="0"/>
              <a:t>Chief Designer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203575" y="3573463"/>
            <a:ext cx="1152525" cy="50323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800">
                <a:solidFill>
                  <a:schemeClr val="tx2"/>
                </a:solidFill>
              </a:rPr>
              <a:t>Levels of the science telemetry processing</a:t>
            </a:r>
            <a:endParaRPr lang="ru-RU" sz="3800">
              <a:solidFill>
                <a:schemeClr val="tx2"/>
              </a:solidFill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089275" y="1676400"/>
          <a:ext cx="54435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Visio" r:id="rId3" imgW="5458968" imgH="916539" progId="Visio.Drawing.11">
                  <p:embed/>
                </p:oleObj>
              </mc:Choice>
              <mc:Fallback>
                <p:oleObj name="Visio" r:id="rId3" imgW="5458968" imgH="91653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1676400"/>
                        <a:ext cx="544353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3087688" y="2565400"/>
          <a:ext cx="544353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Visio" r:id="rId5" imgW="5458968" imgH="781152" progId="Visio.Drawing.11">
                  <p:embed/>
                </p:oleObj>
              </mc:Choice>
              <mc:Fallback>
                <p:oleObj name="Visio" r:id="rId5" imgW="5458968" imgH="78115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2565400"/>
                        <a:ext cx="544353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3087688" y="3513138"/>
          <a:ext cx="544353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Visio" r:id="rId7" imgW="5458968" imgH="779013" progId="Visio.Drawing.11">
                  <p:embed/>
                </p:oleObj>
              </mc:Choice>
              <mc:Fallback>
                <p:oleObj name="Visio" r:id="rId7" imgW="5458968" imgH="77901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3513138"/>
                        <a:ext cx="5443537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/>
        </p:nvGraphicFramePr>
        <p:xfrm>
          <a:off x="3087688" y="4367213"/>
          <a:ext cx="54435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Visio" r:id="rId9" imgW="5459016" imgH="916448" progId="Visio.Drawing.11">
                  <p:embed/>
                </p:oleObj>
              </mc:Choice>
              <mc:Fallback>
                <p:oleObj name="Visio" r:id="rId9" imgW="5459016" imgH="916448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4367213"/>
                        <a:ext cx="544353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7"/>
          <p:cNvGraphicFramePr>
            <a:graphicFrameLocks noChangeAspect="1"/>
          </p:cNvGraphicFramePr>
          <p:nvPr/>
        </p:nvGraphicFramePr>
        <p:xfrm>
          <a:off x="3087688" y="5348288"/>
          <a:ext cx="54435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Visio" r:id="rId11" imgW="5459016" imgH="916448" progId="Visio.Drawing.11">
                  <p:embed/>
                </p:oleObj>
              </mc:Choice>
              <mc:Fallback>
                <p:oleObj name="Visio" r:id="rId11" imgW="5459016" imgH="916448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348288"/>
                        <a:ext cx="544353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0" name="Группа 9"/>
          <p:cNvGrpSpPr>
            <a:grpSpLocks/>
          </p:cNvGrpSpPr>
          <p:nvPr/>
        </p:nvGrpSpPr>
        <p:grpSpPr bwMode="auto">
          <a:xfrm>
            <a:off x="611188" y="1731963"/>
            <a:ext cx="2376487" cy="2160587"/>
            <a:chOff x="611560" y="1772816"/>
            <a:chExt cx="2376264" cy="2160240"/>
          </a:xfrm>
        </p:grpSpPr>
        <p:sp>
          <p:nvSpPr>
            <p:cNvPr id="8" name="Левая фигурная скобка 7"/>
            <p:cNvSpPr/>
            <p:nvPr/>
          </p:nvSpPr>
          <p:spPr>
            <a:xfrm>
              <a:off x="2411616" y="1772816"/>
              <a:ext cx="576208" cy="2160240"/>
            </a:xfrm>
            <a:prstGeom prst="leftBrac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087" name="TextBox 8"/>
            <p:cNvSpPr txBox="1">
              <a:spLocks noChangeArrowheads="1"/>
            </p:cNvSpPr>
            <p:nvPr/>
          </p:nvSpPr>
          <p:spPr bwMode="auto">
            <a:xfrm>
              <a:off x="611560" y="2433662"/>
              <a:ext cx="165618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</a:rPr>
                <a:t>Center of Science Operations</a:t>
              </a:r>
              <a:endParaRPr lang="ru-RU" b="1">
                <a:solidFill>
                  <a:srgbClr val="7030A0"/>
                </a:solidFill>
              </a:endParaRPr>
            </a:p>
          </p:txBody>
        </p:sp>
      </p:grpSp>
      <p:grpSp>
        <p:nvGrpSpPr>
          <p:cNvPr id="3081" name="Группа 10"/>
          <p:cNvGrpSpPr>
            <a:grpSpLocks/>
          </p:cNvGrpSpPr>
          <p:nvPr/>
        </p:nvGrpSpPr>
        <p:grpSpPr bwMode="auto">
          <a:xfrm>
            <a:off x="611188" y="3963988"/>
            <a:ext cx="2376487" cy="2160587"/>
            <a:chOff x="611560" y="1772816"/>
            <a:chExt cx="2376264" cy="2160240"/>
          </a:xfrm>
        </p:grpSpPr>
        <p:sp>
          <p:nvSpPr>
            <p:cNvPr id="12" name="Левая фигурная скобка 11"/>
            <p:cNvSpPr/>
            <p:nvPr/>
          </p:nvSpPr>
          <p:spPr>
            <a:xfrm>
              <a:off x="2411616" y="1772816"/>
              <a:ext cx="576208" cy="2160240"/>
            </a:xfrm>
            <a:prstGeom prst="leftBrac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085" name="TextBox 12"/>
            <p:cNvSpPr txBox="1">
              <a:spLocks noChangeArrowheads="1"/>
            </p:cNvSpPr>
            <p:nvPr/>
          </p:nvSpPr>
          <p:spPr bwMode="auto">
            <a:xfrm>
              <a:off x="611560" y="2433662"/>
              <a:ext cx="165618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</a:rPr>
                <a:t>Center of Science Data</a:t>
              </a:r>
              <a:endParaRPr lang="ru-RU" b="1">
                <a:solidFill>
                  <a:srgbClr val="7030A0"/>
                </a:solidFill>
              </a:endParaRPr>
            </a:p>
          </p:txBody>
        </p:sp>
      </p:grpSp>
      <p:sp>
        <p:nvSpPr>
          <p:cNvPr id="3082" name="Дата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/>
              <a:t>24-26.X.2018</a:t>
            </a:r>
          </a:p>
        </p:txBody>
      </p:sp>
      <p:sp>
        <p:nvSpPr>
          <p:cNvPr id="3083" name="Нижний колонтитул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MPE, Ringberg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E91D6-78C0-4C93-8664-BEC3EA19E37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the data access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68313" y="1629246"/>
          <a:ext cx="8343900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Visio" r:id="rId3" imgW="4126516" imgH="2206942" progId="Visio.Drawing.11">
                  <p:embed/>
                </p:oleObj>
              </mc:Choice>
              <mc:Fallback>
                <p:oleObj name="Visio" r:id="rId3" imgW="4126516" imgH="220694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9246"/>
                        <a:ext cx="8343900" cy="446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09079-5F45-9D41-80D1-46DD871A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 connection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46A041B-4594-6C43-803E-52DBDC77D96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433" y="2226469"/>
            <a:ext cx="357313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9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CF7CB-258A-7C46-A1D6-81B85715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Data related activities of organizations</a:t>
            </a:r>
            <a:br>
              <a:rPr lang="en-US" dirty="0">
                <a:effectLst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14F451-4166-A34F-86C8-D4F56F3A5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886" y="2226469"/>
            <a:ext cx="315822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1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Telemetry dumping sessions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pic>
        <p:nvPicPr>
          <p:cNvPr id="5" name="Picture 2" descr="C:\Мои документы\IKI\Confs\Казань-2012\list_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94819"/>
            <a:ext cx="5832647" cy="4369688"/>
          </a:xfrm>
          <a:prstGeom prst="rect">
            <a:avLst/>
          </a:prstGeom>
          <a:noFill/>
        </p:spPr>
      </p:pic>
      <p:pic>
        <p:nvPicPr>
          <p:cNvPr id="6" name="Picture 1" descr="C:\Мои документы\IKI\Confs\Казань-2012\seans_summary_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43818"/>
            <a:ext cx="6840760" cy="441049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0" y="1772816"/>
            <a:ext cx="66802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for SRG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24-26.X.2018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MPE, Ringberg</a:t>
            </a:r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66802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0EF82-ED28-4F5D-ADB7-F15042BB263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828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5616</TotalTime>
  <Words>589</Words>
  <Application>Microsoft Macintosh PowerPoint</Application>
  <PresentationFormat>On-screen Show (4:3)</PresentationFormat>
  <Paragraphs>236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Wingdings</vt:lpstr>
      <vt:lpstr>Профиль</vt:lpstr>
      <vt:lpstr>Visio</vt:lpstr>
      <vt:lpstr>Picture</vt:lpstr>
      <vt:lpstr>Spectrum Röntgen Gamma</vt:lpstr>
      <vt:lpstr>Two main parts of the SGS.</vt:lpstr>
      <vt:lpstr>Interactions in the field of the science operations.</vt:lpstr>
      <vt:lpstr>PowerPoint Presentation</vt:lpstr>
      <vt:lpstr>Levels of the data access</vt:lpstr>
      <vt:lpstr>TCP socket connection</vt:lpstr>
      <vt:lpstr>Data related activities of organizations </vt:lpstr>
      <vt:lpstr>Telemetry dumping sessions</vt:lpstr>
      <vt:lpstr>Upgrade for SRG</vt:lpstr>
      <vt:lpstr>Express-processing visualization</vt:lpstr>
      <vt:lpstr>PowerPoint Presentation</vt:lpstr>
      <vt:lpstr>PowerPoint Presentation</vt:lpstr>
      <vt:lpstr>Center of Science Data</vt:lpstr>
      <vt:lpstr>PowerPoint Presentation</vt:lpstr>
      <vt:lpstr>Main workflow of science operations.</vt:lpstr>
      <vt:lpstr>Example of short-term planning (1\2)</vt:lpstr>
      <vt:lpstr>Example of short-term planning (2/2)</vt:lpstr>
      <vt:lpstr>Example of the mid-term (1/2) planning (2/2)</vt:lpstr>
      <vt:lpstr>Example of the mid-term planning (2/2)</vt:lpstr>
      <vt:lpstr>Interactions in the field of the science operations.</vt:lpstr>
      <vt:lpstr>SGS status</vt:lpstr>
      <vt:lpstr>Science operations organization chart</vt:lpstr>
      <vt:lpstr>Dedicated meeting for  Integration &amp; Rehearsal &amp; Operations </vt:lpstr>
      <vt:lpstr>Open question  (Instead of Conclusion)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Microsoft Office User</cp:lastModifiedBy>
  <cp:revision>90</cp:revision>
  <cp:lastPrinted>2012-04-05T09:59:10Z</cp:lastPrinted>
  <dcterms:created xsi:type="dcterms:W3CDTF">2011-08-28T20:32:03Z</dcterms:created>
  <dcterms:modified xsi:type="dcterms:W3CDTF">2018-10-25T10:03:43Z</dcterms:modified>
</cp:coreProperties>
</file>