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57" r:id="rId5"/>
    <p:sldId id="261" r:id="rId6"/>
    <p:sldId id="264" r:id="rId7"/>
    <p:sldId id="263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557"/>
  </p:normalViewPr>
  <p:slideViewPr>
    <p:cSldViewPr snapToGrid="0" snapToObjects="1">
      <p:cViewPr varScale="1">
        <p:scale>
          <a:sx n="102" d="100"/>
          <a:sy n="102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E63D0-3EE6-6E46-920E-DBA2630B0601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4E96C-8CA0-5948-BBE3-8DFEDCDF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6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E96C-8CA0-5948-BBE3-8DFEDCDF3E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4E96C-8CA0-5948-BBE3-8DFEDCDF3E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3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195E9-5353-2348-940E-049C5B069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20D3B-2C27-1540-A246-296F6EB98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FC7EA-C801-5749-9108-D9F8859B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3D420-A724-1445-9BCB-29C674C1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FA045-020E-0544-B707-B62956FE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A6AFB-D8F7-EB45-B672-4D35A347C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2EBF2-C08D-164B-8820-C2B0F7B11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DCD23-A197-D64D-9093-4BD728589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9728F-BA6D-B144-8C4E-BA5287694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56C82-40F1-C84C-A81A-3901051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7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59B6AE-D97C-774E-A89C-FA8BDCCEF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DC2BD-3182-2C45-A621-E9B5ECF03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4BCDF-B3CD-7444-AC22-2512C3A66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ED323-5D90-DF41-98B6-705A8791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DE945-8983-0845-A0C2-3A0E1D6F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18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6677" y="908720"/>
            <a:ext cx="11569963" cy="5400600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1C44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solidFill>
                  <a:srgbClr val="1C44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solidFill>
                  <a:srgbClr val="1C44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solidFill>
                  <a:srgbClr val="1C44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solidFill>
                  <a:srgbClr val="1C44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6677" y="116632"/>
            <a:ext cx="11569963" cy="88075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1C448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1519925" y="6581002"/>
            <a:ext cx="672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12C6BA1-8D79-CC4A-B4BB-939E87A5750E}" type="slidenum">
              <a:rPr lang="en-US" sz="1200" b="0" smtClean="0">
                <a:solidFill>
                  <a:schemeClr val="bg1">
                    <a:lumMod val="50000"/>
                  </a:schemeClr>
                </a:solidFill>
              </a:rPr>
              <a:t>‹#›</a:t>
            </a:fld>
            <a:endParaRPr lang="en-US" sz="1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0" y="6492876"/>
            <a:ext cx="8784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Совещание по программному обеспечению обсерватории СРГ</a:t>
            </a:r>
            <a:r>
              <a:rPr lang="en-US" dirty="0"/>
              <a:t>, </a:t>
            </a:r>
            <a:r>
              <a:rPr lang="ru-RU" dirty="0"/>
              <a:t>12 апреля</a:t>
            </a:r>
            <a:r>
              <a:rPr lang="en-US" dirty="0"/>
              <a:t> 2018, </a:t>
            </a:r>
            <a:r>
              <a:rPr lang="ru-RU" dirty="0"/>
              <a:t>ИКИ РАН</a:t>
            </a:r>
          </a:p>
        </p:txBody>
      </p:sp>
    </p:spTree>
    <p:extLst>
      <p:ext uri="{BB962C8B-B14F-4D97-AF65-F5344CB8AC3E}">
        <p14:creationId xmlns:p14="http://schemas.microsoft.com/office/powerpoint/2010/main" val="252400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60DE-B87F-3445-B2B6-FE95630A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F366C-0A6D-BC49-A3A5-7B2C4D3B5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7906D-1D04-034F-901D-DF048A53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A890A-6088-8A44-85C1-9FFB3E64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3404E-1A67-334D-BCE9-85C74C6B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0179-2F97-AC47-8CC4-12A22791F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62E4C-C788-514E-ACC7-C2BC2D923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C3005-EDC2-D740-ABE7-E91640AD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744DD-B5E3-584C-A902-1C12EC247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A5932-5188-0043-8D3C-72AB9CE8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6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362DF-8983-E540-82D6-E8276DDF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14565-7C65-314E-9551-8077067BA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9BEA7-594D-754E-9685-AAA346B50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A4837-DC49-744E-B3D7-D44A7C32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E26B0-FBA2-DF44-984A-00011A95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F4168-520F-F84D-872E-DDFC1BB9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2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A1C53-567B-CF43-86F6-EB9A51122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FEEAE-763A-8046-BB03-AC52CCEB6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3629D-DF8D-5E4C-A592-FC756DEBF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08B4F6-D75D-9644-8EB9-452172F5C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76E97-33FE-0444-9A06-0DA970C231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D2B72B-3E61-FF4C-8234-27AF0CA47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BAD53-095C-C44D-A64D-5072190A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9F0420-B2B9-F64C-B39A-48864ACB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0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CA83-44A6-1748-B65B-0C082901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F151FD-8C8C-564D-8FD6-6109EF7F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20CC1-B825-A946-831C-C68E828B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60845-B02A-B640-B1E4-603D8C46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3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95CA0-03F5-4047-A804-41C0153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24E04-A730-DE41-8D71-C5EA7D8E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64D0B-ACB1-4742-88AF-C907914F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7E499-A6F7-624F-9A60-A0FF3F79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A6383-00DE-6344-AFAD-6E763FA5A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E50F9-0962-444B-9921-981D21471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20CB3-3880-6E4C-AC61-21EE1EF2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4CA48-F6EA-A142-A958-049FC6CD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4F4F3-242B-6F40-A520-45495C55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5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36B35-D1B8-2440-B5C8-BB090CA3B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F0ED9-A720-8D4E-BDE4-EF1D97BB4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27C057-EA62-0E4A-BE5F-931939C1E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55501-E848-9149-B31E-2104CC4A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C6E95-057F-7142-A182-7C6A6430B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98176-9693-5746-B97C-929BA31F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2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0D4C92-6EAC-4743-BCC2-269F325C5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543E1-9243-4C47-9447-5756327F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C78BE-5C06-4440-A539-FB7B7E95E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95C59-7117-CA49-9769-4E2B82735BF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CF679-5279-F04D-9B98-1E3FD18A3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D6151-32E0-C549-93AD-74E9B1F3F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C48B-3C25-9045-A068-2CA3302D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0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50155-B3FE-824D-961E-32007E4C3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7503" y="4765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1) </a:t>
            </a:r>
            <a:r>
              <a:rPr lang="en-US" dirty="0" err="1"/>
              <a:t>eSASS</a:t>
            </a:r>
            <a:r>
              <a:rPr lang="en-US" dirty="0"/>
              <a:t> at IKI</a:t>
            </a:r>
            <a:br>
              <a:rPr lang="en-US" dirty="0"/>
            </a:br>
            <a:r>
              <a:rPr lang="en-US" dirty="0"/>
              <a:t>2) SRG flight to L2 </a:t>
            </a:r>
            <a:r>
              <a:rPr lang="en-US" dirty="0">
                <a:solidFill>
                  <a:srgbClr val="C00000"/>
                </a:solidFill>
              </a:rPr>
              <a:t>Planning tool</a:t>
            </a:r>
            <a:br>
              <a:rPr lang="en-US" dirty="0">
                <a:solidFill>
                  <a:srgbClr val="C00000"/>
                </a:solidFill>
              </a:rPr>
            </a:b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4000" dirty="0"/>
              <a:t>Roman Krivonos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89726F-0883-4849-BDE0-FF9EAF1FC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5050"/>
            <a:ext cx="8772395" cy="3335648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Space Research Institute (IKI), Moscow, Russia</a:t>
            </a:r>
          </a:p>
          <a:p>
            <a:endParaRPr lang="en-US" dirty="0"/>
          </a:p>
          <a:p>
            <a:r>
              <a:rPr lang="en-US" b="1" dirty="0"/>
              <a:t>Responsibility for SRG project:</a:t>
            </a:r>
          </a:p>
          <a:p>
            <a:pPr marL="457200" indent="-457200" algn="l">
              <a:buAutoNum type="arabicParenR"/>
            </a:pPr>
            <a:r>
              <a:rPr lang="en-US" dirty="0"/>
              <a:t>Preparing SRG flight program to L2</a:t>
            </a:r>
          </a:p>
          <a:p>
            <a:pPr marL="457200" indent="-457200" algn="l">
              <a:buAutoNum type="arabicParenR"/>
            </a:pPr>
            <a:r>
              <a:rPr lang="en-US" dirty="0"/>
              <a:t>In-flight tests, calibration sources, etc.</a:t>
            </a:r>
          </a:p>
          <a:p>
            <a:pPr marL="457200" indent="-457200" algn="l">
              <a:buAutoNum type="arabicParenR"/>
            </a:pPr>
            <a:r>
              <a:rPr lang="en-US" dirty="0"/>
              <a:t>X-ray catalogs, cross-match with optical surveys, source detection </a:t>
            </a:r>
          </a:p>
          <a:p>
            <a:pPr marL="457200" indent="-457200" algn="l">
              <a:buAutoNum type="arabicParenR"/>
            </a:pPr>
            <a:r>
              <a:rPr lang="en-US" dirty="0"/>
              <a:t>SRG Science Data Center at IKI</a:t>
            </a:r>
          </a:p>
          <a:p>
            <a:pPr marL="457200" indent="-457200" algn="l">
              <a:buAutoNum type="arabicParenR"/>
            </a:pPr>
            <a:r>
              <a:rPr lang="en-US" dirty="0"/>
              <a:t>Deploying </a:t>
            </a:r>
            <a:r>
              <a:rPr lang="en-US" dirty="0" err="1"/>
              <a:t>eSASS</a:t>
            </a:r>
            <a:r>
              <a:rPr lang="en-US" dirty="0"/>
              <a:t>, </a:t>
            </a:r>
            <a:r>
              <a:rPr lang="en-US" dirty="0" err="1"/>
              <a:t>eropipe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,. at IKI</a:t>
            </a:r>
          </a:p>
          <a:p>
            <a:pPr marL="457200" indent="-457200" algn="l">
              <a:buAutoNum type="arabicParenR"/>
            </a:pPr>
            <a:r>
              <a:rPr lang="en-US" dirty="0"/>
              <a:t>Galactic X-ray surveys, all-sky survey, AGN population,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6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SRG Ground Segment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63987" y="838080"/>
            <a:ext cx="8264579" cy="15845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14364" y="4119951"/>
            <a:ext cx="7822604" cy="1584176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chemeClr val="bg2">
                <a:lumMod val="10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5310405" y="1211599"/>
            <a:ext cx="1584176" cy="1152128"/>
            <a:chOff x="3707904" y="1844824"/>
            <a:chExt cx="1584176" cy="115212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707904" y="1844824"/>
              <a:ext cx="1584176" cy="115212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b="1" dirty="0" err="1">
                  <a:solidFill>
                    <a:schemeClr val="accent1"/>
                  </a:solidFill>
                </a:rPr>
                <a:t>Ussurijsk</a:t>
              </a:r>
              <a:endParaRPr lang="ru-RU" sz="1200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3851920" y="2227678"/>
              <a:ext cx="1296144" cy="575582"/>
              <a:chOff x="3851920" y="2227678"/>
              <a:chExt cx="1296144" cy="575582"/>
            </a:xfrm>
          </p:grpSpPr>
          <p:pic>
            <p:nvPicPr>
              <p:cNvPr id="10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1920" y="2227678"/>
                <a:ext cx="571245" cy="575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576819" y="2227678"/>
                <a:ext cx="571245" cy="575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2" name="Группа 11"/>
          <p:cNvGrpSpPr/>
          <p:nvPr/>
        </p:nvGrpSpPr>
        <p:grpSpPr>
          <a:xfrm>
            <a:off x="8162148" y="1211599"/>
            <a:ext cx="1584176" cy="1152128"/>
            <a:chOff x="3707904" y="1844824"/>
            <a:chExt cx="1584176" cy="115212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707904" y="1844824"/>
              <a:ext cx="1584176" cy="1152128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1200" b="1" dirty="0">
                  <a:solidFill>
                    <a:schemeClr val="accent6"/>
                  </a:solidFill>
                </a:rPr>
                <a:t>?..</a:t>
              </a: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3851920" y="2234451"/>
              <a:ext cx="1296144" cy="575582"/>
              <a:chOff x="3851920" y="2234451"/>
              <a:chExt cx="1296144" cy="575582"/>
            </a:xfrm>
          </p:grpSpPr>
          <p:pic>
            <p:nvPicPr>
              <p:cNvPr id="15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1920" y="2234451"/>
                <a:ext cx="571245" cy="57558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</a:schemeClr>
                  </a:gs>
                  <a:gs pos="35000">
                    <a:schemeClr val="accent3">
                      <a:lumMod val="0"/>
                      <a:lumOff val="100000"/>
                    </a:schemeClr>
                  </a:gs>
                  <a:gs pos="100000">
                    <a:schemeClr val="accent3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9525">
                <a:noFill/>
                <a:miter lim="800000"/>
                <a:headEnd/>
                <a:tailEnd/>
              </a:ln>
              <a:extLst/>
            </p:spPr>
          </p:pic>
          <p:pic>
            <p:nvPicPr>
              <p:cNvPr id="16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576819" y="2234451"/>
                <a:ext cx="571245" cy="57558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lumMod val="0"/>
                      <a:lumOff val="100000"/>
                    </a:schemeClr>
                  </a:gs>
                  <a:gs pos="35000">
                    <a:schemeClr val="accent3">
                      <a:lumMod val="0"/>
                      <a:lumOff val="100000"/>
                    </a:schemeClr>
                  </a:gs>
                  <a:gs pos="100000">
                    <a:schemeClr val="accent3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9525">
                <a:noFill/>
                <a:miter lim="800000"/>
                <a:headEnd/>
                <a:tailEnd/>
              </a:ln>
              <a:extLst/>
            </p:spPr>
          </p:pic>
        </p:grpSp>
      </p:grpSp>
      <p:grpSp>
        <p:nvGrpSpPr>
          <p:cNvPr id="17" name="Группа 16"/>
          <p:cNvGrpSpPr/>
          <p:nvPr/>
        </p:nvGrpSpPr>
        <p:grpSpPr>
          <a:xfrm>
            <a:off x="2461593" y="1191074"/>
            <a:ext cx="1584176" cy="1152128"/>
            <a:chOff x="3707904" y="1844824"/>
            <a:chExt cx="1584176" cy="115212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707904" y="1844824"/>
              <a:ext cx="1584176" cy="1152128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200" b="1" dirty="0">
                  <a:solidFill>
                    <a:schemeClr val="bg1">
                      <a:lumMod val="65000"/>
                    </a:schemeClr>
                  </a:solidFill>
                </a:rPr>
                <a:t>Bear Lakes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51920" y="2234451"/>
              <a:ext cx="1296144" cy="575582"/>
              <a:chOff x="3851920" y="2234451"/>
              <a:chExt cx="1296144" cy="575582"/>
            </a:xfrm>
          </p:grpSpPr>
          <p:pic>
            <p:nvPicPr>
              <p:cNvPr id="20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1920" y="2234451"/>
                <a:ext cx="571245" cy="575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576819" y="2234451"/>
                <a:ext cx="571245" cy="575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2" name="Овал 21"/>
          <p:cNvSpPr/>
          <p:nvPr/>
        </p:nvSpPr>
        <p:spPr>
          <a:xfrm>
            <a:off x="4528325" y="2795652"/>
            <a:ext cx="3161859" cy="1152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Operation Center at NPOL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/ 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Operation Center at TSNIIMASH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356633" y="4336039"/>
            <a:ext cx="2171692" cy="115118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SOC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Science Operations Center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603918" y="4335225"/>
            <a:ext cx="2232000" cy="11520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SDC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Science Data Center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65182" y="4359668"/>
            <a:ext cx="3262187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Science Ground Segment at IKI</a:t>
            </a:r>
          </a:p>
        </p:txBody>
      </p:sp>
      <p:cxnSp>
        <p:nvCxnSpPr>
          <p:cNvPr id="27" name="Прямая соединительная линия 26"/>
          <p:cNvCxnSpPr>
            <a:stCxn id="22" idx="0"/>
            <a:endCxn id="8" idx="2"/>
          </p:cNvCxnSpPr>
          <p:nvPr/>
        </p:nvCxnSpPr>
        <p:spPr>
          <a:xfrm flipH="1" flipV="1">
            <a:off x="6102494" y="2363728"/>
            <a:ext cx="6761" cy="431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2" idx="0"/>
            <a:endCxn id="13" idx="2"/>
          </p:cNvCxnSpPr>
          <p:nvPr/>
        </p:nvCxnSpPr>
        <p:spPr>
          <a:xfrm flipV="1">
            <a:off x="6109254" y="2363728"/>
            <a:ext cx="2844982" cy="431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2" idx="0"/>
          </p:cNvCxnSpPr>
          <p:nvPr/>
        </p:nvCxnSpPr>
        <p:spPr>
          <a:xfrm flipH="1" flipV="1">
            <a:off x="3677796" y="2363728"/>
            <a:ext cx="2431459" cy="431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3901754" y="817362"/>
            <a:ext cx="488254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Telemetry from spacecraft</a:t>
            </a:r>
            <a:endParaRPr lang="ru-RU" sz="2000" dirty="0"/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25AC8B6A-623E-AD49-AD7D-E3BDD72A49DF}"/>
              </a:ext>
            </a:extLst>
          </p:cNvPr>
          <p:cNvCxnSpPr>
            <a:cxnSpLocks/>
            <a:stCxn id="22" idx="2"/>
            <a:endCxn id="23" idx="0"/>
          </p:cNvCxnSpPr>
          <p:nvPr/>
        </p:nvCxnSpPr>
        <p:spPr>
          <a:xfrm rot="10800000" flipV="1">
            <a:off x="3442479" y="3371651"/>
            <a:ext cx="1085846" cy="96438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ED193592-AEC6-434F-A7EB-77CE94AECEA5}"/>
              </a:ext>
            </a:extLst>
          </p:cNvPr>
          <p:cNvCxnSpPr>
            <a:cxnSpLocks/>
            <a:stCxn id="23" idx="6"/>
            <a:endCxn id="24" idx="2"/>
          </p:cNvCxnSpPr>
          <p:nvPr/>
        </p:nvCxnSpPr>
        <p:spPr>
          <a:xfrm flipV="1">
            <a:off x="4528325" y="4911225"/>
            <a:ext cx="3075593" cy="407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22">
            <a:extLst>
              <a:ext uri="{FF2B5EF4-FFF2-40B4-BE49-F238E27FC236}">
                <a16:creationId xmlns:a16="http://schemas.microsoft.com/office/drawing/2014/main" id="{E9479A91-CF83-F54C-877F-C938DDAFAA38}"/>
              </a:ext>
            </a:extLst>
          </p:cNvPr>
          <p:cNvSpPr/>
          <p:nvPr/>
        </p:nvSpPr>
        <p:spPr>
          <a:xfrm>
            <a:off x="5252990" y="5923148"/>
            <a:ext cx="1686569" cy="594533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MPE</a:t>
            </a: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3A5455F5-E398-8145-BCCB-82A888307502}"/>
              </a:ext>
            </a:extLst>
          </p:cNvPr>
          <p:cNvCxnSpPr>
            <a:cxnSpLocks/>
            <a:stCxn id="23" idx="4"/>
            <a:endCxn id="48" idx="2"/>
          </p:cNvCxnSpPr>
          <p:nvPr/>
        </p:nvCxnSpPr>
        <p:spPr>
          <a:xfrm rot="16200000" flipH="1">
            <a:off x="3981139" y="4948564"/>
            <a:ext cx="733190" cy="181051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29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7D4960-D224-F74C-8B0D-E8408F676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err="1"/>
              <a:t>eSASS</a:t>
            </a:r>
            <a:r>
              <a:rPr lang="en-US" dirty="0"/>
              <a:t> version: </a:t>
            </a:r>
            <a:r>
              <a:rPr lang="en-US" b="1" dirty="0"/>
              <a:t>eSASSusers_180416</a:t>
            </a:r>
          </a:p>
          <a:p>
            <a:r>
              <a:rPr lang="en-US" dirty="0"/>
              <a:t>In preparing to complex tests we are working on deploying </a:t>
            </a:r>
            <a:r>
              <a:rPr lang="en-US" b="1" dirty="0" err="1"/>
              <a:t>eropipe</a:t>
            </a:r>
            <a:r>
              <a:rPr lang="en-US" dirty="0"/>
              <a:t> software and updated </a:t>
            </a:r>
            <a:r>
              <a:rPr lang="en-US" dirty="0" err="1"/>
              <a:t>eSASS</a:t>
            </a:r>
            <a:r>
              <a:rPr lang="en-US" dirty="0"/>
              <a:t> </a:t>
            </a:r>
            <a:r>
              <a:rPr lang="en-US" b="1" dirty="0"/>
              <a:t>eSASSpipe_181017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SIXTE</a:t>
            </a:r>
          </a:p>
          <a:p>
            <a:r>
              <a:rPr lang="en-US" dirty="0"/>
              <a:t>latest </a:t>
            </a:r>
            <a:r>
              <a:rPr lang="en-US" b="1" dirty="0"/>
              <a:t>SIXTE </a:t>
            </a:r>
            <a:r>
              <a:rPr lang="en-US" dirty="0"/>
              <a:t>eRosita simulator, also with setup for ART-XC telescope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ART-XC mirror simulator</a:t>
            </a:r>
          </a:p>
          <a:p>
            <a:pPr marL="0" indent="0">
              <a:buNone/>
            </a:pPr>
            <a:r>
              <a:rPr lang="en-US" b="1" dirty="0"/>
              <a:t>Paper 1: </a:t>
            </a:r>
            <a:r>
              <a:rPr lang="en-US" dirty="0"/>
              <a:t>“A Deep Extragalactic Survey with the ART-XC Telescope of the Spectrum-RG Observatory: Simulations and Expected Results”, </a:t>
            </a:r>
            <a:r>
              <a:rPr lang="en-US" dirty="0" err="1"/>
              <a:t>Mereminsky</a:t>
            </a:r>
            <a:r>
              <a:rPr lang="en-US" dirty="0"/>
              <a:t> et al., 02/2018</a:t>
            </a:r>
          </a:p>
          <a:p>
            <a:pPr marL="0" indent="0">
              <a:buNone/>
            </a:pPr>
            <a:r>
              <a:rPr lang="en-US" b="1" dirty="0"/>
              <a:t>Paper 2: </a:t>
            </a:r>
            <a:r>
              <a:rPr lang="en-US" dirty="0"/>
              <a:t>“Galactic plane survey”, </a:t>
            </a:r>
            <a:r>
              <a:rPr lang="en-US" dirty="0" err="1"/>
              <a:t>Mereminsky</a:t>
            </a:r>
            <a:r>
              <a:rPr lang="en-US" dirty="0"/>
              <a:t> et al., 10/2018 (in press)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022DE-9152-3C4A-96BB-6382B988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eSASS</a:t>
            </a:r>
            <a:r>
              <a:rPr lang="en-US" dirty="0"/>
              <a:t> at IKI</a:t>
            </a:r>
          </a:p>
        </p:txBody>
      </p:sp>
    </p:spTree>
    <p:extLst>
      <p:ext uri="{BB962C8B-B14F-4D97-AF65-F5344CB8AC3E}">
        <p14:creationId xmlns:p14="http://schemas.microsoft.com/office/powerpoint/2010/main" val="276462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7BDE21A-380F-7E45-BCC0-3E489667FDC1}"/>
              </a:ext>
            </a:extLst>
          </p:cNvPr>
          <p:cNvGrpSpPr/>
          <p:nvPr/>
        </p:nvGrpSpPr>
        <p:grpSpPr>
          <a:xfrm>
            <a:off x="435663" y="1993508"/>
            <a:ext cx="11326277" cy="3667769"/>
            <a:chOff x="548397" y="1417312"/>
            <a:chExt cx="11326277" cy="366776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786B701-696C-AB42-AACA-3E1D6E46A6FD}"/>
                </a:ext>
              </a:extLst>
            </p:cNvPr>
            <p:cNvSpPr txBox="1"/>
            <p:nvPr/>
          </p:nvSpPr>
          <p:spPr>
            <a:xfrm>
              <a:off x="2234005" y="1417312"/>
              <a:ext cx="191270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/>
                <a:t>NPOL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548D046-63A2-2143-BF57-197B75414D17}"/>
                </a:ext>
              </a:extLst>
            </p:cNvPr>
            <p:cNvSpPr txBox="1"/>
            <p:nvPr/>
          </p:nvSpPr>
          <p:spPr>
            <a:xfrm>
              <a:off x="548397" y="4003362"/>
              <a:ext cx="161454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/>
                <a:t>MPE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A02649-6B8B-DF48-9350-8DB4411615C8}"/>
                </a:ext>
              </a:extLst>
            </p:cNvPr>
            <p:cNvSpPr txBox="1"/>
            <p:nvPr/>
          </p:nvSpPr>
          <p:spPr>
            <a:xfrm>
              <a:off x="4388285" y="4069418"/>
              <a:ext cx="97174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/>
                <a:t>IKI</a:t>
              </a:r>
            </a:p>
          </p:txBody>
        </p:sp>
        <p:sp>
          <p:nvSpPr>
            <p:cNvPr id="8" name="Left-Right Arrow 7">
              <a:extLst>
                <a:ext uri="{FF2B5EF4-FFF2-40B4-BE49-F238E27FC236}">
                  <a16:creationId xmlns:a16="http://schemas.microsoft.com/office/drawing/2014/main" id="{670143EA-8155-0441-A6EC-8E4327FD24EB}"/>
                </a:ext>
              </a:extLst>
            </p:cNvPr>
            <p:cNvSpPr/>
            <p:nvPr/>
          </p:nvSpPr>
          <p:spPr>
            <a:xfrm rot="3253354">
              <a:off x="3263635" y="2943373"/>
              <a:ext cx="1553228" cy="57619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>
              <a:extLst>
                <a:ext uri="{FF2B5EF4-FFF2-40B4-BE49-F238E27FC236}">
                  <a16:creationId xmlns:a16="http://schemas.microsoft.com/office/drawing/2014/main" id="{F4E4E23F-EDEB-8842-ACC7-AF1C08CAFEC6}"/>
                </a:ext>
              </a:extLst>
            </p:cNvPr>
            <p:cNvSpPr/>
            <p:nvPr/>
          </p:nvSpPr>
          <p:spPr>
            <a:xfrm rot="7440475">
              <a:off x="1344759" y="2910345"/>
              <a:ext cx="1553228" cy="57619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-Right Arrow 9">
              <a:extLst>
                <a:ext uri="{FF2B5EF4-FFF2-40B4-BE49-F238E27FC236}">
                  <a16:creationId xmlns:a16="http://schemas.microsoft.com/office/drawing/2014/main" id="{79B9A9AE-0A13-FA40-8C21-550D8D3139BE}"/>
                </a:ext>
              </a:extLst>
            </p:cNvPr>
            <p:cNvSpPr/>
            <p:nvPr/>
          </p:nvSpPr>
          <p:spPr>
            <a:xfrm>
              <a:off x="2413743" y="4198903"/>
              <a:ext cx="1553228" cy="576197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889FB611-4946-2F46-9F07-8F310A811CA1}"/>
                </a:ext>
              </a:extLst>
            </p:cNvPr>
            <p:cNvSpPr/>
            <p:nvPr/>
          </p:nvSpPr>
          <p:spPr>
            <a:xfrm>
              <a:off x="5781340" y="2831284"/>
              <a:ext cx="1546386" cy="13676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1EDBABB-30F7-2142-A453-198D7E80FB21}"/>
                </a:ext>
              </a:extLst>
            </p:cNvPr>
            <p:cNvSpPr txBox="1"/>
            <p:nvPr/>
          </p:nvSpPr>
          <p:spPr>
            <a:xfrm>
              <a:off x="7906195" y="1417312"/>
              <a:ext cx="3968479" cy="3508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/>
                <a:t>Program</a:t>
              </a:r>
            </a:p>
            <a:p>
              <a:r>
                <a:rPr lang="en-US" sz="2400" b="1" dirty="0"/>
                <a:t>Day1: </a:t>
              </a:r>
              <a:r>
                <a:rPr lang="en-US" sz="2400" dirty="0"/>
                <a:t>Launch</a:t>
              </a:r>
            </a:p>
            <a:p>
              <a:r>
                <a:rPr lang="en-US" sz="2400" b="1" dirty="0"/>
                <a:t>Day2: </a:t>
              </a:r>
              <a:r>
                <a:rPr lang="en-US" sz="2400" dirty="0"/>
                <a:t>Switch to INO, On-board service system test </a:t>
              </a:r>
            </a:p>
            <a:p>
              <a:r>
                <a:rPr lang="en-US" sz="2400" dirty="0"/>
                <a:t>Day3: </a:t>
              </a:r>
            </a:p>
            <a:p>
              <a:r>
                <a:rPr lang="en-US" sz="2400" dirty="0"/>
                <a:t>…</a:t>
              </a:r>
            </a:p>
            <a:p>
              <a:r>
                <a:rPr lang="en-US" sz="2400" b="1" dirty="0"/>
                <a:t>Day10: </a:t>
              </a:r>
              <a:r>
                <a:rPr lang="en-US" sz="2400" dirty="0"/>
                <a:t>First correction burn</a:t>
              </a:r>
            </a:p>
            <a:p>
              <a:r>
                <a:rPr lang="en-US" sz="2400" dirty="0"/>
                <a:t>…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95B9AB00-E754-3A41-9F22-3E384A856A9C}"/>
              </a:ext>
            </a:extLst>
          </p:cNvPr>
          <p:cNvSpPr/>
          <p:nvPr/>
        </p:nvSpPr>
        <p:spPr>
          <a:xfrm>
            <a:off x="2101643" y="298521"/>
            <a:ext cx="80973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/>
              <a:t>SRG flight plan to L2 (document RUS/ENG)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603DF6-FE05-3648-A2F6-5364B15EEF9A}"/>
              </a:ext>
            </a:extLst>
          </p:cNvPr>
          <p:cNvSpPr/>
          <p:nvPr/>
        </p:nvSpPr>
        <p:spPr>
          <a:xfrm>
            <a:off x="4033974" y="3299022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RUS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9D579E-3666-6D4E-B84E-30F532A0E07B}"/>
              </a:ext>
            </a:extLst>
          </p:cNvPr>
          <p:cNvSpPr/>
          <p:nvPr/>
        </p:nvSpPr>
        <p:spPr>
          <a:xfrm>
            <a:off x="2781707" y="5410555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C3CE47-BFBA-F147-8AB5-D2E8B81DD34C}"/>
              </a:ext>
            </a:extLst>
          </p:cNvPr>
          <p:cNvSpPr txBox="1"/>
          <p:nvPr/>
        </p:nvSpPr>
        <p:spPr>
          <a:xfrm>
            <a:off x="1439593" y="3199915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103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3155-ADA0-3145-8A98-C21F29CE8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SRG flight plan to L2 point (RUS/ENG)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D0928F-B438-BC40-8A53-0D3CB1F141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6741" y="1825625"/>
            <a:ext cx="8738518" cy="4351338"/>
          </a:xfrm>
        </p:spPr>
      </p:pic>
    </p:spTree>
    <p:extLst>
      <p:ext uri="{BB962C8B-B14F-4D97-AF65-F5344CB8AC3E}">
        <p14:creationId xmlns:p14="http://schemas.microsoft.com/office/powerpoint/2010/main" val="108498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3155-ADA0-3145-8A98-C21F29CE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8536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SRG flight plan to L2 point (RUS/ENG)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FDF79A-4D39-3549-B089-1AC5505E9F13}"/>
              </a:ext>
            </a:extLst>
          </p:cNvPr>
          <p:cNvSpPr txBox="1"/>
          <p:nvPr/>
        </p:nvSpPr>
        <p:spPr>
          <a:xfrm>
            <a:off x="838200" y="1690688"/>
            <a:ext cx="4149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Possible calibration pattern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C60D85D-4F7C-D74C-A0D2-B11BF8F027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3562" y="365125"/>
            <a:ext cx="6473566" cy="6481629"/>
          </a:xfrm>
        </p:spPr>
      </p:pic>
    </p:spTree>
    <p:extLst>
      <p:ext uri="{BB962C8B-B14F-4D97-AF65-F5344CB8AC3E}">
        <p14:creationId xmlns:p14="http://schemas.microsoft.com/office/powerpoint/2010/main" val="357463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3155-ADA0-3145-8A98-C21F29CE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8536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SRG flight plan to L2 point (RUS/ENG)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44ECB88-CDF9-E84C-8D8E-EB267A1A3B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0200" y="365125"/>
            <a:ext cx="7058758" cy="580272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FDF79A-4D39-3549-B089-1AC5505E9F13}"/>
              </a:ext>
            </a:extLst>
          </p:cNvPr>
          <p:cNvSpPr txBox="1"/>
          <p:nvPr/>
        </p:nvSpPr>
        <p:spPr>
          <a:xfrm>
            <a:off x="838200" y="1690688"/>
            <a:ext cx="3867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List of calibration sources</a:t>
            </a:r>
          </a:p>
        </p:txBody>
      </p:sp>
    </p:spTree>
    <p:extLst>
      <p:ext uri="{BB962C8B-B14F-4D97-AF65-F5344CB8AC3E}">
        <p14:creationId xmlns:p14="http://schemas.microsoft.com/office/powerpoint/2010/main" val="4638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3155-ADA0-3145-8A98-C21F29CE8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8536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SRG flight plan to L2 point (RUS/ENG)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76F05DA-9F84-0E4C-85C0-95090A3562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3258" y="147137"/>
            <a:ext cx="7490290" cy="651671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A617E60-C47A-1045-9B3A-57EB9130CACE}"/>
              </a:ext>
            </a:extLst>
          </p:cNvPr>
          <p:cNvSpPr txBox="1"/>
          <p:nvPr/>
        </p:nvSpPr>
        <p:spPr>
          <a:xfrm>
            <a:off x="838200" y="1690688"/>
            <a:ext cx="4794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List of Russian-English </a:t>
            </a:r>
            <a:r>
              <a:rPr lang="en-US" sz="2800" dirty="0" err="1"/>
              <a:t>acronims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240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5B9AB00-E754-3A41-9F22-3E384A856A9C}"/>
              </a:ext>
            </a:extLst>
          </p:cNvPr>
          <p:cNvSpPr/>
          <p:nvPr/>
        </p:nvSpPr>
        <p:spPr>
          <a:xfrm>
            <a:off x="2922595" y="2991617"/>
            <a:ext cx="63802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/>
              <a:t>SRG flight to L2 </a:t>
            </a:r>
            <a:r>
              <a:rPr lang="en-US" sz="3600" dirty="0">
                <a:solidFill>
                  <a:srgbClr val="C00000"/>
                </a:solidFill>
              </a:rPr>
              <a:t>Planning tool</a:t>
            </a:r>
          </a:p>
          <a:p>
            <a:r>
              <a:rPr lang="en-US" sz="3600" dirty="0"/>
              <a:t>https://</a:t>
            </a:r>
            <a:r>
              <a:rPr lang="en-US" sz="3600" dirty="0" err="1"/>
              <a:t>triton.iki.rssi.ru</a:t>
            </a:r>
            <a:r>
              <a:rPr lang="en-US" sz="3600" dirty="0"/>
              <a:t>/</a:t>
            </a:r>
            <a:r>
              <a:rPr lang="en-US" sz="3600" dirty="0" err="1"/>
              <a:t>srg</a:t>
            </a:r>
            <a:r>
              <a:rPr lang="en-US" sz="3600" dirty="0"/>
              <a:t>/plan/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58A660-BD37-A04A-931F-407B74E8335E}"/>
              </a:ext>
            </a:extLst>
          </p:cNvPr>
          <p:cNvSpPr/>
          <p:nvPr/>
        </p:nvSpPr>
        <p:spPr>
          <a:xfrm>
            <a:off x="2922595" y="4556540"/>
            <a:ext cx="66586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can be extended for normal operations after reaching L2 point</a:t>
            </a:r>
          </a:p>
        </p:txBody>
      </p:sp>
    </p:spTree>
    <p:extLst>
      <p:ext uri="{BB962C8B-B14F-4D97-AF65-F5344CB8AC3E}">
        <p14:creationId xmlns:p14="http://schemas.microsoft.com/office/powerpoint/2010/main" val="83453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308</Words>
  <Application>Microsoft Macintosh PowerPoint</Application>
  <PresentationFormat>Widescreen</PresentationFormat>
  <Paragraphs>59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 Theme</vt:lpstr>
      <vt:lpstr>1) eSASS at IKI 2) SRG flight to L2 Planning tool  Roman Krivonos</vt:lpstr>
      <vt:lpstr>SRG Ground Segment </vt:lpstr>
      <vt:lpstr>eSASS at IKI</vt:lpstr>
      <vt:lpstr>PowerPoint Presentation</vt:lpstr>
      <vt:lpstr>SRG flight plan to L2 point (RUS/ENG)</vt:lpstr>
      <vt:lpstr>SRG flight plan to L2 point (RUS/ENG)</vt:lpstr>
      <vt:lpstr>SRG flight plan to L2 point (RUS/ENG)</vt:lpstr>
      <vt:lpstr>SRG flight plan to L2 point (RUS/ENG)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romakrivonos@gmail.com</dc:creator>
  <cp:lastModifiedBy>romakrivonos@gmail.com</cp:lastModifiedBy>
  <cp:revision>18</cp:revision>
  <dcterms:created xsi:type="dcterms:W3CDTF">2018-10-24T08:35:44Z</dcterms:created>
  <dcterms:modified xsi:type="dcterms:W3CDTF">2018-10-25T15:30:00Z</dcterms:modified>
</cp:coreProperties>
</file>