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970" r:id="rId2"/>
    <p:sldId id="2133" r:id="rId3"/>
    <p:sldId id="514" r:id="rId4"/>
    <p:sldId id="2134" r:id="rId5"/>
    <p:sldId id="263" r:id="rId6"/>
    <p:sldId id="264" r:id="rId7"/>
    <p:sldId id="265" r:id="rId8"/>
    <p:sldId id="267" r:id="rId9"/>
    <p:sldId id="1477" r:id="rId10"/>
    <p:sldId id="2137" r:id="rId11"/>
    <p:sldId id="1583" r:id="rId12"/>
    <p:sldId id="1602" r:id="rId13"/>
    <p:sldId id="1364" r:id="rId14"/>
    <p:sldId id="258" r:id="rId15"/>
    <p:sldId id="2138" r:id="rId16"/>
    <p:sldId id="260" r:id="rId17"/>
    <p:sldId id="261" r:id="rId18"/>
    <p:sldId id="262" r:id="rId19"/>
    <p:sldId id="281" r:id="rId20"/>
    <p:sldId id="282" r:id="rId21"/>
    <p:sldId id="331" r:id="rId22"/>
    <p:sldId id="332" r:id="rId23"/>
    <p:sldId id="334" r:id="rId24"/>
    <p:sldId id="312" r:id="rId25"/>
    <p:sldId id="361" r:id="rId26"/>
    <p:sldId id="2132" r:id="rId27"/>
    <p:sldId id="353" r:id="rId28"/>
    <p:sldId id="356" r:id="rId29"/>
    <p:sldId id="354" r:id="rId30"/>
    <p:sldId id="1550" r:id="rId31"/>
    <p:sldId id="1588" r:id="rId32"/>
    <p:sldId id="1308" r:id="rId33"/>
    <p:sldId id="280" r:id="rId34"/>
    <p:sldId id="259" r:id="rId35"/>
    <p:sldId id="461" r:id="rId36"/>
    <p:sldId id="395" r:id="rId37"/>
    <p:sldId id="2131" r:id="rId38"/>
    <p:sldId id="1504" r:id="rId39"/>
    <p:sldId id="2135" r:id="rId40"/>
    <p:sldId id="159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CD3"/>
    <a:srgbClr val="BEB317"/>
    <a:srgbClr val="1F16FF"/>
    <a:srgbClr val="00B050"/>
    <a:srgbClr val="C2C052"/>
    <a:srgbClr val="AC0000"/>
    <a:srgbClr val="DFDFDF"/>
    <a:srgbClr val="2E2E2E"/>
    <a:srgbClr val="1D4277"/>
    <a:srgbClr val="323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671" autoAdjust="0"/>
    <p:restoredTop sz="95473" autoAdjust="0"/>
  </p:normalViewPr>
  <p:slideViewPr>
    <p:cSldViewPr snapToObjects="1">
      <p:cViewPr varScale="1">
        <p:scale>
          <a:sx n="125" d="100"/>
          <a:sy n="125" d="100"/>
        </p:scale>
        <p:origin x="52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33CF7-6D78-AB4F-8F51-E36C858C6E17}" type="datetime1">
              <a:rPr lang="en-US" smtClean="0"/>
              <a:pPr/>
              <a:t>8/17/23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577FC-4441-AD45-8C46-2C40448931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1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3531F-9C20-4A4A-A0E3-5D44F26D942A}" type="datetime1">
              <a:rPr lang="en-US" smtClean="0"/>
              <a:pPr/>
              <a:t>8/17/23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C3929-1796-5442-A58A-BFCB27C3D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415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5EF5A-6DD2-2D44-8BB4-1F77E8C37EB2}" type="slidenum">
              <a:rPr lang="en-GB"/>
              <a:pPr/>
              <a:t>1</a:t>
            </a:fld>
            <a:endParaRPr lang="en-GB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1C5B94-FFE2-C24B-BEB8-CC2995B97BD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81D07-EE93-2C47-A94B-88029DD0CC05}" type="slidenum">
              <a:rPr lang="en-GB"/>
              <a:pPr/>
              <a:t>3</a:t>
            </a:fld>
            <a:endParaRPr lang="en-GB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C326F-788A-0246-82BA-8DCE57FC520C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28002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31BF-6D30-E343-82CC-F4AA350456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5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31BF-6D30-E343-82CC-F4AA350456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05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31BF-6D30-E343-82CC-F4AA350456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3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31BF-6D30-E343-82CC-F4AA350456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04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C5B94-FFE2-C24B-BEB8-CC2995B97BD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9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63274-6579-2E4E-8759-113EAEC29E14}" type="slidenum">
              <a:rPr kumimoji="1" lang="zh-CN" altLang="en-US" smtClean="0"/>
              <a:t>36</a:t>
            </a:fld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zh-CN"/>
              <a:t>2016/6/21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63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pic" sz="half" idx="13"/>
          </p:nvPr>
        </p:nvSpPr>
        <p:spPr>
          <a:xfrm>
            <a:off x="6298410" y="1821658"/>
            <a:ext cx="5000625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half" idx="1"/>
          </p:nvPr>
        </p:nvSpPr>
        <p:spPr>
          <a:xfrm>
            <a:off x="892971" y="1821658"/>
            <a:ext cx="5000625" cy="4420195"/>
          </a:xfrm>
          <a:prstGeom prst="rect">
            <a:avLst/>
          </a:prstGeom>
        </p:spPr>
        <p:txBody>
          <a:bodyPr anchor="t"/>
          <a:lstStyle>
            <a:lvl1pPr marL="241093" indent="-241093">
              <a:spcBef>
                <a:spcPts val="703"/>
              </a:spcBef>
              <a:buClr>
                <a:srgbClr val="7A81FF"/>
              </a:buClr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  <a:lvl2pPr marL="482186" indent="-241093">
              <a:spcBef>
                <a:spcPts val="703"/>
              </a:spcBef>
              <a:buClr>
                <a:srgbClr val="8AB8DE"/>
              </a:buClr>
              <a:buSzPct val="100000"/>
              <a:buChar char="❖"/>
              <a:defRPr sz="1800">
                <a:latin typeface="Helvetica"/>
                <a:ea typeface="Helvetica"/>
                <a:cs typeface="Helvetica"/>
                <a:sym typeface="Helvetica"/>
              </a:defRPr>
            </a:lvl2pPr>
            <a:lvl3pPr marL="723279" indent="-241093">
              <a:spcBef>
                <a:spcPts val="703"/>
              </a:spcBef>
              <a:buClr>
                <a:srgbClr val="70BDBF"/>
              </a:buClr>
              <a:buSzPct val="100000"/>
              <a:buChar char="✴"/>
              <a:defRPr sz="1800">
                <a:latin typeface="Helvetica"/>
                <a:ea typeface="Helvetica"/>
                <a:cs typeface="Helvetica"/>
                <a:sym typeface="Helvetica"/>
              </a:defRPr>
            </a:lvl3pPr>
            <a:lvl4pPr marL="964372" indent="-241093">
              <a:spcBef>
                <a:spcPts val="703"/>
              </a:spcBef>
              <a:defRPr sz="1800">
                <a:latin typeface="Helvetica"/>
                <a:ea typeface="Helvetica"/>
                <a:cs typeface="Helvetica"/>
                <a:sym typeface="Helvetica"/>
              </a:defRPr>
            </a:lvl4pPr>
            <a:lvl5pPr marL="1205465" indent="-241093">
              <a:spcBef>
                <a:spcPts val="703"/>
              </a:spcBef>
              <a:defRPr sz="18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/>
          <p:nvPr/>
        </p:nvSpPr>
        <p:spPr>
          <a:xfrm>
            <a:off x="562763" y="800851"/>
            <a:ext cx="11353493" cy="41365"/>
          </a:xfrm>
          <a:prstGeom prst="rect">
            <a:avLst/>
          </a:prstGeom>
          <a:gradFill>
            <a:gsLst>
              <a:gs pos="0">
                <a:srgbClr val="009193">
                  <a:alpha val="59967"/>
                </a:srgbClr>
              </a:gs>
              <a:gs pos="100000">
                <a:srgbClr val="7A81FF">
                  <a:alpha val="59967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/>
          </a:p>
        </p:txBody>
      </p:sp>
      <p:pic>
        <p:nvPicPr>
          <p:cNvPr id="71" name="EROSITA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784" y="6388781"/>
            <a:ext cx="784361" cy="4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MPE_logo_189x180px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7" y="6395122"/>
            <a:ext cx="594120" cy="42437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5933333" y="6536532"/>
            <a:ext cx="318993" cy="24110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7711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32451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7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3" y="3611596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55193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6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068582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00">
                <a:solidFill>
                  <a:schemeClr val="accent1">
                    <a:lumOff val="13575"/>
                  </a:schemeClr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309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r>
              <a:rPr lang="ro-RO"/>
              <a:t>Merloni - EAS2023 - SS2 - 07/2023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00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1.png"/><Relationship Id="rId7" Type="http://schemas.openxmlformats.org/officeDocument/2006/relationships/hyperlink" Target="https://www.nature.com/articles/d41586-023-00074-5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pe.mpg.de/7919825/news20230112" TargetMode="External"/><Relationship Id="rId5" Type="http://schemas.openxmlformats.org/officeDocument/2006/relationships/hyperlink" Target="https://www.esa.int/Science_Exploration/Space_Science/XMM-Newton_spies_black_holes_eating_the_same_stars_again_and_again" TargetMode="Externa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tiff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8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27.png"/><Relationship Id="rId15" Type="http://schemas.openxmlformats.org/officeDocument/2006/relationships/image" Target="../media/image85.png"/><Relationship Id="rId10" Type="http://schemas.openxmlformats.org/officeDocument/2006/relationships/image" Target="../media/image80.jpeg"/><Relationship Id="rId4" Type="http://schemas.openxmlformats.org/officeDocument/2006/relationships/image" Target="../media/image31.png"/><Relationship Id="rId9" Type="http://schemas.openxmlformats.org/officeDocument/2006/relationships/image" Target="../media/image79.png"/><Relationship Id="rId14" Type="http://schemas.openxmlformats.org/officeDocument/2006/relationships/image" Target="../media/image8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erass1_rgb_greyscale.png"/>
          <p:cNvPicPr>
            <a:picLocks noChangeAspect="1"/>
          </p:cNvPicPr>
          <p:nvPr/>
        </p:nvPicPr>
        <p:blipFill rotWithShape="1">
          <a:blip r:embed="rId3" cstate="print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8192"/>
            <a:ext cx="12216680" cy="5157192"/>
          </a:xfrm>
          <a:prstGeom prst="rect">
            <a:avLst/>
          </a:prstGeom>
        </p:spPr>
      </p:pic>
      <p:sp>
        <p:nvSpPr>
          <p:cNvPr id="345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293096"/>
            <a:ext cx="6400800" cy="2193032"/>
          </a:xfrm>
          <a:noFill/>
          <a:ln/>
        </p:spPr>
        <p:txBody>
          <a:bodyPr>
            <a:norm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sz="28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Andrea Merloni (MPE)</a:t>
            </a:r>
          </a:p>
          <a:p>
            <a:pPr eaLnBrk="0" hangingPunct="0">
              <a:spcBef>
                <a:spcPct val="0"/>
              </a:spcBef>
            </a:pPr>
            <a:endParaRPr lang="en-GB" sz="2800" dirty="0">
              <a:solidFill>
                <a:schemeClr val="bg1"/>
              </a:solidFill>
              <a:effectLst>
                <a:glow rad="63500">
                  <a:schemeClr val="accent4">
                    <a:alpha val="75000"/>
                  </a:schemeClr>
                </a:glow>
              </a:effectLst>
              <a:latin typeface="Avenir Book"/>
              <a:cs typeface="Avenir Book"/>
            </a:endParaRPr>
          </a:p>
        </p:txBody>
      </p:sp>
      <p:pic>
        <p:nvPicPr>
          <p:cNvPr id="22" name="Picture 21" descr="eROSITA_Logo_negw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-1107503"/>
            <a:ext cx="2997151" cy="4241347"/>
          </a:xfrm>
          <a:prstGeom prst="rect">
            <a:avLst/>
          </a:prstGeom>
        </p:spPr>
      </p:pic>
      <p:pic>
        <p:nvPicPr>
          <p:cNvPr id="23" name="Picture 1630" descr="mpe_logo_wei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368" y="214333"/>
            <a:ext cx="1224136" cy="140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A picture containing text, lit, night&#10;&#10;Description automatically generated">
            <a:extLst>
              <a:ext uri="{FF2B5EF4-FFF2-40B4-BE49-F238E27FC236}">
                <a16:creationId xmlns:a16="http://schemas.microsoft.com/office/drawing/2014/main" id="{60B538AC-E9DB-F4E3-8569-CE712F73FE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0000"/>
          </a:blip>
          <a:srcRect l="50904" t="3480" r="1977" b="41224"/>
          <a:stretch/>
        </p:blipFill>
        <p:spPr bwMode="auto">
          <a:xfrm>
            <a:off x="3111624" y="332657"/>
            <a:ext cx="6224736" cy="208823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03512" y="1916832"/>
            <a:ext cx="8763000" cy="24384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X-ray observations of exotic nuclear transients:</a:t>
            </a:r>
          </a:p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2800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How could electromagnetic observations shed light on the population of I/EMRI?</a:t>
            </a:r>
          </a:p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endParaRPr lang="en-GB" b="1" dirty="0">
              <a:solidFill>
                <a:schemeClr val="bg1"/>
              </a:solidFill>
              <a:effectLst>
                <a:outerShdw blurRad="41275" dist="20320" dir="1800000" algn="tl" rotWithShape="0">
                  <a:srgbClr val="FF0000">
                    <a:alpha val="40000"/>
                  </a:srgbClr>
                </a:outerShdw>
              </a:effectLst>
              <a:latin typeface="Avenir Heavy"/>
              <a:cs typeface="Avenir Heavy"/>
            </a:endParaRPr>
          </a:p>
        </p:txBody>
      </p:sp>
      <p:pic>
        <p:nvPicPr>
          <p:cNvPr id="2050" name="Picture 2" descr="Home - Einstein Probe - Cosmos">
            <a:extLst>
              <a:ext uri="{FF2B5EF4-FFF2-40B4-BE49-F238E27FC236}">
                <a16:creationId xmlns:a16="http://schemas.microsoft.com/office/drawing/2014/main" id="{B75FB9DE-3DA9-2FD2-7622-EFDC33435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085184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2599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rass1_rgb_e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17" y="764704"/>
            <a:ext cx="9857167" cy="5247553"/>
          </a:xfrm>
          <a:prstGeom prst="rect">
            <a:avLst/>
          </a:prstGeom>
        </p:spPr>
      </p:pic>
      <p:sp>
        <p:nvSpPr>
          <p:cNvPr id="50" name="Title 1"/>
          <p:cNvSpPr txBox="1">
            <a:spLocks/>
          </p:cNvSpPr>
          <p:nvPr/>
        </p:nvSpPr>
        <p:spPr>
          <a:xfrm>
            <a:off x="1981200" y="116632"/>
            <a:ext cx="8229600" cy="806961"/>
          </a:xfrm>
          <a:prstGeom prst="rect">
            <a:avLst/>
          </a:prstGeom>
        </p:spPr>
        <p:txBody>
          <a:bodyPr lIns="65306" tIns="32653" rIns="65306" bIns="32653">
            <a:normAutofit/>
          </a:bodyPr>
          <a:lstStyle>
            <a:lvl1pPr algn="ctr" defTabSz="71689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sz="4000" b="1" dirty="0">
                <a:solidFill>
                  <a:srgbClr val="FFFFFF"/>
                </a:solidFill>
                <a:latin typeface="Avenir Heavy" panose="02000503020000020003" pitchFamily="2" charset="0"/>
                <a:cs typeface="Avenir Book"/>
              </a:rPr>
              <a:t>The eRASS1 X-ray sky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9376" y="5949281"/>
            <a:ext cx="399590" cy="342943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/>
                <a:cs typeface="Avenir Book"/>
              </a:rPr>
              <a:t>IKI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42128" y="5949281"/>
            <a:ext cx="670496" cy="342943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MPE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49511" y="6027933"/>
            <a:ext cx="8092978" cy="342943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J. Sanders, H. Brunner (MPE), E. </a:t>
            </a:r>
            <a:r>
              <a:rPr lang="en-US" dirty="0" err="1">
                <a:solidFill>
                  <a:srgbClr val="A6A6A6"/>
                </a:solidFill>
                <a:latin typeface="Avenir Book"/>
                <a:cs typeface="Avenir Book"/>
              </a:rPr>
              <a:t>Churazov</a:t>
            </a:r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, M. </a:t>
            </a:r>
            <a:r>
              <a:rPr lang="en-US" dirty="0" err="1">
                <a:solidFill>
                  <a:srgbClr val="A6A6A6"/>
                </a:solidFill>
                <a:latin typeface="Avenir Book"/>
                <a:cs typeface="Avenir Book"/>
              </a:rPr>
              <a:t>Gilfanov</a:t>
            </a:r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 (IKI), and </a:t>
            </a:r>
            <a:r>
              <a:rPr lang="en-US" dirty="0" err="1">
                <a:solidFill>
                  <a:srgbClr val="A6A6A6"/>
                </a:solidFill>
                <a:latin typeface="Avenir Book"/>
                <a:cs typeface="Avenir Book"/>
              </a:rPr>
              <a:t>eSASS</a:t>
            </a:r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 team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4B30948-1723-6C49-B1CF-48F7DC6E44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329" y="113673"/>
            <a:ext cx="1282005" cy="10110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F9E7F4-D492-1708-DACA-742B7FC731C3}"/>
              </a:ext>
            </a:extLst>
          </p:cNvPr>
          <p:cNvSpPr/>
          <p:nvPr/>
        </p:nvSpPr>
        <p:spPr>
          <a:xfrm>
            <a:off x="119336" y="697920"/>
            <a:ext cx="1842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R: 0.3-0.6 keV</a:t>
            </a:r>
          </a:p>
          <a:p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G: 0.6-1.0 keV</a:t>
            </a:r>
          </a:p>
          <a:p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B: 1.0-2.3 keV</a:t>
            </a:r>
          </a:p>
          <a:p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~10’ smooth.</a:t>
            </a:r>
          </a:p>
          <a:p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8B38F-FF91-7C99-1A2C-D74614A19BAB}"/>
              </a:ext>
            </a:extLst>
          </p:cNvPr>
          <p:cNvSpPr txBox="1"/>
          <p:nvPr/>
        </p:nvSpPr>
        <p:spPr>
          <a:xfrm>
            <a:off x="3791744" y="486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9545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rass1_rgb_e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6096000" y="764704"/>
            <a:ext cx="4928584" cy="5247553"/>
          </a:xfrm>
          <a:prstGeom prst="rect">
            <a:avLst/>
          </a:prstGeom>
        </p:spPr>
      </p:pic>
      <p:sp>
        <p:nvSpPr>
          <p:cNvPr id="50" name="Title 1"/>
          <p:cNvSpPr txBox="1">
            <a:spLocks/>
          </p:cNvSpPr>
          <p:nvPr/>
        </p:nvSpPr>
        <p:spPr>
          <a:xfrm>
            <a:off x="1981200" y="116632"/>
            <a:ext cx="8229600" cy="806961"/>
          </a:xfrm>
          <a:prstGeom prst="rect">
            <a:avLst/>
          </a:prstGeom>
        </p:spPr>
        <p:txBody>
          <a:bodyPr lIns="65306" tIns="32653" rIns="65306" bIns="32653">
            <a:normAutofit/>
          </a:bodyPr>
          <a:lstStyle>
            <a:lvl1pPr algn="ctr" defTabSz="71689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sz="4000" b="1" dirty="0">
                <a:solidFill>
                  <a:srgbClr val="FFFFFF"/>
                </a:solidFill>
                <a:latin typeface="Avenir Heavy" panose="02000503020000020003" pitchFamily="2" charset="0"/>
                <a:cs typeface="Avenir Book"/>
              </a:rPr>
              <a:t>Fall 2023: eRASS1 data release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42128" y="5949281"/>
            <a:ext cx="670496" cy="342943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MPE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4B30948-1723-6C49-B1CF-48F7DC6E44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329" y="113673"/>
            <a:ext cx="1282005" cy="1011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E78C37-8FCB-0119-8243-F3696F627F52}"/>
              </a:ext>
            </a:extLst>
          </p:cNvPr>
          <p:cNvSpPr txBox="1"/>
          <p:nvPr/>
        </p:nvSpPr>
        <p:spPr>
          <a:xfrm>
            <a:off x="2101424" y="5784573"/>
            <a:ext cx="2988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chemeClr val="bg1"/>
                </a:solidFill>
                <a:latin typeface="Avenir Book" panose="02000503020000020003" pitchFamily="2" charset="0"/>
              </a:rPr>
              <a:t>Merloni et al., submitted</a:t>
            </a:r>
          </a:p>
        </p:txBody>
      </p:sp>
      <p:sp>
        <p:nvSpPr>
          <p:cNvPr id="12" name="Textfeld 2">
            <a:extLst>
              <a:ext uri="{FF2B5EF4-FFF2-40B4-BE49-F238E27FC236}">
                <a16:creationId xmlns:a16="http://schemas.microsoft.com/office/drawing/2014/main" id="{3AEA3FC3-E010-44EA-4626-55D0D388920F}"/>
              </a:ext>
            </a:extLst>
          </p:cNvPr>
          <p:cNvSpPr txBox="1"/>
          <p:nvPr/>
        </p:nvSpPr>
        <p:spPr>
          <a:xfrm>
            <a:off x="983432" y="1095261"/>
            <a:ext cx="451598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Calibration</a:t>
            </a: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 DB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Attitude </a:t>
            </a: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files</a:t>
            </a:r>
            <a:endParaRPr lang="de-DE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Exposure</a:t>
            </a: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maps</a:t>
            </a:r>
            <a:endParaRPr lang="de-DE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Count rate </a:t>
            </a: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maps</a:t>
            </a: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Source </a:t>
            </a: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catalogues</a:t>
            </a:r>
            <a:endParaRPr lang="de-DE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Light </a:t>
            </a: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curves</a:t>
            </a: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Spectra</a:t>
            </a:r>
            <a:endParaRPr lang="de-DE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Candidate</a:t>
            </a:r>
            <a:r>
              <a:rPr lang="de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 Counterparts</a:t>
            </a:r>
          </a:p>
        </p:txBody>
      </p:sp>
    </p:spTree>
    <p:extLst>
      <p:ext uri="{BB962C8B-B14F-4D97-AF65-F5344CB8AC3E}">
        <p14:creationId xmlns:p14="http://schemas.microsoft.com/office/powerpoint/2010/main" val="3547615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 txBox="1">
            <a:spLocks/>
          </p:cNvSpPr>
          <p:nvPr/>
        </p:nvSpPr>
        <p:spPr>
          <a:xfrm>
            <a:off x="1981200" y="29751"/>
            <a:ext cx="8229600" cy="806961"/>
          </a:xfrm>
          <a:prstGeom prst="rect">
            <a:avLst/>
          </a:prstGeom>
        </p:spPr>
        <p:txBody>
          <a:bodyPr lIns="65306" tIns="32653" rIns="65306" bIns="32653">
            <a:normAutofit/>
          </a:bodyPr>
          <a:lstStyle>
            <a:lvl1pPr algn="ctr" defTabSz="71689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sz="4000" b="1" dirty="0" err="1">
                <a:solidFill>
                  <a:srgbClr val="FFFFFF"/>
                </a:solidFill>
                <a:latin typeface="Avenir Heavy" panose="02000503020000020003" pitchFamily="2" charset="0"/>
                <a:cs typeface="Avenir Book"/>
              </a:rPr>
              <a:t>eRASS</a:t>
            </a:r>
            <a:r>
              <a:rPr lang="en-US" sz="4000" b="1" dirty="0">
                <a:solidFill>
                  <a:srgbClr val="FFFFFF"/>
                </a:solidFill>
                <a:latin typeface="Avenir Heavy" panose="02000503020000020003" pitchFamily="2" charset="0"/>
                <a:cs typeface="Avenir Book"/>
              </a:rPr>
              <a:t> in time domain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9336" y="5445224"/>
            <a:ext cx="3057368" cy="108160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eRASS1 </a:t>
            </a:r>
            <a:r>
              <a:rPr lang="en-US" sz="2200" dirty="0" err="1">
                <a:solidFill>
                  <a:srgbClr val="A6A6A6"/>
                </a:solidFill>
                <a:latin typeface="Avenir Book"/>
                <a:cs typeface="Avenir Book"/>
              </a:rPr>
              <a:t>cts</a:t>
            </a:r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 rate image</a:t>
            </a:r>
          </a:p>
          <a:p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M</a:t>
            </a:r>
            <a:r>
              <a:rPr lang="en-US" sz="2200">
                <a:solidFill>
                  <a:srgbClr val="A6A6A6"/>
                </a:solidFill>
                <a:latin typeface="Avenir Book"/>
                <a:cs typeface="Avenir Book"/>
              </a:rPr>
              <a:t>ovie </a:t>
            </a:r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courtesy </a:t>
            </a:r>
          </a:p>
          <a:p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of J. Sanders (MPE)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eROSITA_Logo_RGB.png">
            <a:extLst>
              <a:ext uri="{FF2B5EF4-FFF2-40B4-BE49-F238E27FC236}">
                <a16:creationId xmlns:a16="http://schemas.microsoft.com/office/drawing/2014/main" id="{A8DEF0A6-02AB-4FED-E941-D337FFC580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329" y="113673"/>
            <a:ext cx="1282005" cy="1011071"/>
          </a:xfrm>
          <a:prstGeom prst="rect">
            <a:avLst/>
          </a:prstGeom>
        </p:spPr>
      </p:pic>
      <p:pic>
        <p:nvPicPr>
          <p:cNvPr id="6" name="erass1-6months-anim.mp4">
            <a:hlinkClick r:id="" action="ppaction://media"/>
            <a:extLst>
              <a:ext uri="{FF2B5EF4-FFF2-40B4-BE49-F238E27FC236}">
                <a16:creationId xmlns:a16="http://schemas.microsoft.com/office/drawing/2014/main" id="{0062577D-2826-A2C6-6EAA-5911910C2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7688" y="620688"/>
            <a:ext cx="5735664" cy="57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 txBox="1">
            <a:spLocks/>
          </p:cNvSpPr>
          <p:nvPr/>
        </p:nvSpPr>
        <p:spPr>
          <a:xfrm>
            <a:off x="1981200" y="44624"/>
            <a:ext cx="8229600" cy="806961"/>
          </a:xfrm>
          <a:prstGeom prst="rect">
            <a:avLst/>
          </a:prstGeom>
        </p:spPr>
        <p:txBody>
          <a:bodyPr lIns="65306" tIns="32653" rIns="65306" bIns="32653">
            <a:normAutofit/>
          </a:bodyPr>
          <a:lstStyle>
            <a:lvl1pPr algn="ctr" defTabSz="71689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  <a:latin typeface="Avenir Medium"/>
                <a:cs typeface="Avenir Medium"/>
              </a:rPr>
              <a:t>Four surveys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8200" y="6315022"/>
            <a:ext cx="2895600" cy="365125"/>
          </a:xfrm>
        </p:spPr>
        <p:txBody>
          <a:bodyPr/>
          <a:lstStyle/>
          <a:p>
            <a:r>
              <a:rPr lang="ro-RO"/>
              <a:t>Merloni - EAS2023 - SS2 - 07/2023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15022"/>
            <a:ext cx="2133600" cy="365125"/>
          </a:xfrm>
        </p:spPr>
        <p:txBody>
          <a:bodyPr/>
          <a:lstStyle/>
          <a:p>
            <a:fld id="{D843E2B8-ACCB-FA41-AF16-A4B809182F32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BF85A1-0AB6-D541-858D-CBD68DEC97D5}"/>
              </a:ext>
            </a:extLst>
          </p:cNvPr>
          <p:cNvGrpSpPr/>
          <p:nvPr/>
        </p:nvGrpSpPr>
        <p:grpSpPr>
          <a:xfrm>
            <a:off x="1271464" y="620688"/>
            <a:ext cx="9396536" cy="5400600"/>
            <a:chOff x="0" y="870045"/>
            <a:chExt cx="9144000" cy="51179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AB79C6-5FDD-0140-945F-CFDFADA6D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70045"/>
              <a:ext cx="9144000" cy="5117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8D8B4D-340D-BF49-90DB-18501A8C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4" y="2420888"/>
              <a:ext cx="362183" cy="93610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1B1898-196D-FA43-BB28-D543FC11201E}"/>
              </a:ext>
            </a:extLst>
          </p:cNvPr>
          <p:cNvSpPr txBox="1"/>
          <p:nvPr/>
        </p:nvSpPr>
        <p:spPr>
          <a:xfrm>
            <a:off x="2946420" y="6084004"/>
            <a:ext cx="629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/>
                </a:solidFill>
                <a:latin typeface="Avenir Book" panose="02000503020000020003" pitchFamily="2" charset="0"/>
              </a:rPr>
              <a:t>0.6-2.3 keV exposure maps of the first 4 eRASS, in seconds </a:t>
            </a:r>
          </a:p>
        </p:txBody>
      </p:sp>
      <p:pic>
        <p:nvPicPr>
          <p:cNvPr id="10" name="Picture 9" descr="mpe_logo_black.png">
            <a:extLst>
              <a:ext uri="{FF2B5EF4-FFF2-40B4-BE49-F238E27FC236}">
                <a16:creationId xmlns:a16="http://schemas.microsoft.com/office/drawing/2014/main" id="{1A8CBCC7-026F-C842-98C6-AFA48664E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13674"/>
            <a:ext cx="845842" cy="867055"/>
          </a:xfrm>
          <a:prstGeom prst="rect">
            <a:avLst/>
          </a:prstGeom>
        </p:spPr>
      </p:pic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DCCE2390-3303-0148-AFAD-9ADA2872E0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329" y="113673"/>
            <a:ext cx="1282005" cy="10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40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eROSITA’s time domain capabilities during its 4.3 all-sky surveys (Dec’19- Feb ’22)"/>
          <p:cNvSpPr txBox="1">
            <a:spLocks noGrp="1"/>
          </p:cNvSpPr>
          <p:nvPr>
            <p:ph type="title"/>
          </p:nvPr>
        </p:nvSpPr>
        <p:spPr>
          <a:xfrm>
            <a:off x="1347142" y="134723"/>
            <a:ext cx="9497717" cy="1084120"/>
          </a:xfrm>
          <a:prstGeom prst="rect">
            <a:avLst/>
          </a:prstGeom>
        </p:spPr>
        <p:txBody>
          <a:bodyPr>
            <a:normAutofit/>
          </a:bodyPr>
          <a:lstStyle>
            <a:lvl1pPr defTabSz="660400">
              <a:lnSpc>
                <a:spcPct val="100000"/>
              </a:lnSpc>
              <a:defRPr sz="4400" spc="0"/>
            </a:lvl1pPr>
          </a:lstStyle>
          <a:p>
            <a:r>
              <a:rPr sz="3200" dirty="0" err="1"/>
              <a:t>eROSITA’s</a:t>
            </a:r>
            <a:r>
              <a:rPr sz="3200" dirty="0"/>
              <a:t> time domain capabilities during its </a:t>
            </a:r>
            <a:br>
              <a:rPr lang="en-US" sz="3200" dirty="0"/>
            </a:br>
            <a:r>
              <a:rPr sz="3200" dirty="0"/>
              <a:t>4.3 all-sky surveys (Dec’19- Feb ’22)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032525" y="6540500"/>
            <a:ext cx="120702" cy="187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 dirty="0"/>
          </a:p>
        </p:txBody>
      </p:sp>
      <p:pic>
        <p:nvPicPr>
          <p:cNvPr id="209" name="Screenshot 2023-06-09 at 14.29.33.png" descr="Screenshot 2023-06-09 at 14.29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91" y="1728081"/>
            <a:ext cx="9563278" cy="378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(J0744; Malyali+23)"/>
          <p:cNvSpPr txBox="1"/>
          <p:nvPr/>
        </p:nvSpPr>
        <p:spPr>
          <a:xfrm rot="16200000">
            <a:off x="10628932" y="4085663"/>
            <a:ext cx="1065997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(J0744; Malyali+23)</a:t>
            </a:r>
          </a:p>
        </p:txBody>
      </p:sp>
      <p:sp>
        <p:nvSpPr>
          <p:cNvPr id="211" name="40s: scan over FoV"/>
          <p:cNvSpPr txBox="1"/>
          <p:nvPr/>
        </p:nvSpPr>
        <p:spPr>
          <a:xfrm>
            <a:off x="187283" y="5280084"/>
            <a:ext cx="2012026" cy="359073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000">
                <a:solidFill>
                  <a:srgbClr val="FF0000"/>
                </a:solidFill>
              </a:rPr>
              <a:t>40s: scan over FoV</a:t>
            </a:r>
          </a:p>
        </p:txBody>
      </p:sp>
      <p:sp>
        <p:nvSpPr>
          <p:cNvPr id="212" name="Line"/>
          <p:cNvSpPr/>
          <p:nvPr/>
        </p:nvSpPr>
        <p:spPr>
          <a:xfrm flipV="1">
            <a:off x="1959732" y="4487087"/>
            <a:ext cx="832057" cy="701796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>
              <a:solidFill>
                <a:srgbClr val="FF0000"/>
              </a:solidFill>
            </a:endParaRPr>
          </a:p>
        </p:txBody>
      </p:sp>
      <p:sp>
        <p:nvSpPr>
          <p:cNvPr id="213" name="total background"/>
          <p:cNvSpPr txBox="1"/>
          <p:nvPr/>
        </p:nvSpPr>
        <p:spPr>
          <a:xfrm>
            <a:off x="10041700" y="2314298"/>
            <a:ext cx="868379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>
              <a:defRPr sz="2600" b="1"/>
            </a:pPr>
            <a:r>
              <a:rPr sz="1300">
                <a:solidFill>
                  <a:srgbClr val="000000"/>
                </a:solidFill>
              </a:rPr>
              <a:t>total</a:t>
            </a:r>
            <a:br>
              <a:rPr sz="1300">
                <a:solidFill>
                  <a:srgbClr val="000000"/>
                </a:solidFill>
              </a:rPr>
            </a:br>
            <a:r>
              <a:rPr sz="1300">
                <a:solidFill>
                  <a:srgbClr val="929292"/>
                </a:solidFill>
              </a:rPr>
              <a:t>background</a:t>
            </a:r>
          </a:p>
        </p:txBody>
      </p:sp>
      <p:pic>
        <p:nvPicPr>
          <p:cNvPr id="2" name="Picture 1" descr="eROSITA_Logo_RGB.png">
            <a:extLst>
              <a:ext uri="{FF2B5EF4-FFF2-40B4-BE49-F238E27FC236}">
                <a16:creationId xmlns:a16="http://schemas.microsoft.com/office/drawing/2014/main" id="{AB9B0D71-5F4C-32B9-13A5-C6B7150E1D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3" name="Picture 19" descr="logo_mpe_white">
            <a:extLst>
              <a:ext uri="{FF2B5EF4-FFF2-40B4-BE49-F238E27FC236}">
                <a16:creationId xmlns:a16="http://schemas.microsoft.com/office/drawing/2014/main" id="{5B9D9852-E0EE-4266-D2F2-B6C7AD4F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032525" y="6540500"/>
            <a:ext cx="120702" cy="187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 dirty="0"/>
          </a:p>
        </p:txBody>
      </p:sp>
      <p:pic>
        <p:nvPicPr>
          <p:cNvPr id="216" name="Screenshot 2023-06-09 at 14.29.33.png" descr="Screenshot 2023-06-09 at 14.29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91" y="1728081"/>
            <a:ext cx="9563278" cy="378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40s: scan over FoV"/>
          <p:cNvSpPr txBox="1"/>
          <p:nvPr/>
        </p:nvSpPr>
        <p:spPr>
          <a:xfrm>
            <a:off x="239353" y="5280084"/>
            <a:ext cx="198002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40s: scan over FoV</a:t>
            </a:r>
          </a:p>
        </p:txBody>
      </p:sp>
      <p:sp>
        <p:nvSpPr>
          <p:cNvPr id="218" name="Line"/>
          <p:cNvSpPr/>
          <p:nvPr/>
        </p:nvSpPr>
        <p:spPr>
          <a:xfrm flipV="1">
            <a:off x="1959732" y="4487087"/>
            <a:ext cx="832057" cy="701796"/>
          </a:xfrm>
          <a:prstGeom prst="line">
            <a:avLst/>
          </a:prstGeom>
          <a:ln w="3175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19" name="Line"/>
          <p:cNvSpPr/>
          <p:nvPr/>
        </p:nvSpPr>
        <p:spPr>
          <a:xfrm flipH="1">
            <a:off x="3142460" y="3429000"/>
            <a:ext cx="567553" cy="0"/>
          </a:xfrm>
          <a:prstGeom prst="line">
            <a:avLst/>
          </a:prstGeom>
          <a:ln w="63500">
            <a:solidFill>
              <a:srgbClr val="FF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20" name="Line"/>
          <p:cNvSpPr/>
          <p:nvPr/>
        </p:nvSpPr>
        <p:spPr>
          <a:xfrm flipH="1" flipV="1">
            <a:off x="1977797" y="2475557"/>
            <a:ext cx="1361374" cy="890808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21" name="4hr: SRG…"/>
          <p:cNvSpPr txBox="1"/>
          <p:nvPr/>
        </p:nvSpPr>
        <p:spPr>
          <a:xfrm>
            <a:off x="260900" y="1805563"/>
            <a:ext cx="1668727" cy="66684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2000" dirty="0">
                <a:solidFill>
                  <a:srgbClr val="FF0000"/>
                </a:solidFill>
              </a:rPr>
              <a:t>4hr: SRG </a:t>
            </a:r>
          </a:p>
          <a:p>
            <a:pPr algn="l">
              <a:defRPr sz="4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2000" dirty="0">
                <a:solidFill>
                  <a:srgbClr val="FF0000"/>
                </a:solidFill>
              </a:rPr>
              <a:t>rotation period</a:t>
            </a:r>
          </a:p>
        </p:txBody>
      </p:sp>
      <p:sp>
        <p:nvSpPr>
          <p:cNvPr id="222" name="(J0744; Malyali+23)"/>
          <p:cNvSpPr txBox="1"/>
          <p:nvPr/>
        </p:nvSpPr>
        <p:spPr>
          <a:xfrm rot="16200000">
            <a:off x="10628932" y="4085663"/>
            <a:ext cx="1065997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(J0744; Malyali+23)</a:t>
            </a:r>
          </a:p>
        </p:txBody>
      </p:sp>
      <p:sp>
        <p:nvSpPr>
          <p:cNvPr id="224" name="total background"/>
          <p:cNvSpPr txBox="1"/>
          <p:nvPr/>
        </p:nvSpPr>
        <p:spPr>
          <a:xfrm>
            <a:off x="10041700" y="2314298"/>
            <a:ext cx="868379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>
              <a:defRPr sz="2600" b="1"/>
            </a:pPr>
            <a:r>
              <a:rPr sz="1300">
                <a:solidFill>
                  <a:srgbClr val="000000"/>
                </a:solidFill>
              </a:rPr>
              <a:t>total</a:t>
            </a:r>
            <a:br>
              <a:rPr sz="1300">
                <a:solidFill>
                  <a:srgbClr val="000000"/>
                </a:solidFill>
              </a:rPr>
            </a:br>
            <a:r>
              <a:rPr sz="1300">
                <a:solidFill>
                  <a:srgbClr val="929292"/>
                </a:solidFill>
              </a:rPr>
              <a:t>background</a:t>
            </a:r>
          </a:p>
        </p:txBody>
      </p:sp>
      <p:pic>
        <p:nvPicPr>
          <p:cNvPr id="4" name="Picture 3" descr="eROSITA_Logo_RGB.png">
            <a:extLst>
              <a:ext uri="{FF2B5EF4-FFF2-40B4-BE49-F238E27FC236}">
                <a16:creationId xmlns:a16="http://schemas.microsoft.com/office/drawing/2014/main" id="{E243B94A-94F6-CA1D-A2E3-6467D94A72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4437F61C-A8A1-A0B7-B3D5-B5B90A3F7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ROSITA’s time domain capabilities during its 4.3 all-sky surveys (Dec’19- Feb ’22)">
            <a:extLst>
              <a:ext uri="{FF2B5EF4-FFF2-40B4-BE49-F238E27FC236}">
                <a16:creationId xmlns:a16="http://schemas.microsoft.com/office/drawing/2014/main" id="{1B521C42-B95D-A2BA-294D-DB717B285367}"/>
              </a:ext>
            </a:extLst>
          </p:cNvPr>
          <p:cNvSpPr txBox="1">
            <a:spLocks/>
          </p:cNvSpPr>
          <p:nvPr/>
        </p:nvSpPr>
        <p:spPr>
          <a:xfrm>
            <a:off x="1347142" y="134723"/>
            <a:ext cx="9497717" cy="1084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60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 spc="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GB" sz="3200" dirty="0" err="1"/>
              <a:t>eROSITA’s</a:t>
            </a:r>
            <a:r>
              <a:rPr lang="en-GB" sz="3200" dirty="0"/>
              <a:t> time domain capabilities during its </a:t>
            </a:r>
          </a:p>
          <a:p>
            <a:r>
              <a:rPr lang="en-GB" sz="3200" dirty="0"/>
              <a:t>4.3 all-sky surveys (Dec’19- Feb ’22)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032525" y="6540500"/>
            <a:ext cx="120702" cy="187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27" name="Screenshot 2023-06-09 at 14.29.33.png" descr="Screenshot 2023-06-09 at 14.29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91" y="1728081"/>
            <a:ext cx="9563278" cy="378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40s: scan over FoV"/>
          <p:cNvSpPr txBox="1"/>
          <p:nvPr/>
        </p:nvSpPr>
        <p:spPr>
          <a:xfrm>
            <a:off x="239353" y="5280084"/>
            <a:ext cx="198002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40s: scan over FoV</a:t>
            </a:r>
          </a:p>
        </p:txBody>
      </p:sp>
      <p:sp>
        <p:nvSpPr>
          <p:cNvPr id="229" name="Line"/>
          <p:cNvSpPr/>
          <p:nvPr/>
        </p:nvSpPr>
        <p:spPr>
          <a:xfrm flipV="1">
            <a:off x="1959732" y="4487087"/>
            <a:ext cx="832057" cy="701796"/>
          </a:xfrm>
          <a:prstGeom prst="line">
            <a:avLst/>
          </a:prstGeom>
          <a:ln w="3175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0" name="Line"/>
          <p:cNvSpPr/>
          <p:nvPr/>
        </p:nvSpPr>
        <p:spPr>
          <a:xfrm flipH="1">
            <a:off x="3142460" y="3429000"/>
            <a:ext cx="567553" cy="0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1" name="Line"/>
          <p:cNvSpPr/>
          <p:nvPr/>
        </p:nvSpPr>
        <p:spPr>
          <a:xfrm flipH="1" flipV="1">
            <a:off x="1977797" y="2475557"/>
            <a:ext cx="1361374" cy="890808"/>
          </a:xfrm>
          <a:prstGeom prst="line">
            <a:avLst/>
          </a:prstGeom>
          <a:ln w="3175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2" name="4hr: SRG…"/>
          <p:cNvSpPr txBox="1"/>
          <p:nvPr/>
        </p:nvSpPr>
        <p:spPr>
          <a:xfrm>
            <a:off x="260900" y="1805563"/>
            <a:ext cx="163025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000">
                <a:solidFill>
                  <a:srgbClr val="000000"/>
                </a:solidFill>
              </a:defRPr>
            </a:pPr>
            <a:r>
              <a:rPr sz="2000"/>
              <a:t>4hr: SRG </a:t>
            </a:r>
          </a:p>
          <a:p>
            <a:pPr algn="l">
              <a:defRPr sz="4000">
                <a:solidFill>
                  <a:srgbClr val="000000"/>
                </a:solidFill>
              </a:defRPr>
            </a:pPr>
            <a:r>
              <a:rPr sz="2000"/>
              <a:t>rotation period</a:t>
            </a:r>
          </a:p>
        </p:txBody>
      </p:sp>
      <p:sp>
        <p:nvSpPr>
          <p:cNvPr id="233" name="Line"/>
          <p:cNvSpPr/>
          <p:nvPr/>
        </p:nvSpPr>
        <p:spPr>
          <a:xfrm flipH="1" flipV="1">
            <a:off x="2756578" y="1743262"/>
            <a:ext cx="1848867" cy="1"/>
          </a:xfrm>
          <a:prstGeom prst="line">
            <a:avLst/>
          </a:prstGeom>
          <a:ln w="63500">
            <a:solidFill>
              <a:srgbClr val="FF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>
              <a:solidFill>
                <a:srgbClr val="FF0000"/>
              </a:solidFill>
            </a:endParaRPr>
          </a:p>
        </p:txBody>
      </p:sp>
      <p:sp>
        <p:nvSpPr>
          <p:cNvPr id="234" name="~1d"/>
          <p:cNvSpPr txBox="1"/>
          <p:nvPr/>
        </p:nvSpPr>
        <p:spPr>
          <a:xfrm>
            <a:off x="3428027" y="1335249"/>
            <a:ext cx="447238" cy="359073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000" dirty="0">
                <a:solidFill>
                  <a:srgbClr val="FF0000"/>
                </a:solidFill>
              </a:rPr>
              <a:t>~1d</a:t>
            </a:r>
          </a:p>
        </p:txBody>
      </p:sp>
      <p:sp>
        <p:nvSpPr>
          <p:cNvPr id="235" name="(J0744; Malyali+23)"/>
          <p:cNvSpPr txBox="1"/>
          <p:nvPr/>
        </p:nvSpPr>
        <p:spPr>
          <a:xfrm rot="16200000">
            <a:off x="10628932" y="4085663"/>
            <a:ext cx="1065997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(J0744; Malyali+23)</a:t>
            </a:r>
          </a:p>
        </p:txBody>
      </p:sp>
      <p:sp>
        <p:nvSpPr>
          <p:cNvPr id="237" name="total background"/>
          <p:cNvSpPr txBox="1"/>
          <p:nvPr/>
        </p:nvSpPr>
        <p:spPr>
          <a:xfrm>
            <a:off x="10041700" y="2314298"/>
            <a:ext cx="868379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>
              <a:defRPr sz="2600" b="1"/>
            </a:pPr>
            <a:r>
              <a:rPr sz="1300">
                <a:solidFill>
                  <a:srgbClr val="000000"/>
                </a:solidFill>
              </a:rPr>
              <a:t>total</a:t>
            </a:r>
            <a:br>
              <a:rPr sz="1300">
                <a:solidFill>
                  <a:srgbClr val="000000"/>
                </a:solidFill>
              </a:rPr>
            </a:br>
            <a:r>
              <a:rPr sz="1300">
                <a:solidFill>
                  <a:srgbClr val="929292"/>
                </a:solidFill>
              </a:rPr>
              <a:t>background</a:t>
            </a:r>
          </a:p>
        </p:txBody>
      </p:sp>
      <p:pic>
        <p:nvPicPr>
          <p:cNvPr id="4" name="Picture 3" descr="eROSITA_Logo_RGB.png">
            <a:extLst>
              <a:ext uri="{FF2B5EF4-FFF2-40B4-BE49-F238E27FC236}">
                <a16:creationId xmlns:a16="http://schemas.microsoft.com/office/drawing/2014/main" id="{AE121E57-CB9C-345A-0B2E-F933F0CE21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D3414398-C0C2-2CC6-71C0-40CAB2F8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ROSITA’s time domain capabilities during its 4.3 all-sky surveys (Dec’19- Feb ’22)">
            <a:extLst>
              <a:ext uri="{FF2B5EF4-FFF2-40B4-BE49-F238E27FC236}">
                <a16:creationId xmlns:a16="http://schemas.microsoft.com/office/drawing/2014/main" id="{8436EDDC-7AD5-326B-1444-C7AF15D692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7142" y="134723"/>
            <a:ext cx="9497717" cy="1084120"/>
          </a:xfrm>
          <a:prstGeom prst="rect">
            <a:avLst/>
          </a:prstGeom>
        </p:spPr>
        <p:txBody>
          <a:bodyPr>
            <a:normAutofit/>
          </a:bodyPr>
          <a:lstStyle>
            <a:lvl1pPr defTabSz="660400">
              <a:lnSpc>
                <a:spcPct val="100000"/>
              </a:lnSpc>
              <a:defRPr sz="4400" spc="0"/>
            </a:lvl1pPr>
          </a:lstStyle>
          <a:p>
            <a:r>
              <a:rPr sz="3200" dirty="0" err="1"/>
              <a:t>eROSITA’s</a:t>
            </a:r>
            <a:r>
              <a:rPr sz="3200" dirty="0"/>
              <a:t> time domain capabilities during its </a:t>
            </a:r>
            <a:br>
              <a:rPr lang="en-US" sz="3200" dirty="0"/>
            </a:br>
            <a:r>
              <a:rPr sz="3200" dirty="0"/>
              <a:t>4.3 all-sky surveys (Dec’19- Feb ’22)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032525" y="6540500"/>
            <a:ext cx="120702" cy="187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40" name="Screenshot 2023-06-09 at 14.29.33.png" descr="Screenshot 2023-06-09 at 14.29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91" y="1728081"/>
            <a:ext cx="9563278" cy="378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40s: scan over FoV"/>
          <p:cNvSpPr txBox="1"/>
          <p:nvPr/>
        </p:nvSpPr>
        <p:spPr>
          <a:xfrm>
            <a:off x="239353" y="5280084"/>
            <a:ext cx="198002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40s: scan over FoV</a:t>
            </a:r>
          </a:p>
        </p:txBody>
      </p:sp>
      <p:sp>
        <p:nvSpPr>
          <p:cNvPr id="242" name="Line"/>
          <p:cNvSpPr/>
          <p:nvPr/>
        </p:nvSpPr>
        <p:spPr>
          <a:xfrm flipV="1">
            <a:off x="1959732" y="4487087"/>
            <a:ext cx="832057" cy="701796"/>
          </a:xfrm>
          <a:prstGeom prst="line">
            <a:avLst/>
          </a:prstGeom>
          <a:ln w="3175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43" name="Line"/>
          <p:cNvSpPr/>
          <p:nvPr/>
        </p:nvSpPr>
        <p:spPr>
          <a:xfrm flipH="1">
            <a:off x="3142460" y="3429000"/>
            <a:ext cx="567553" cy="0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44" name="Line"/>
          <p:cNvSpPr/>
          <p:nvPr/>
        </p:nvSpPr>
        <p:spPr>
          <a:xfrm flipH="1" flipV="1">
            <a:off x="1977797" y="2475557"/>
            <a:ext cx="1361374" cy="890808"/>
          </a:xfrm>
          <a:prstGeom prst="line">
            <a:avLst/>
          </a:prstGeom>
          <a:ln w="3175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45" name="4hr: SRG…"/>
          <p:cNvSpPr txBox="1"/>
          <p:nvPr/>
        </p:nvSpPr>
        <p:spPr>
          <a:xfrm>
            <a:off x="260900" y="1805563"/>
            <a:ext cx="163025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000">
                <a:solidFill>
                  <a:srgbClr val="000000"/>
                </a:solidFill>
              </a:defRPr>
            </a:pPr>
            <a:r>
              <a:rPr sz="2000"/>
              <a:t>4hr: SRG </a:t>
            </a:r>
          </a:p>
          <a:p>
            <a:pPr algn="l">
              <a:defRPr sz="4000">
                <a:solidFill>
                  <a:srgbClr val="000000"/>
                </a:solidFill>
              </a:defRPr>
            </a:pPr>
            <a:r>
              <a:rPr sz="2000"/>
              <a:t>rotation period</a:t>
            </a:r>
          </a:p>
        </p:txBody>
      </p:sp>
      <p:sp>
        <p:nvSpPr>
          <p:cNvPr id="246" name="Line"/>
          <p:cNvSpPr/>
          <p:nvPr/>
        </p:nvSpPr>
        <p:spPr>
          <a:xfrm flipH="1" flipV="1">
            <a:off x="2756578" y="1743262"/>
            <a:ext cx="1848867" cy="1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47" name="~1d"/>
          <p:cNvSpPr txBox="1"/>
          <p:nvPr/>
        </p:nvSpPr>
        <p:spPr>
          <a:xfrm>
            <a:off x="3430313" y="1335249"/>
            <a:ext cx="444032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~1d</a:t>
            </a:r>
          </a:p>
        </p:txBody>
      </p:sp>
      <p:sp>
        <p:nvSpPr>
          <p:cNvPr id="248" name="Line"/>
          <p:cNvSpPr/>
          <p:nvPr/>
        </p:nvSpPr>
        <p:spPr>
          <a:xfrm flipH="1">
            <a:off x="3451494" y="5733255"/>
            <a:ext cx="2334769" cy="1"/>
          </a:xfrm>
          <a:prstGeom prst="line">
            <a:avLst/>
          </a:prstGeom>
          <a:ln w="63500">
            <a:solidFill>
              <a:srgbClr val="FF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>
              <a:solidFill>
                <a:srgbClr val="FF0000"/>
              </a:solidFill>
            </a:endParaRPr>
          </a:p>
        </p:txBody>
      </p:sp>
      <p:sp>
        <p:nvSpPr>
          <p:cNvPr id="249" name="180d: next survey"/>
          <p:cNvSpPr txBox="1"/>
          <p:nvPr/>
        </p:nvSpPr>
        <p:spPr>
          <a:xfrm>
            <a:off x="3536075" y="5356284"/>
            <a:ext cx="1937903" cy="359073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000" dirty="0">
                <a:solidFill>
                  <a:srgbClr val="FF0000"/>
                </a:solidFill>
              </a:rPr>
              <a:t>180d: next survey</a:t>
            </a:r>
          </a:p>
        </p:txBody>
      </p:sp>
      <p:sp>
        <p:nvSpPr>
          <p:cNvPr id="250" name="(J0744; Malyali+23)"/>
          <p:cNvSpPr txBox="1"/>
          <p:nvPr/>
        </p:nvSpPr>
        <p:spPr>
          <a:xfrm rot="16200000">
            <a:off x="10628932" y="4085663"/>
            <a:ext cx="1065997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(J0744; Malyali+23)</a:t>
            </a:r>
          </a:p>
        </p:txBody>
      </p:sp>
      <p:sp>
        <p:nvSpPr>
          <p:cNvPr id="252" name="total background"/>
          <p:cNvSpPr txBox="1"/>
          <p:nvPr/>
        </p:nvSpPr>
        <p:spPr>
          <a:xfrm>
            <a:off x="10041700" y="2314298"/>
            <a:ext cx="868379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>
              <a:defRPr sz="2600" b="1"/>
            </a:pPr>
            <a:r>
              <a:rPr sz="1300">
                <a:solidFill>
                  <a:srgbClr val="000000"/>
                </a:solidFill>
              </a:rPr>
              <a:t>total</a:t>
            </a:r>
            <a:br>
              <a:rPr sz="1300">
                <a:solidFill>
                  <a:srgbClr val="000000"/>
                </a:solidFill>
              </a:rPr>
            </a:br>
            <a:r>
              <a:rPr sz="1300">
                <a:solidFill>
                  <a:srgbClr val="929292"/>
                </a:solidFill>
              </a:rPr>
              <a:t>background</a:t>
            </a:r>
          </a:p>
        </p:txBody>
      </p:sp>
      <p:pic>
        <p:nvPicPr>
          <p:cNvPr id="4" name="Picture 3" descr="eROSITA_Logo_RGB.png">
            <a:extLst>
              <a:ext uri="{FF2B5EF4-FFF2-40B4-BE49-F238E27FC236}">
                <a16:creationId xmlns:a16="http://schemas.microsoft.com/office/drawing/2014/main" id="{2E34EE70-9C22-785D-305F-DD7DBC6875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9008200D-C2FF-3820-5938-99CB3A2AE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ROSITA’s time domain capabilities during its 4.3 all-sky surveys (Dec’19- Feb ’22)">
            <a:extLst>
              <a:ext uri="{FF2B5EF4-FFF2-40B4-BE49-F238E27FC236}">
                <a16:creationId xmlns:a16="http://schemas.microsoft.com/office/drawing/2014/main" id="{09E84839-6FB3-4226-8A97-6899EB314B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7142" y="134723"/>
            <a:ext cx="9497717" cy="1084120"/>
          </a:xfrm>
          <a:prstGeom prst="rect">
            <a:avLst/>
          </a:prstGeom>
        </p:spPr>
        <p:txBody>
          <a:bodyPr>
            <a:normAutofit/>
          </a:bodyPr>
          <a:lstStyle>
            <a:lvl1pPr defTabSz="660400">
              <a:lnSpc>
                <a:spcPct val="100000"/>
              </a:lnSpc>
              <a:defRPr sz="4400" spc="0"/>
            </a:lvl1pPr>
          </a:lstStyle>
          <a:p>
            <a:r>
              <a:rPr sz="3200" dirty="0" err="1"/>
              <a:t>eROSITA’s</a:t>
            </a:r>
            <a:r>
              <a:rPr sz="3200" dirty="0"/>
              <a:t> time domain capabilities during its </a:t>
            </a:r>
            <a:br>
              <a:rPr lang="en-US" sz="3200" dirty="0"/>
            </a:br>
            <a:r>
              <a:rPr sz="3200" dirty="0"/>
              <a:t>4.3 all-sky surveys (Dec’19- Feb ’22)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creenshot 2023-06-09 at 14.29.33.png" descr="Screenshot 2023-06-09 at 14.29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91" y="1728081"/>
            <a:ext cx="9563278" cy="378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40s: scan over FoV"/>
          <p:cNvSpPr txBox="1"/>
          <p:nvPr/>
        </p:nvSpPr>
        <p:spPr>
          <a:xfrm>
            <a:off x="239353" y="5280084"/>
            <a:ext cx="1980029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40s: scan over FoV</a:t>
            </a:r>
          </a:p>
        </p:txBody>
      </p:sp>
      <p:sp>
        <p:nvSpPr>
          <p:cNvPr id="257" name="Line"/>
          <p:cNvSpPr/>
          <p:nvPr/>
        </p:nvSpPr>
        <p:spPr>
          <a:xfrm flipV="1">
            <a:off x="1959732" y="4487087"/>
            <a:ext cx="832057" cy="701796"/>
          </a:xfrm>
          <a:prstGeom prst="line">
            <a:avLst/>
          </a:prstGeom>
          <a:ln w="3175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58" name="Line"/>
          <p:cNvSpPr/>
          <p:nvPr/>
        </p:nvSpPr>
        <p:spPr>
          <a:xfrm flipH="1">
            <a:off x="3142460" y="3429000"/>
            <a:ext cx="567553" cy="0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59" name="Line"/>
          <p:cNvSpPr/>
          <p:nvPr/>
        </p:nvSpPr>
        <p:spPr>
          <a:xfrm flipH="1" flipV="1">
            <a:off x="1977797" y="2475557"/>
            <a:ext cx="1361374" cy="890808"/>
          </a:xfrm>
          <a:prstGeom prst="line">
            <a:avLst/>
          </a:prstGeom>
          <a:ln w="31750">
            <a:solidFill>
              <a:srgbClr val="000000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60" name="4hr: SRG…"/>
          <p:cNvSpPr txBox="1"/>
          <p:nvPr/>
        </p:nvSpPr>
        <p:spPr>
          <a:xfrm>
            <a:off x="260900" y="1805563"/>
            <a:ext cx="163025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000">
                <a:solidFill>
                  <a:srgbClr val="000000"/>
                </a:solidFill>
              </a:defRPr>
            </a:pPr>
            <a:r>
              <a:rPr sz="2000"/>
              <a:t>4hr: SRG </a:t>
            </a:r>
          </a:p>
          <a:p>
            <a:pPr algn="l">
              <a:defRPr sz="4000">
                <a:solidFill>
                  <a:srgbClr val="000000"/>
                </a:solidFill>
              </a:defRPr>
            </a:pPr>
            <a:r>
              <a:rPr sz="2000"/>
              <a:t>rotation period</a:t>
            </a:r>
          </a:p>
        </p:txBody>
      </p:sp>
      <p:sp>
        <p:nvSpPr>
          <p:cNvPr id="261" name="Line"/>
          <p:cNvSpPr/>
          <p:nvPr/>
        </p:nvSpPr>
        <p:spPr>
          <a:xfrm flipH="1" flipV="1">
            <a:off x="2740293" y="6227950"/>
            <a:ext cx="8282922" cy="1"/>
          </a:xfrm>
          <a:prstGeom prst="line">
            <a:avLst/>
          </a:prstGeom>
          <a:ln w="63500">
            <a:solidFill>
              <a:srgbClr val="FF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>
              <a:solidFill>
                <a:srgbClr val="FF0000"/>
              </a:solidFill>
            </a:endParaRPr>
          </a:p>
        </p:txBody>
      </p:sp>
      <p:sp>
        <p:nvSpPr>
          <p:cNvPr id="262" name="2.2yr: 4.3 surveys"/>
          <p:cNvSpPr txBox="1"/>
          <p:nvPr/>
        </p:nvSpPr>
        <p:spPr>
          <a:xfrm>
            <a:off x="5540864" y="5847470"/>
            <a:ext cx="1911485" cy="359073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000" dirty="0">
                <a:solidFill>
                  <a:srgbClr val="FF0000"/>
                </a:solidFill>
              </a:rPr>
              <a:t>2.2yr: 4.3 surveys</a:t>
            </a:r>
          </a:p>
        </p:txBody>
      </p:sp>
      <p:sp>
        <p:nvSpPr>
          <p:cNvPr id="263" name="Line"/>
          <p:cNvSpPr/>
          <p:nvPr/>
        </p:nvSpPr>
        <p:spPr>
          <a:xfrm flipH="1" flipV="1">
            <a:off x="2756578" y="1743262"/>
            <a:ext cx="1848867" cy="1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64" name="~1d"/>
          <p:cNvSpPr txBox="1"/>
          <p:nvPr/>
        </p:nvSpPr>
        <p:spPr>
          <a:xfrm>
            <a:off x="3430313" y="1335249"/>
            <a:ext cx="444032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~1d</a:t>
            </a:r>
          </a:p>
        </p:txBody>
      </p:sp>
      <p:sp>
        <p:nvSpPr>
          <p:cNvPr id="265" name="Line"/>
          <p:cNvSpPr/>
          <p:nvPr/>
        </p:nvSpPr>
        <p:spPr>
          <a:xfrm flipH="1">
            <a:off x="3451494" y="5679569"/>
            <a:ext cx="2334769" cy="1"/>
          </a:xfrm>
          <a:prstGeom prst="line">
            <a:avLst/>
          </a:prstGeom>
          <a:ln w="31750">
            <a:solidFill>
              <a:srgbClr val="000000"/>
            </a:solidFill>
            <a:miter lim="400000"/>
            <a:headEnd type="stealth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66" name="180d: next survey"/>
          <p:cNvSpPr txBox="1"/>
          <p:nvPr/>
        </p:nvSpPr>
        <p:spPr>
          <a:xfrm>
            <a:off x="3581033" y="5356284"/>
            <a:ext cx="1899494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r>
              <a:rPr sz="2000"/>
              <a:t>180d: next survey</a:t>
            </a:r>
          </a:p>
        </p:txBody>
      </p:sp>
      <p:sp>
        <p:nvSpPr>
          <p:cNvPr id="267" name="(J0744; Malyali+23)"/>
          <p:cNvSpPr txBox="1"/>
          <p:nvPr/>
        </p:nvSpPr>
        <p:spPr>
          <a:xfrm rot="16200000">
            <a:off x="10628932" y="4085663"/>
            <a:ext cx="1065997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/>
            </a:lvl1pPr>
          </a:lstStyle>
          <a:p>
            <a:r>
              <a:rPr sz="1000"/>
              <a:t>(J0744; Malyali+23)</a:t>
            </a:r>
          </a:p>
        </p:txBody>
      </p:sp>
      <p:sp>
        <p:nvSpPr>
          <p:cNvPr id="269" name="total background"/>
          <p:cNvSpPr txBox="1"/>
          <p:nvPr/>
        </p:nvSpPr>
        <p:spPr>
          <a:xfrm>
            <a:off x="10041700" y="2314298"/>
            <a:ext cx="868379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r">
              <a:defRPr sz="2600" b="1"/>
            </a:pPr>
            <a:r>
              <a:rPr sz="1300">
                <a:solidFill>
                  <a:srgbClr val="000000"/>
                </a:solidFill>
              </a:rPr>
              <a:t>total</a:t>
            </a:r>
            <a:br>
              <a:rPr sz="1300">
                <a:solidFill>
                  <a:srgbClr val="000000"/>
                </a:solidFill>
              </a:rPr>
            </a:br>
            <a:r>
              <a:rPr sz="1300">
                <a:solidFill>
                  <a:srgbClr val="929292"/>
                </a:solidFill>
              </a:rPr>
              <a:t>background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94B149-C171-7804-BFDC-8BBEDAEDA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18</a:t>
            </a:fld>
            <a:endParaRPr lang="en-DE"/>
          </a:p>
        </p:txBody>
      </p:sp>
      <p:pic>
        <p:nvPicPr>
          <p:cNvPr id="5" name="Picture 4" descr="eROSITA_Logo_RGB.png">
            <a:extLst>
              <a:ext uri="{FF2B5EF4-FFF2-40B4-BE49-F238E27FC236}">
                <a16:creationId xmlns:a16="http://schemas.microsoft.com/office/drawing/2014/main" id="{F2D6EA11-A46D-A017-ED07-0D04883555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6" name="Picture 19" descr="logo_mpe_white">
            <a:extLst>
              <a:ext uri="{FF2B5EF4-FFF2-40B4-BE49-F238E27FC236}">
                <a16:creationId xmlns:a16="http://schemas.microsoft.com/office/drawing/2014/main" id="{AC772986-00A4-F46F-E0B8-2FB0D4D6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ROSITA’s time domain capabilities during its 4.3 all-sky surveys (Dec’19- Feb ’22)">
            <a:extLst>
              <a:ext uri="{FF2B5EF4-FFF2-40B4-BE49-F238E27FC236}">
                <a16:creationId xmlns:a16="http://schemas.microsoft.com/office/drawing/2014/main" id="{226E41EF-C51B-8533-FBEE-0CE13531FD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47142" y="134723"/>
            <a:ext cx="9497717" cy="1084120"/>
          </a:xfrm>
          <a:prstGeom prst="rect">
            <a:avLst/>
          </a:prstGeom>
        </p:spPr>
        <p:txBody>
          <a:bodyPr>
            <a:normAutofit/>
          </a:bodyPr>
          <a:lstStyle>
            <a:lvl1pPr defTabSz="660400">
              <a:lnSpc>
                <a:spcPct val="100000"/>
              </a:lnSpc>
              <a:defRPr sz="4400" spc="0"/>
            </a:lvl1pPr>
          </a:lstStyle>
          <a:p>
            <a:r>
              <a:rPr sz="3200" dirty="0" err="1"/>
              <a:t>eROSITA’s</a:t>
            </a:r>
            <a:r>
              <a:rPr sz="3200" dirty="0"/>
              <a:t> time domain capabilities during its </a:t>
            </a:r>
            <a:br>
              <a:rPr lang="en-US" sz="3200" dirty="0"/>
            </a:br>
            <a:r>
              <a:rPr sz="3200" dirty="0"/>
              <a:t>4.3 all-sky surveys (Dec’19- Feb ’22)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2581425" name="TextBox 10"/>
          <p:cNvSpPr txBox="1"/>
          <p:nvPr/>
        </p:nvSpPr>
        <p:spPr bwMode="auto">
          <a:xfrm>
            <a:off x="307980" y="732699"/>
            <a:ext cx="10308779" cy="39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In the first year of </a:t>
            </a:r>
            <a:r>
              <a:rPr lang="en-US" sz="2000" b="0" i="0" u="none" strike="noStrike" cap="none" spc="0" dirty="0" err="1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eROSITA</a:t>
            </a: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 operations we have found 2 more (Arcodia+21, </a:t>
            </a:r>
            <a:r>
              <a:rPr lang="en-US" sz="2000" b="0" i="1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Nature</a:t>
            </a: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)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cxnSp>
        <p:nvCxnSpPr>
          <p:cNvPr id="316431878" name="Straight Connector 12"/>
          <p:cNvCxnSpPr>
            <a:cxnSpLocks/>
          </p:cNvCxnSpPr>
          <p:nvPr/>
        </p:nvCxnSpPr>
        <p:spPr bwMode="auto">
          <a:xfrm>
            <a:off x="6121593" y="1280736"/>
            <a:ext cx="0" cy="536211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9349071" name="Rectangle 17"/>
          <p:cNvSpPr/>
          <p:nvPr/>
        </p:nvSpPr>
        <p:spPr bwMode="auto">
          <a:xfrm>
            <a:off x="4583832" y="1555885"/>
            <a:ext cx="1275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rPr>
              <a:t>eRO-QPE1</a:t>
            </a:r>
            <a:endParaRPr sz="2000" b="1" i="0" u="none" strike="noStrike" cap="none" spc="0" dirty="0">
              <a:ln>
                <a:noFill/>
              </a:ln>
              <a:latin typeface="Calibri"/>
              <a:ea typeface="Arial"/>
              <a:cs typeface="Arial"/>
            </a:endParaRPr>
          </a:p>
        </p:txBody>
      </p:sp>
      <p:pic>
        <p:nvPicPr>
          <p:cNvPr id="955291419" name="Picture 2" descr="Chart, box and whisker chart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8182" y="1375501"/>
            <a:ext cx="4014666" cy="2428305"/>
          </a:xfrm>
          <a:prstGeom prst="rect">
            <a:avLst/>
          </a:prstGeom>
        </p:spPr>
      </p:pic>
      <p:pic>
        <p:nvPicPr>
          <p:cNvPr id="140101727" name="Picture 8" descr="Chart, box and whisker chart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89808" y="1368713"/>
            <a:ext cx="4014666" cy="2477133"/>
          </a:xfrm>
          <a:prstGeom prst="rect">
            <a:avLst/>
          </a:prstGeom>
        </p:spPr>
      </p:pic>
      <p:sp>
        <p:nvSpPr>
          <p:cNvPr id="868196990" name="Rectangle 13"/>
          <p:cNvSpPr/>
          <p:nvPr/>
        </p:nvSpPr>
        <p:spPr bwMode="auto">
          <a:xfrm>
            <a:off x="604479" y="3593668"/>
            <a:ext cx="887493" cy="27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Arial"/>
                <a:cs typeface="Arial"/>
              </a:rPr>
              <a:t>Arcodia+21</a:t>
            </a:r>
          </a:p>
        </p:txBody>
      </p:sp>
      <p:sp>
        <p:nvSpPr>
          <p:cNvPr id="1038067558" name="Rectangle 14"/>
          <p:cNvSpPr/>
          <p:nvPr/>
        </p:nvSpPr>
        <p:spPr bwMode="auto">
          <a:xfrm>
            <a:off x="10606385" y="3622952"/>
            <a:ext cx="887493" cy="27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Arial"/>
                <a:cs typeface="Arial"/>
              </a:rPr>
              <a:t>Arcodia+21</a:t>
            </a:r>
          </a:p>
        </p:txBody>
      </p:sp>
      <p:sp>
        <p:nvSpPr>
          <p:cNvPr id="907739706" name="Rectangle 17"/>
          <p:cNvSpPr/>
          <p:nvPr/>
        </p:nvSpPr>
        <p:spPr bwMode="auto">
          <a:xfrm>
            <a:off x="6404762" y="1555885"/>
            <a:ext cx="1275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rPr>
              <a:t>eRO-QPE2</a:t>
            </a:r>
            <a:endParaRPr sz="2000" b="1" i="0" u="none" strike="noStrike" cap="none" spc="0" dirty="0">
              <a:ln>
                <a:noFill/>
              </a:ln>
              <a:latin typeface="Calibri"/>
              <a:ea typeface="Arial"/>
              <a:cs typeface="Arial"/>
            </a:endParaRPr>
          </a:p>
        </p:txBody>
      </p:sp>
      <p:pic>
        <p:nvPicPr>
          <p:cNvPr id="1726405324" name="Picture 15" descr="A picture containing text, black, dark, night sky&#10;&#10;Description automatically generated"/>
          <p:cNvPicPr>
            <a:picLocks noChangeAspect="1"/>
          </p:cNvPicPr>
          <p:nvPr/>
        </p:nvPicPr>
        <p:blipFill>
          <a:blip r:embed="rId4"/>
          <a:srcRect t="8446" r="7974" b="7450"/>
          <a:stretch/>
        </p:blipFill>
        <p:spPr bwMode="auto">
          <a:xfrm>
            <a:off x="776998" y="4014120"/>
            <a:ext cx="2807574" cy="2565828"/>
          </a:xfrm>
          <a:prstGeom prst="rect">
            <a:avLst/>
          </a:prstGeom>
        </p:spPr>
      </p:pic>
      <p:pic>
        <p:nvPicPr>
          <p:cNvPr id="210839508" name="Picture 16"/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8832427" y="3929463"/>
            <a:ext cx="2711458" cy="2650602"/>
          </a:xfrm>
          <a:prstGeom prst="rect">
            <a:avLst/>
          </a:prstGeom>
        </p:spPr>
      </p:pic>
      <p:sp>
        <p:nvSpPr>
          <p:cNvPr id="573253934" name="Text Box 3"/>
          <p:cNvSpPr txBox="1"/>
          <p:nvPr/>
        </p:nvSpPr>
        <p:spPr bwMode="auto">
          <a:xfrm>
            <a:off x="2149866" y="5628719"/>
            <a:ext cx="1237536" cy="579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defRPr/>
            </a:pPr>
            <a:r>
              <a:rPr lang="en-US" sz="1600" b="1">
                <a:ln>
                  <a:noFill/>
                </a:ln>
                <a:solidFill>
                  <a:schemeClr val="bg1"/>
                </a:solidFill>
                <a:latin typeface="Calibri"/>
              </a:rPr>
              <a:t>Consistent</a:t>
            </a:r>
          </a:p>
          <a:p>
            <a:pPr algn="ctr">
              <a:defRPr/>
            </a:pPr>
            <a:r>
              <a:rPr lang="en-US" sz="1600" b="1">
                <a:ln>
                  <a:noFill/>
                </a:ln>
                <a:solidFill>
                  <a:schemeClr val="bg1"/>
                </a:solidFill>
                <a:latin typeface="Calibri"/>
              </a:rPr>
              <a:t>with nuclear</a:t>
            </a:r>
          </a:p>
        </p:txBody>
      </p:sp>
      <p:sp>
        <p:nvSpPr>
          <p:cNvPr id="1592331980" name="Text Box 4"/>
          <p:cNvSpPr txBox="1"/>
          <p:nvPr/>
        </p:nvSpPr>
        <p:spPr bwMode="auto">
          <a:xfrm>
            <a:off x="10067681" y="5799534"/>
            <a:ext cx="1237536" cy="579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defRPr/>
            </a:pPr>
            <a:r>
              <a:rPr lang="en-US" sz="1600" b="1">
                <a:ln>
                  <a:noFill/>
                </a:ln>
                <a:solidFill>
                  <a:schemeClr val="bg1"/>
                </a:solidFill>
                <a:latin typeface="Calibri"/>
              </a:rPr>
              <a:t>Consistent</a:t>
            </a:r>
          </a:p>
          <a:p>
            <a:pPr algn="ctr">
              <a:defRPr/>
            </a:pPr>
            <a:r>
              <a:rPr lang="en-US" sz="1600" b="1">
                <a:ln>
                  <a:noFill/>
                </a:ln>
                <a:solidFill>
                  <a:schemeClr val="bg1"/>
                </a:solidFill>
                <a:latin typeface="Calibri"/>
              </a:rPr>
              <a:t>with nuclear</a:t>
            </a:r>
          </a:p>
        </p:txBody>
      </p:sp>
      <p:sp>
        <p:nvSpPr>
          <p:cNvPr id="1572498112" name="Title 1"/>
          <p:cNvSpPr>
            <a:spLocks noGrp="1"/>
          </p:cNvSpPr>
          <p:nvPr>
            <p:ph type="title"/>
          </p:nvPr>
        </p:nvSpPr>
        <p:spPr bwMode="auto">
          <a:xfrm>
            <a:off x="609600" y="-27384"/>
            <a:ext cx="10972800" cy="9360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Searching for QPEs with </a:t>
            </a:r>
            <a:r>
              <a:rPr lang="en-US" sz="4000" dirty="0" err="1"/>
              <a:t>eROSITA</a:t>
            </a:r>
            <a:endParaRPr sz="4000" dirty="0"/>
          </a:p>
        </p:txBody>
      </p:sp>
      <p:pic>
        <p:nvPicPr>
          <p:cNvPr id="2" name="Picture 19" descr="logo_mpe_white">
            <a:extLst>
              <a:ext uri="{FF2B5EF4-FFF2-40B4-BE49-F238E27FC236}">
                <a16:creationId xmlns:a16="http://schemas.microsoft.com/office/drawing/2014/main" id="{A296892E-D6A8-D355-323E-2DA69DCD2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A1D16-4804-8E6D-0343-8DFE84C1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0E689-5EFF-36E8-891B-A5070A05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 descr="Arcodia Riccardo | MIT Kavli Institute">
            <a:extLst>
              <a:ext uri="{FF2B5EF4-FFF2-40B4-BE49-F238E27FC236}">
                <a16:creationId xmlns:a16="http://schemas.microsoft.com/office/drawing/2014/main" id="{31BDB315-186E-406D-CD0C-980A0058C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85" y="4191452"/>
            <a:ext cx="1628799" cy="1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A42A-FB41-3C47-05D6-B76C970B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936104"/>
          </a:xfrm>
        </p:spPr>
        <p:txBody>
          <a:bodyPr>
            <a:normAutofit/>
          </a:bodyPr>
          <a:lstStyle/>
          <a:p>
            <a:r>
              <a:rPr lang="en-DE" sz="4000" dirty="0"/>
              <a:t>Definitions and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A3881-9429-4E44-DC27-DA279050F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9867"/>
            <a:ext cx="10972800" cy="5073429"/>
          </a:xfrm>
        </p:spPr>
        <p:txBody>
          <a:bodyPr>
            <a:normAutofit fontScale="92500" lnSpcReduction="10000"/>
          </a:bodyPr>
          <a:lstStyle/>
          <a:p>
            <a:r>
              <a:rPr lang="en-DE" dirty="0"/>
              <a:t>‘Exotic’ nuclear transients: things that go ‘bang’ in galactic nuclei, but are not AGN, TDE, S</a:t>
            </a:r>
            <a:r>
              <a:rPr lang="en-GB" dirty="0"/>
              <a:t>N</a:t>
            </a:r>
            <a:r>
              <a:rPr lang="en-DE" dirty="0"/>
              <a:t>e</a:t>
            </a:r>
          </a:p>
          <a:p>
            <a:pPr lvl="1"/>
            <a:r>
              <a:rPr lang="en-DE" dirty="0"/>
              <a:t>Quasi Periodic Eruptions, Partial/repeating TDE, etc.</a:t>
            </a:r>
          </a:p>
          <a:p>
            <a:pPr lvl="1"/>
            <a:r>
              <a:rPr lang="en-DE" dirty="0"/>
              <a:t>This talk: Discoveries and epirical/observational facts (no theory)</a:t>
            </a:r>
          </a:p>
          <a:p>
            <a:r>
              <a:rPr lang="en-DE" dirty="0"/>
              <a:t>X-ray power to access new discovery space</a:t>
            </a:r>
          </a:p>
          <a:p>
            <a:pPr lvl="1"/>
            <a:r>
              <a:rPr lang="en-DE" dirty="0"/>
              <a:t>eROSITA</a:t>
            </a:r>
          </a:p>
          <a:p>
            <a:pPr lvl="1"/>
            <a:r>
              <a:rPr lang="en-DE" dirty="0"/>
              <a:t>Einstein Probe</a:t>
            </a:r>
          </a:p>
          <a:p>
            <a:r>
              <a:rPr lang="en-DE" dirty="0"/>
              <a:t>M</a:t>
            </a:r>
            <a:r>
              <a:rPr lang="en-GB" dirty="0"/>
              <a:t>a</a:t>
            </a:r>
            <a:r>
              <a:rPr lang="en-DE" dirty="0"/>
              <a:t>ny thanks to:</a:t>
            </a:r>
          </a:p>
          <a:p>
            <a:pPr lvl="1"/>
            <a:r>
              <a:rPr lang="en-DE" dirty="0"/>
              <a:t>Riccardo Arcodia (QPE)</a:t>
            </a:r>
          </a:p>
          <a:p>
            <a:pPr lvl="1"/>
            <a:r>
              <a:rPr lang="en-DE" dirty="0"/>
              <a:t>Adam Malyaly, Arne Rau, Iuliia Grotova, Zhu Liu (TDE group at MPE)</a:t>
            </a:r>
          </a:p>
          <a:p>
            <a:pPr lvl="1"/>
            <a:r>
              <a:rPr lang="en-DE" dirty="0"/>
              <a:t>Jane Dai, Chichuan Jin (EP)</a:t>
            </a:r>
          </a:p>
          <a:p>
            <a:pPr marL="457200" lvl="1" indent="0">
              <a:buNone/>
            </a:pPr>
            <a:endParaRPr lang="en-DE" dirty="0"/>
          </a:p>
          <a:p>
            <a:pPr lvl="1"/>
            <a:endParaRPr lang="en-DE" dirty="0"/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BF6C9-258F-EE44-9535-9AA06879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E3E66A-3EF5-CC36-C454-5E5068BA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19" descr="logo_mpe_white">
            <a:extLst>
              <a:ext uri="{FF2B5EF4-FFF2-40B4-BE49-F238E27FC236}">
                <a16:creationId xmlns:a16="http://schemas.microsoft.com/office/drawing/2014/main" id="{6D97DB61-EA9F-F6D0-E29E-F3A5034D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0049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4545911" name="TextBox 10"/>
          <p:cNvSpPr txBox="1"/>
          <p:nvPr/>
        </p:nvSpPr>
        <p:spPr bwMode="auto">
          <a:xfrm>
            <a:off x="307980" y="732699"/>
            <a:ext cx="10308779" cy="39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In the first year of </a:t>
            </a:r>
            <a:r>
              <a:rPr lang="en-US" sz="2000" b="0" i="0" u="none" strike="noStrike" cap="none" spc="0" dirty="0" err="1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eROSITA</a:t>
            </a: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 operations we have found 2 more (Arcodia+21, </a:t>
            </a:r>
            <a:r>
              <a:rPr lang="en-US" sz="2000" b="0" i="1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Nature</a:t>
            </a: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)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cxnSp>
        <p:nvCxnSpPr>
          <p:cNvPr id="1446865701" name="Straight Connector 12"/>
          <p:cNvCxnSpPr>
            <a:cxnSpLocks/>
          </p:cNvCxnSpPr>
          <p:nvPr/>
        </p:nvCxnSpPr>
        <p:spPr bwMode="auto">
          <a:xfrm>
            <a:off x="6121593" y="1280736"/>
            <a:ext cx="0" cy="536211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3476970" name="Rectangle 17"/>
          <p:cNvSpPr/>
          <p:nvPr/>
        </p:nvSpPr>
        <p:spPr bwMode="auto">
          <a:xfrm>
            <a:off x="4604562" y="1555885"/>
            <a:ext cx="1275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rPr>
              <a:t>eRO-QPE1</a:t>
            </a:r>
            <a:endParaRPr sz="2000" b="1" i="0" u="none" strike="noStrike" cap="none" spc="0" dirty="0">
              <a:ln>
                <a:noFill/>
              </a:ln>
              <a:latin typeface="Calibri"/>
              <a:ea typeface="Arial"/>
              <a:cs typeface="Arial"/>
            </a:endParaRPr>
          </a:p>
        </p:txBody>
      </p:sp>
      <p:pic>
        <p:nvPicPr>
          <p:cNvPr id="1239105198" name="Picture 2" descr="Chart, box and whisker chart&#10;&#10;Description automatically generated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8182" y="1375501"/>
            <a:ext cx="4014666" cy="2428305"/>
          </a:xfrm>
          <a:prstGeom prst="rect">
            <a:avLst/>
          </a:prstGeom>
        </p:spPr>
      </p:pic>
      <p:pic>
        <p:nvPicPr>
          <p:cNvPr id="1004904493" name="Picture 8" descr="Chart, box and whisker chart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89808" y="1368713"/>
            <a:ext cx="4014666" cy="2477133"/>
          </a:xfrm>
          <a:prstGeom prst="rect">
            <a:avLst/>
          </a:prstGeom>
        </p:spPr>
      </p:pic>
      <p:sp>
        <p:nvSpPr>
          <p:cNvPr id="1136096372" name="Rectangle 13"/>
          <p:cNvSpPr/>
          <p:nvPr/>
        </p:nvSpPr>
        <p:spPr bwMode="auto">
          <a:xfrm>
            <a:off x="604479" y="3593668"/>
            <a:ext cx="887493" cy="27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Arial"/>
                <a:cs typeface="Arial"/>
              </a:rPr>
              <a:t>Arcodia+21</a:t>
            </a:r>
          </a:p>
        </p:txBody>
      </p:sp>
      <p:sp>
        <p:nvSpPr>
          <p:cNvPr id="1396978222" name="Rectangle 14"/>
          <p:cNvSpPr/>
          <p:nvPr/>
        </p:nvSpPr>
        <p:spPr bwMode="auto">
          <a:xfrm>
            <a:off x="10606385" y="3622952"/>
            <a:ext cx="887493" cy="27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i="0" u="none" strike="noStrike" cap="none" spc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latin typeface="Calibri"/>
                <a:ea typeface="Arial"/>
                <a:cs typeface="Arial"/>
              </a:rPr>
              <a:t>Arcodia+21</a:t>
            </a:r>
          </a:p>
        </p:txBody>
      </p:sp>
      <p:sp>
        <p:nvSpPr>
          <p:cNvPr id="1233881763" name="Rectangle 17"/>
          <p:cNvSpPr/>
          <p:nvPr/>
        </p:nvSpPr>
        <p:spPr bwMode="auto">
          <a:xfrm>
            <a:off x="6343365" y="1555885"/>
            <a:ext cx="1275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rPr>
              <a:t>eRO-QPE2</a:t>
            </a:r>
            <a:endParaRPr sz="2000" b="1" i="0" u="none" strike="noStrike" cap="none" spc="0" dirty="0">
              <a:ln>
                <a:noFill/>
              </a:ln>
              <a:latin typeface="Calibri"/>
              <a:ea typeface="Arial"/>
              <a:cs typeface="Arial"/>
            </a:endParaRPr>
          </a:p>
        </p:txBody>
      </p:sp>
      <p:pic>
        <p:nvPicPr>
          <p:cNvPr id="510375005" name="Picture 7" descr="A picture containing chart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1931" y="4272204"/>
            <a:ext cx="5663096" cy="1845279"/>
          </a:xfrm>
          <a:prstGeom prst="rect">
            <a:avLst/>
          </a:prstGeom>
          <a:ln w="28575">
            <a:solidFill>
              <a:srgbClr val="00B050"/>
            </a:solidFill>
            <a:prstDash val="solid"/>
          </a:ln>
        </p:spPr>
      </p:pic>
      <p:pic>
        <p:nvPicPr>
          <p:cNvPr id="1442917644" name="Picture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75821" y="4272204"/>
            <a:ext cx="5442962" cy="1852731"/>
          </a:xfrm>
          <a:prstGeom prst="rect">
            <a:avLst/>
          </a:prstGeom>
          <a:ln w="28575">
            <a:solidFill>
              <a:srgbClr val="00B050"/>
            </a:solidFill>
            <a:prstDash val="solid"/>
          </a:ln>
        </p:spPr>
      </p:pic>
      <p:sp>
        <p:nvSpPr>
          <p:cNvPr id="1849254593" name="Text Box 1"/>
          <p:cNvSpPr txBox="1"/>
          <p:nvPr/>
        </p:nvSpPr>
        <p:spPr bwMode="auto">
          <a:xfrm>
            <a:off x="2022205" y="6193189"/>
            <a:ext cx="217719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sz="2000" dirty="0">
                <a:ln>
                  <a:noFill/>
                </a:ln>
                <a:solidFill>
                  <a:schemeClr val="tx1"/>
                </a:solidFill>
                <a:latin typeface="Avenir Book" panose="02000503020000020003" pitchFamily="2" charset="0"/>
              </a:rPr>
              <a:t>length ~ 11 days!</a:t>
            </a:r>
          </a:p>
        </p:txBody>
      </p:sp>
      <p:sp>
        <p:nvSpPr>
          <p:cNvPr id="831536901" name="Text Box 2"/>
          <p:cNvSpPr txBox="1"/>
          <p:nvPr/>
        </p:nvSpPr>
        <p:spPr bwMode="auto">
          <a:xfrm>
            <a:off x="8705728" y="6191906"/>
            <a:ext cx="192552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sz="2000" dirty="0">
                <a:ln>
                  <a:noFill/>
                </a:ln>
                <a:solidFill>
                  <a:schemeClr val="tx1"/>
                </a:solidFill>
                <a:latin typeface="Avenir Book" panose="02000503020000020003" pitchFamily="2" charset="0"/>
              </a:rPr>
              <a:t>length ~ 1 day!</a:t>
            </a:r>
          </a:p>
        </p:txBody>
      </p:sp>
      <p:sp>
        <p:nvSpPr>
          <p:cNvPr id="2040525690" name="Text Box 12"/>
          <p:cNvSpPr txBox="1"/>
          <p:nvPr/>
        </p:nvSpPr>
        <p:spPr bwMode="auto">
          <a:xfrm>
            <a:off x="4948130" y="4272204"/>
            <a:ext cx="949096" cy="30483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50"/>
            </a:solidFill>
          </a:ln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sz="1400">
                <a:ln>
                  <a:noFill/>
                </a:ln>
                <a:solidFill>
                  <a:schemeClr val="tx1"/>
                </a:solidFill>
                <a:latin typeface="Calibri"/>
              </a:rPr>
              <a:t>&lt;P&gt;~18.5h</a:t>
            </a:r>
          </a:p>
        </p:txBody>
      </p:sp>
      <p:sp>
        <p:nvSpPr>
          <p:cNvPr id="299003428" name="Text Box 19"/>
          <p:cNvSpPr txBox="1"/>
          <p:nvPr/>
        </p:nvSpPr>
        <p:spPr bwMode="auto">
          <a:xfrm>
            <a:off x="11059803" y="4272204"/>
            <a:ext cx="858982" cy="30483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B050"/>
            </a:solidFill>
          </a:ln>
        </p:spPr>
        <p:txBody>
          <a:bodyPr wrap="none" rtlCol="0" anchor="t">
            <a:spAutoFit/>
          </a:bodyPr>
          <a:lstStyle/>
          <a:p>
            <a:pPr>
              <a:defRPr/>
            </a:pPr>
            <a:r>
              <a:rPr lang="en-US" sz="1400">
                <a:ln>
                  <a:noFill/>
                </a:ln>
                <a:solidFill>
                  <a:schemeClr val="tx1"/>
                </a:solidFill>
                <a:latin typeface="Calibri"/>
              </a:rPr>
              <a:t>&lt;P&gt;~2.5h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52D321-4A12-DF6C-ACE2-83DECD6168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-27384"/>
            <a:ext cx="10972800" cy="9360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Searching for QPEs with </a:t>
            </a:r>
            <a:r>
              <a:rPr lang="en-US" sz="4000" dirty="0" err="1"/>
              <a:t>eROSITA</a:t>
            </a:r>
            <a:endParaRPr sz="4000" dirty="0"/>
          </a:p>
        </p:txBody>
      </p:sp>
      <p:pic>
        <p:nvPicPr>
          <p:cNvPr id="3" name="Picture 19" descr="logo_mpe_white">
            <a:extLst>
              <a:ext uri="{FF2B5EF4-FFF2-40B4-BE49-F238E27FC236}">
                <a16:creationId xmlns:a16="http://schemas.microsoft.com/office/drawing/2014/main" id="{51AAED7E-FAA6-35A5-E72B-B4F0B059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F795B-4BF0-E711-4B39-3A7ACE2B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CA9A6-4505-0411-5AB2-7F2A8C7D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59D1F54D-7DD2-F284-3DC9-7E6E203BDC41}"/>
              </a:ext>
            </a:extLst>
          </p:cNvPr>
          <p:cNvSpPr txBox="1"/>
          <p:nvPr/>
        </p:nvSpPr>
        <p:spPr bwMode="auto">
          <a:xfrm>
            <a:off x="307980" y="732699"/>
            <a:ext cx="10305755" cy="39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Multiple surveys (4-5) can be used: eRO-QPE3!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355ED509-48EA-C582-7272-91EC12E543A6}"/>
              </a:ext>
            </a:extLst>
          </p:cNvPr>
          <p:cNvSpPr/>
          <p:nvPr/>
        </p:nvSpPr>
        <p:spPr bwMode="auto">
          <a:xfrm>
            <a:off x="455644" y="1399319"/>
            <a:ext cx="1275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rPr>
              <a:t>eRO-QPE3</a:t>
            </a:r>
            <a:endParaRPr sz="2000" b="1" i="0" u="none" strike="noStrike" cap="none" spc="0" dirty="0">
              <a:ln>
                <a:noFill/>
              </a:ln>
              <a:latin typeface="Calibri"/>
              <a:ea typeface="Arial"/>
              <a:cs typeface="Arial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E2AF21A0-2C76-0C1A-648E-E5BE8ABE83E5}"/>
              </a:ext>
            </a:extLst>
          </p:cNvPr>
          <p:cNvSpPr/>
          <p:nvPr/>
        </p:nvSpPr>
        <p:spPr bwMode="auto">
          <a:xfrm>
            <a:off x="455644" y="5512798"/>
            <a:ext cx="2639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Arcodia e al., </a:t>
            </a:r>
            <a:r>
              <a:rPr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in prep.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045A2-EB1B-16E9-9936-14037DDD9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53" t="23831" r="6750" b="16364"/>
          <a:stretch/>
        </p:blipFill>
        <p:spPr bwMode="auto">
          <a:xfrm>
            <a:off x="536827" y="1767997"/>
            <a:ext cx="7954919" cy="371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9B2ADB-7B3A-D577-4BBF-0A73072C0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536" y="2179712"/>
            <a:ext cx="3269888" cy="303753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2699C4-1956-6155-5509-BCFDE6EEF636}"/>
              </a:ext>
            </a:extLst>
          </p:cNvPr>
          <p:cNvSpPr txBox="1">
            <a:spLocks/>
          </p:cNvSpPr>
          <p:nvPr/>
        </p:nvSpPr>
        <p:spPr bwMode="auto">
          <a:xfrm>
            <a:off x="609600" y="-27384"/>
            <a:ext cx="10972800" cy="93604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US" sz="4000" dirty="0"/>
              <a:t>Searching for QPEs with </a:t>
            </a:r>
            <a:r>
              <a:rPr lang="en-US" sz="4000" dirty="0" err="1"/>
              <a:t>eROSITA</a:t>
            </a:r>
            <a:endParaRPr lang="en-US" sz="4000" dirty="0"/>
          </a:p>
        </p:txBody>
      </p:sp>
      <p:pic>
        <p:nvPicPr>
          <p:cNvPr id="8" name="Picture 19" descr="logo_mpe_white">
            <a:extLst>
              <a:ext uri="{FF2B5EF4-FFF2-40B4-BE49-F238E27FC236}">
                <a16:creationId xmlns:a16="http://schemas.microsoft.com/office/drawing/2014/main" id="{6DDC1657-0374-C69A-E9F2-78190A7A3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A0CFC4-BC72-0016-0017-014A00CC0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0993A5-2820-EA2F-81B3-DA72FA2F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44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line, plot, text, diagram&#10;&#10;Description automatically generated">
            <a:extLst>
              <a:ext uri="{FF2B5EF4-FFF2-40B4-BE49-F238E27FC236}">
                <a16:creationId xmlns:a16="http://schemas.microsoft.com/office/drawing/2014/main" id="{F0400390-4D30-D9AC-9146-38D90042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1" y="1961913"/>
            <a:ext cx="11149386" cy="3980040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59D1F54D-7DD2-F284-3DC9-7E6E203BDC41}"/>
              </a:ext>
            </a:extLst>
          </p:cNvPr>
          <p:cNvSpPr txBox="1"/>
          <p:nvPr/>
        </p:nvSpPr>
        <p:spPr bwMode="auto">
          <a:xfrm>
            <a:off x="307980" y="732699"/>
            <a:ext cx="10305755" cy="39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Multiple surveys (4-5) can be used: eRO-QPE3!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3A083387-8282-1990-2CC5-C9E8361AED6B}"/>
              </a:ext>
            </a:extLst>
          </p:cNvPr>
          <p:cNvSpPr/>
          <p:nvPr/>
        </p:nvSpPr>
        <p:spPr bwMode="auto">
          <a:xfrm>
            <a:off x="550646" y="1507307"/>
            <a:ext cx="1275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rPr>
              <a:t>eRO-QPE3</a:t>
            </a:r>
            <a:endParaRPr sz="2000" b="1" i="0" u="none" strike="noStrike" cap="none" spc="0" dirty="0">
              <a:ln>
                <a:noFill/>
              </a:ln>
              <a:latin typeface="Calibri"/>
              <a:ea typeface="Arial"/>
              <a:cs typeface="Arial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9FA2D8B-68B2-52B0-9186-70088A1AB1E4}"/>
              </a:ext>
            </a:extLst>
          </p:cNvPr>
          <p:cNvSpPr/>
          <p:nvPr/>
        </p:nvSpPr>
        <p:spPr bwMode="auto">
          <a:xfrm rot="16199932">
            <a:off x="-342621" y="3098850"/>
            <a:ext cx="1509544" cy="335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rPr>
              <a:t>X-ray</a:t>
            </a:r>
            <a:endParaRPr sz="1600" b="1" i="0" u="none" strike="noStrike" cap="none" spc="0" dirty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F89B149A-07C6-9798-5A12-9EE5B4037A97}"/>
              </a:ext>
            </a:extLst>
          </p:cNvPr>
          <p:cNvSpPr/>
          <p:nvPr/>
        </p:nvSpPr>
        <p:spPr bwMode="auto">
          <a:xfrm rot="16199932">
            <a:off x="-34382" y="4962511"/>
            <a:ext cx="788633" cy="2441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rPr>
              <a:t>UV</a:t>
            </a:r>
            <a:endParaRPr sz="1400" b="1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36216505-3B40-1102-1DCD-DF6CF532B285}"/>
              </a:ext>
            </a:extLst>
          </p:cNvPr>
          <p:cNvSpPr/>
          <p:nvPr/>
        </p:nvSpPr>
        <p:spPr bwMode="auto">
          <a:xfrm>
            <a:off x="307980" y="5948430"/>
            <a:ext cx="2192010" cy="400110"/>
          </a:xfrm>
          <a:prstGeom prst="rect">
            <a:avLst/>
          </a:prstGeom>
          <a:grpFill/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Arcodia+ in prep.</a:t>
            </a:r>
            <a:endParaRPr sz="2000" b="0" i="0" u="none" strike="noStrike" cap="none" spc="0" dirty="0">
              <a:ln>
                <a:noFill/>
              </a:ln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  <a:ea typeface="Arial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E47B4-ADDB-FF20-00D0-059B6F0411A4}"/>
              </a:ext>
            </a:extLst>
          </p:cNvPr>
          <p:cNvCxnSpPr>
            <a:cxnSpLocks/>
          </p:cNvCxnSpPr>
          <p:nvPr/>
        </p:nvCxnSpPr>
        <p:spPr bwMode="auto">
          <a:xfrm>
            <a:off x="2444869" y="2910231"/>
            <a:ext cx="1888140" cy="0"/>
          </a:xfrm>
          <a:prstGeom prst="line">
            <a:avLst/>
          </a:prstGeom>
          <a:ln w="19049" cap="flat" cmpd="sng" algn="ctr">
            <a:solidFill>
              <a:srgbClr val="C00000"/>
            </a:solidFill>
            <a:prstDash val="solid"/>
            <a:miter lim="800000"/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8B28E8-697B-EC1D-FBBA-F1F864AA9F41}"/>
              </a:ext>
            </a:extLst>
          </p:cNvPr>
          <p:cNvSpPr txBox="1"/>
          <p:nvPr/>
        </p:nvSpPr>
        <p:spPr bwMode="auto">
          <a:xfrm>
            <a:off x="2787956" y="2484466"/>
            <a:ext cx="162007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~20 hours!</a:t>
            </a:r>
            <a:endParaRPr sz="2000" b="0" i="0" u="none" strike="noStrike" cap="none" spc="0" dirty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79CAE4-7A74-4DF2-E2BD-B7A637C3588D}"/>
              </a:ext>
            </a:extLst>
          </p:cNvPr>
          <p:cNvSpPr txBox="1">
            <a:spLocks/>
          </p:cNvSpPr>
          <p:nvPr/>
        </p:nvSpPr>
        <p:spPr bwMode="auto">
          <a:xfrm>
            <a:off x="609600" y="-27384"/>
            <a:ext cx="10972800" cy="93604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US" sz="4000" dirty="0"/>
              <a:t>Searching for QPEs with </a:t>
            </a:r>
            <a:r>
              <a:rPr lang="en-US" sz="4000" dirty="0" err="1"/>
              <a:t>eROSITA</a:t>
            </a:r>
            <a:endParaRPr lang="en-US" sz="4000" dirty="0"/>
          </a:p>
        </p:txBody>
      </p:sp>
      <p:pic>
        <p:nvPicPr>
          <p:cNvPr id="4" name="Picture 19" descr="logo_mpe_white">
            <a:extLst>
              <a:ext uri="{FF2B5EF4-FFF2-40B4-BE49-F238E27FC236}">
                <a16:creationId xmlns:a16="http://schemas.microsoft.com/office/drawing/2014/main" id="{A56A9332-1FF5-4CEB-6E96-EC359DF8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509C4-0705-1D43-5549-F6122BB0A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22C54-A3BD-1E5E-0499-AE01D549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97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59D1F54D-7DD2-F284-3DC9-7E6E203BDC41}"/>
              </a:ext>
            </a:extLst>
          </p:cNvPr>
          <p:cNvSpPr txBox="1"/>
          <p:nvPr/>
        </p:nvSpPr>
        <p:spPr bwMode="auto">
          <a:xfrm>
            <a:off x="307980" y="732699"/>
            <a:ext cx="10305755" cy="39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Multiple surveys (4-5) can be used: eRO-QPE4!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CC2A607-9750-1E66-F6A1-28D7518AE4F7}"/>
              </a:ext>
            </a:extLst>
          </p:cNvPr>
          <p:cNvSpPr/>
          <p:nvPr/>
        </p:nvSpPr>
        <p:spPr bwMode="auto">
          <a:xfrm>
            <a:off x="1343472" y="1604399"/>
            <a:ext cx="1275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rPr>
              <a:t>eRO-QPE4</a:t>
            </a:r>
            <a:endParaRPr sz="2000" b="1" i="0" u="none" strike="noStrike" cap="none" spc="0" dirty="0">
              <a:ln>
                <a:noFill/>
              </a:ln>
              <a:latin typeface="Calibri"/>
              <a:ea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A5287-35D1-5FB4-60C0-4031DF20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92" t="39854" r="43860" b="26328"/>
          <a:stretch/>
        </p:blipFill>
        <p:spPr bwMode="auto">
          <a:xfrm>
            <a:off x="2604171" y="1340768"/>
            <a:ext cx="3864542" cy="2379962"/>
          </a:xfrm>
          <a:prstGeom prst="rect">
            <a:avLst/>
          </a:prstGeom>
        </p:spPr>
      </p:pic>
      <p:sp>
        <p:nvSpPr>
          <p:cNvPr id="5" name="Rectangle 37">
            <a:extLst>
              <a:ext uri="{FF2B5EF4-FFF2-40B4-BE49-F238E27FC236}">
                <a16:creationId xmlns:a16="http://schemas.microsoft.com/office/drawing/2014/main" id="{3FF733A0-671E-28AB-615C-30579F2FAE8A}"/>
              </a:ext>
            </a:extLst>
          </p:cNvPr>
          <p:cNvSpPr/>
          <p:nvPr/>
        </p:nvSpPr>
        <p:spPr bwMode="auto">
          <a:xfrm>
            <a:off x="307980" y="3356992"/>
            <a:ext cx="28669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Arial"/>
              <a:buNone/>
              <a:defRPr/>
            </a:pPr>
            <a:r>
              <a:rPr lang="en-US" sz="2000" dirty="0"/>
              <a:t>Undetected in eRASS1-3</a:t>
            </a:r>
            <a:endParaRPr sz="2000" dirty="0"/>
          </a:p>
        </p:txBody>
      </p:sp>
      <p:pic>
        <p:nvPicPr>
          <p:cNvPr id="7" name="Picture 6" descr="A picture containing text, screenshot, astronomy, space&#10;&#10;Description automatically generated">
            <a:extLst>
              <a:ext uri="{FF2B5EF4-FFF2-40B4-BE49-F238E27FC236}">
                <a16:creationId xmlns:a16="http://schemas.microsoft.com/office/drawing/2014/main" id="{F8411256-DF09-1DB6-F095-F1D57A18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486" y="1604399"/>
            <a:ext cx="3929100" cy="35894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694961-9F70-D069-AA26-96C4C86A00DA}"/>
              </a:ext>
            </a:extLst>
          </p:cNvPr>
          <p:cNvSpPr txBox="1">
            <a:spLocks/>
          </p:cNvSpPr>
          <p:nvPr/>
        </p:nvSpPr>
        <p:spPr bwMode="auto">
          <a:xfrm>
            <a:off x="609600" y="-27384"/>
            <a:ext cx="10972800" cy="93604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US" sz="4000" dirty="0"/>
              <a:t>Searching for QPEs with </a:t>
            </a:r>
            <a:r>
              <a:rPr lang="en-US" sz="4000" dirty="0" err="1"/>
              <a:t>eROSITA</a:t>
            </a:r>
            <a:endParaRPr lang="en-US" sz="4000" dirty="0"/>
          </a:p>
        </p:txBody>
      </p:sp>
      <p:pic>
        <p:nvPicPr>
          <p:cNvPr id="8" name="Picture 19" descr="logo_mpe_white">
            <a:extLst>
              <a:ext uri="{FF2B5EF4-FFF2-40B4-BE49-F238E27FC236}">
                <a16:creationId xmlns:a16="http://schemas.microsoft.com/office/drawing/2014/main" id="{2D707056-B3D9-E87B-CFC7-F4957A707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7AA4553-B4BE-DE93-D4BB-A982BA48C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536F8D-77C6-B0BB-16AF-8A358FF63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25109F-F1B0-7847-9CB5-D2B1503807F0}"/>
              </a:ext>
            </a:extLst>
          </p:cNvPr>
          <p:cNvGrpSpPr/>
          <p:nvPr/>
        </p:nvGrpSpPr>
        <p:grpSpPr>
          <a:xfrm>
            <a:off x="616368" y="3838671"/>
            <a:ext cx="6469282" cy="2450915"/>
            <a:chOff x="616368" y="3838671"/>
            <a:chExt cx="6469282" cy="2450915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12DFF47C-FBC2-5C5C-53A3-C6081A70D907}"/>
                </a:ext>
              </a:extLst>
            </p:cNvPr>
            <p:cNvSpPr/>
            <p:nvPr/>
          </p:nvSpPr>
          <p:spPr bwMode="auto">
            <a:xfrm rot="16199900">
              <a:off x="-55893" y="4737505"/>
              <a:ext cx="1679836" cy="3353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b="1" i="0" u="none" strike="noStrike" cap="none" spc="0" dirty="0">
                  <a:ln>
                    <a:noFill/>
                  </a:ln>
                  <a:solidFill>
                    <a:schemeClr val="tx1"/>
                  </a:solidFill>
                  <a:latin typeface="Calibri"/>
                  <a:ea typeface="Arial"/>
                  <a:cs typeface="Arial"/>
                </a:rPr>
                <a:t>XMM X-ray</a:t>
              </a:r>
              <a:endParaRPr sz="1600" b="1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86159F-831A-94AC-FBC1-04CE78E7D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082946" y="3838671"/>
              <a:ext cx="6002704" cy="245091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6508BC6-7448-D557-0822-F1E4D49BF2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02571" y="4621377"/>
              <a:ext cx="1434402" cy="0"/>
            </a:xfrm>
            <a:prstGeom prst="line">
              <a:avLst/>
            </a:prstGeom>
            <a:ln w="19049" cap="flat" cmpd="sng" algn="ctr">
              <a:solidFill>
                <a:srgbClr val="C00000"/>
              </a:solidFill>
              <a:prstDash val="solid"/>
              <a:miter lim="800000"/>
              <a:headEnd type="arrow" len="med"/>
              <a:tailEnd type="arrow" len="med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BC7BD5-CCA0-371E-DE3A-9D15C763922E}"/>
                </a:ext>
              </a:extLst>
            </p:cNvPr>
            <p:cNvSpPr txBox="1"/>
            <p:nvPr/>
          </p:nvSpPr>
          <p:spPr bwMode="auto">
            <a:xfrm>
              <a:off x="4346613" y="4198956"/>
              <a:ext cx="1623677" cy="374141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lvl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0" u="none" strike="noStrike" cap="none" spc="0" dirty="0">
                  <a:ln>
                    <a:noFill/>
                  </a:ln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~15 h</a:t>
              </a:r>
              <a:endParaRPr sz="20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769023-C475-4F43-0BC2-9BFD1F134860}"/>
                </a:ext>
              </a:extLst>
            </p:cNvPr>
            <p:cNvSpPr txBox="1"/>
            <p:nvPr/>
          </p:nvSpPr>
          <p:spPr bwMode="auto">
            <a:xfrm>
              <a:off x="2250083" y="4877057"/>
              <a:ext cx="1623677" cy="374141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lvl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0" u="none" strike="noStrike" cap="none" spc="0" dirty="0">
                  <a:ln>
                    <a:noFill/>
                  </a:ln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~10 h</a:t>
              </a:r>
              <a:endParaRPr sz="20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C33ABFD-625D-87C6-98C8-4E048D40A0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83724" y="5366902"/>
              <a:ext cx="1104319" cy="0"/>
            </a:xfrm>
            <a:prstGeom prst="line">
              <a:avLst/>
            </a:prstGeom>
            <a:ln w="19049" cap="flat" cmpd="sng" algn="ctr">
              <a:solidFill>
                <a:srgbClr val="C00000"/>
              </a:solidFill>
              <a:prstDash val="solid"/>
              <a:miter lim="800000"/>
              <a:headEnd type="arrow" len="med"/>
              <a:tailEnd type="arrow" len="med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673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018014" name="Rectangle 72018013"/>
          <p:cNvSpPr/>
          <p:nvPr/>
        </p:nvSpPr>
        <p:spPr bwMode="auto">
          <a:xfrm>
            <a:off x="1532468" y="1422721"/>
            <a:ext cx="6691613" cy="46419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654721" name="Rectangle 15"/>
          <p:cNvSpPr/>
          <p:nvPr/>
        </p:nvSpPr>
        <p:spPr bwMode="auto">
          <a:xfrm>
            <a:off x="2521278" y="2724873"/>
            <a:ext cx="5944041" cy="365794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92767177" name="Rectangle 15"/>
          <p:cNvSpPr/>
          <p:nvPr/>
        </p:nvSpPr>
        <p:spPr bwMode="auto">
          <a:xfrm>
            <a:off x="300045" y="732699"/>
            <a:ext cx="10476475" cy="400110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 marL="283878" marR="0" lvl="0" indent="-283878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Arial"/>
                <a:cs typeface="Arial"/>
              </a:rPr>
              <a:t>Computing the rates of these events with </a:t>
            </a:r>
            <a:r>
              <a:rPr lang="en-US" sz="2000" b="0" i="0" u="none" strike="noStrike" cap="none" spc="0" dirty="0" err="1">
                <a:ln>
                  <a:noFill/>
                </a:ln>
                <a:latin typeface="Avenir Book" panose="02000503020000020003" pitchFamily="2" charset="0"/>
                <a:ea typeface="Arial"/>
                <a:cs typeface="Arial"/>
              </a:rPr>
              <a:t>eROSITA</a:t>
            </a: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Arial"/>
                <a:cs typeface="Arial"/>
              </a:rPr>
              <a:t> QPEs (Arcodia+ in prep.)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pic>
        <p:nvPicPr>
          <p:cNvPr id="329823941" name="Picture 32982394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08780" y="1423986"/>
            <a:ext cx="6737215" cy="4604492"/>
          </a:xfrm>
          <a:prstGeom prst="rect">
            <a:avLst/>
          </a:prstGeom>
        </p:spPr>
      </p:pic>
      <p:sp>
        <p:nvSpPr>
          <p:cNvPr id="1699050194" name="Rectangle 6"/>
          <p:cNvSpPr/>
          <p:nvPr/>
        </p:nvSpPr>
        <p:spPr bwMode="auto">
          <a:xfrm rot="1282037">
            <a:off x="6498875" y="1529964"/>
            <a:ext cx="1778496" cy="455592"/>
          </a:xfrm>
          <a:prstGeom prst="rect">
            <a:avLst/>
          </a:prstGeom>
          <a:solidFill>
            <a:schemeClr val="bg1">
              <a:alpha val="99999"/>
            </a:schemeClr>
          </a:solidFill>
          <a:ln w="28575">
            <a:solidFill>
              <a:schemeClr val="accent2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en-US" sz="2000" b="0" i="0" u="none" strike="noStrike" cap="none" spc="0" dirty="0">
                <a:solidFill>
                  <a:schemeClr val="accent2"/>
                </a:solidFill>
                <a:latin typeface="Calibri"/>
                <a:ea typeface="Arial"/>
                <a:cs typeface="Arial"/>
              </a:rPr>
              <a:t>To be updated</a:t>
            </a:r>
            <a:endParaRPr sz="2000" b="0" i="0" u="none" strike="noStrike" cap="none" spc="0" dirty="0">
              <a:solidFill>
                <a:schemeClr val="accent2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424767540" name="Rectangle 28"/>
          <p:cNvSpPr/>
          <p:nvPr/>
        </p:nvSpPr>
        <p:spPr bwMode="auto">
          <a:xfrm>
            <a:off x="1508780" y="5759816"/>
            <a:ext cx="1599041" cy="335639"/>
          </a:xfrm>
          <a:prstGeom prst="rect">
            <a:avLst/>
          </a:prstGeom>
          <a:grpFill/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b="0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rPr>
              <a:t>Arcodia+ in prep.</a:t>
            </a:r>
            <a:endParaRPr sz="16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35941952" name="Rectangle 4"/>
          <p:cNvSpPr/>
          <p:nvPr/>
        </p:nvSpPr>
        <p:spPr bwMode="auto">
          <a:xfrm rot="16199932">
            <a:off x="-480877" y="3310159"/>
            <a:ext cx="2832162" cy="335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b="1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rPr>
              <a:t>Number density of QPEs</a:t>
            </a:r>
            <a:endParaRPr sz="1800" b="1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8285749" name="Rectangle 878285748"/>
              <p:cNvSpPr/>
              <p:nvPr/>
            </p:nvSpPr>
            <p:spPr bwMode="auto">
              <a:xfrm>
                <a:off x="8496364" y="2400579"/>
                <a:ext cx="2689175" cy="409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1 </m:t>
                      </m:r>
                      <m:r>
                        <m:rPr>
                          <m:sty m:val="p"/>
                        </m:rP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every</m:t>
                      </m:r>
                      <m: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 </m:t>
                      </m:r>
                      <m:sSup>
                        <m:sSupPr>
                          <m:ctrlPr>
                            <a:rPr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a:rPr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10</m:t>
                          </m:r>
                        </m:e>
                        <m:sup>
                          <m:r>
                            <a:rPr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5</m:t>
                          </m:r>
                        </m:sup>
                      </m:sSup>
                      <m: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gal</m:t>
                      </m:r>
                      <m: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has</m:t>
                      </m:r>
                      <m: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QPEs</m:t>
                      </m:r>
                    </m:oMath>
                  </m:oMathPara>
                </a14:m>
                <a:endParaRPr i="0" dirty="0">
                  <a:solidFill>
                    <a:schemeClr val="bg1"/>
                  </a:solidFill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878285749" name="Rectangle 8782857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6364" y="2400579"/>
                <a:ext cx="2689175" cy="409272"/>
              </a:xfrm>
              <a:prstGeom prst="rect">
                <a:avLst/>
              </a:prstGeom>
              <a:blipFill>
                <a:blip r:embed="rId3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8561832" name="Rectangle 2068561831"/>
              <p:cNvSpPr/>
              <p:nvPr/>
            </p:nvSpPr>
            <p:spPr bwMode="auto">
              <a:xfrm>
                <a:off x="8244556" y="4837283"/>
                <a:ext cx="398532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GB" dirty="0">
                    <a:solidFill>
                      <a:schemeClr val="tx1"/>
                    </a:solidFill>
                    <a:latin typeface="Avenir" panose="02000503020000020003" pitchFamily="2" charset="0"/>
                    <a:ea typeface="Cambria Math"/>
                    <a:cs typeface="Cambria Math"/>
                  </a:rPr>
                  <a:t>Every</a:t>
                </a:r>
                <a:r>
                  <a:rPr lang="en-GB" b="0" dirty="0">
                    <a:solidFill>
                      <a:schemeClr val="tx1"/>
                    </a:solidFill>
                    <a:ea typeface="Cambria Math"/>
                    <a:cs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 </m:t>
                    </m:r>
                    <m:sSup>
                      <m:s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ar-AE" b="0" i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~10</m:t>
                        </m:r>
                      </m:e>
                      <m:sup>
                        <m:r>
                          <a:rPr lang="ar-AE" b="0" i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lang="en-GB" b="0" i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mbria Math"/>
                      </a:rPr>
                      <m:t>yrs</m:t>
                    </m:r>
                  </m:oMath>
                </a14:m>
                <a:r>
                  <a:rPr lang="en-US" dirty="0">
                    <a:latin typeface="Avenir" panose="02000503020000020003" pitchFamily="2" charset="0"/>
                    <a:ea typeface="Cambria Math"/>
                    <a:cs typeface="Cambria Math"/>
                  </a:rPr>
                  <a:t> </a:t>
                </a:r>
                <a:r>
                  <a:rPr lang="en-GB" dirty="0">
                    <a:latin typeface="Avenir" panose="02000503020000020003" pitchFamily="2" charset="0"/>
                    <a:ea typeface="Cambria Math"/>
                    <a:cs typeface="Cambria Math"/>
                  </a:rPr>
                  <a:t>a</a:t>
                </a:r>
                <a:r>
                  <a:rPr lang="en-GB" dirty="0">
                    <a:solidFill>
                      <a:schemeClr val="tx1"/>
                    </a:solidFill>
                    <a:latin typeface="Avenir" panose="02000503020000020003" pitchFamily="2" charset="0"/>
                    <a:ea typeface="Cambria Math"/>
                    <a:cs typeface="Cambria Math"/>
                  </a:rPr>
                  <a:t> galaxy starts a QPE </a:t>
                </a:r>
              </a:p>
              <a:p>
                <a:pPr algn="ctr">
                  <a:defRPr/>
                </a:pPr>
                <a:r>
                  <a:rPr lang="en-GB" dirty="0">
                    <a:solidFill>
                      <a:schemeClr val="tx1"/>
                    </a:solidFill>
                    <a:latin typeface="Avenir" panose="02000503020000020003" pitchFamily="2" charset="0"/>
                    <a:ea typeface="Cambria Math"/>
                    <a:cs typeface="Cambria Math"/>
                  </a:rPr>
                  <a:t>(&lt;1% of TDE)</a:t>
                </a:r>
              </a:p>
            </p:txBody>
          </p:sp>
        </mc:Choice>
        <mc:Fallback xmlns="">
          <p:sp>
            <p:nvSpPr>
              <p:cNvPr id="2068561832" name="Rectangle 20685618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4556" y="4837283"/>
                <a:ext cx="3985322" cy="646331"/>
              </a:xfrm>
              <a:prstGeom prst="rect">
                <a:avLst/>
              </a:prstGeom>
              <a:blipFill>
                <a:blip r:embed="rId4"/>
                <a:stretch>
                  <a:fillRect l="-635" t="-3846" r="-952"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31658496" name="TextBox 2131658495"/>
              <p:cNvSpPr txBox="1"/>
              <p:nvPr/>
            </p:nvSpPr>
            <p:spPr bwMode="auto">
              <a:xfrm>
                <a:off x="8583566" y="2894611"/>
                <a:ext cx="1362508" cy="368499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gal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 ~</m:t>
                      </m:r>
                      <m:sSup>
                        <m:sSup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10</m:t>
                          </m:r>
                        </m:e>
                        <m:sup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9</m:t>
                          </m:r>
                        </m:sup>
                      </m:sSup>
                      <m:sSub>
                        <m:sSubPr>
                          <m:ctrlPr>
                            <a:rPr lang="ar-A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𝑀</m:t>
                          </m:r>
                        </m:e>
                        <m:sub>
                          <m:r>
                            <a:rPr lang="ar-AE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  <m:t>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)</m:t>
                      </m:r>
                    </m:oMath>
                  </m:oMathPara>
                </a14:m>
                <a:endParaRPr i="0" dirty="0">
                  <a:solidFill>
                    <a:schemeClr val="bg1"/>
                  </a:solidFill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131658496" name="TextBox 21316584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3566" y="2894611"/>
                <a:ext cx="1362508" cy="368499"/>
              </a:xfrm>
              <a:prstGeom prst="rect">
                <a:avLst/>
              </a:prstGeom>
              <a:blipFill>
                <a:blip r:embed="rId5"/>
                <a:stretch>
                  <a:fillRect l="-917" r="-11009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6">
            <a:extLst>
              <a:ext uri="{FF2B5EF4-FFF2-40B4-BE49-F238E27FC236}">
                <a16:creationId xmlns:a16="http://schemas.microsoft.com/office/drawing/2014/main" id="{09F1A068-D1A9-4A01-BFA7-A1CD8C48338C}"/>
              </a:ext>
            </a:extLst>
          </p:cNvPr>
          <p:cNvSpPr/>
          <p:nvPr/>
        </p:nvSpPr>
        <p:spPr bwMode="auto">
          <a:xfrm>
            <a:off x="1568241" y="6165304"/>
            <a:ext cx="3015591" cy="417931"/>
          </a:xfrm>
          <a:prstGeom prst="rect">
            <a:avLst/>
          </a:prstGeom>
          <a:solidFill>
            <a:schemeClr val="bg1">
              <a:alpha val="99999"/>
            </a:schemeClr>
          </a:solidFill>
          <a:ln w="28575">
            <a:solidFill>
              <a:srgbClr val="C00000"/>
            </a:solidFill>
            <a:prstDash val="solid"/>
          </a:ln>
        </p:spPr>
        <p:txBody>
          <a:bodyPr wrap="square">
            <a:noAutofit/>
          </a:bodyPr>
          <a:lstStyle/>
          <a:p>
            <a:pPr>
              <a:defRPr/>
            </a:pPr>
            <a:r>
              <a:rPr lang="en-US" sz="2000" b="0" i="0" u="none" strike="noStrike" cap="none" spc="0" dirty="0">
                <a:solidFill>
                  <a:srgbClr val="C00000"/>
                </a:solidFill>
                <a:latin typeface="Calibri"/>
                <a:ea typeface="Arial"/>
                <a:cs typeface="Arial"/>
              </a:rPr>
              <a:t>Lower limit of EMRI rates!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54788-6642-900A-D2D2-7A5A7455D32C}"/>
              </a:ext>
            </a:extLst>
          </p:cNvPr>
          <p:cNvSpPr txBox="1"/>
          <p:nvPr/>
        </p:nvSpPr>
        <p:spPr>
          <a:xfrm>
            <a:off x="8565387" y="4337696"/>
            <a:ext cx="6104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If a lifetime of ~100yr is assumed: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667F1-16D2-F183-088C-1AC3966EB522}"/>
              </a:ext>
            </a:extLst>
          </p:cNvPr>
          <p:cNvSpPr txBox="1">
            <a:spLocks/>
          </p:cNvSpPr>
          <p:nvPr/>
        </p:nvSpPr>
        <p:spPr bwMode="auto">
          <a:xfrm>
            <a:off x="609600" y="-27384"/>
            <a:ext cx="10972800" cy="93604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US" sz="4000" dirty="0"/>
              <a:t>Intrinsic volumetric rates</a:t>
            </a:r>
          </a:p>
        </p:txBody>
      </p:sp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D9936BAF-03D0-7BCB-97C7-596787D7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D2687-9CEC-95D0-3BF7-56415B0E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300D9-0387-6507-DBD6-522B3548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2827819" name="TextBox 23"/>
          <p:cNvSpPr txBox="1"/>
          <p:nvPr/>
        </p:nvSpPr>
        <p:spPr bwMode="auto">
          <a:xfrm>
            <a:off x="7686" y="0"/>
            <a:ext cx="1219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latin typeface="Avenir Heavy" panose="02000503020000020003" pitchFamily="2" charset="0"/>
                <a:ea typeface="Arial"/>
                <a:cs typeface="Arial"/>
              </a:rPr>
              <a:t>QPE hosts: low-mass inactive galaxies</a:t>
            </a:r>
            <a:endParaRPr sz="4000" b="1" u="none" strike="noStrike" cap="none" spc="0" dirty="0">
              <a:ln>
                <a:noFill/>
              </a:ln>
              <a:latin typeface="Avenir Heavy" panose="02000503020000020003" pitchFamily="2" charset="0"/>
              <a:ea typeface="Arial"/>
              <a:cs typeface="Arial"/>
            </a:endParaRP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6C648510-5864-F865-8C7E-649E2AD3DB3E}"/>
              </a:ext>
            </a:extLst>
          </p:cNvPr>
          <p:cNvSpPr/>
          <p:nvPr/>
        </p:nvSpPr>
        <p:spPr bwMode="auto">
          <a:xfrm>
            <a:off x="527907" y="2817209"/>
            <a:ext cx="116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eRO-QPE3</a:t>
            </a:r>
            <a:endParaRPr b="1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22BBECCC-6A02-923A-F265-822B3BEB5EA3}"/>
              </a:ext>
            </a:extLst>
          </p:cNvPr>
          <p:cNvSpPr/>
          <p:nvPr/>
        </p:nvSpPr>
        <p:spPr bwMode="auto">
          <a:xfrm>
            <a:off x="9835884" y="5660372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z</a:t>
            </a:r>
            <a:r>
              <a:rPr lang="en-US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~0.024</a:t>
            </a:r>
            <a:endParaRPr b="1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30B3CDAF-D382-3233-D341-C649765AB1FD}"/>
              </a:ext>
            </a:extLst>
          </p:cNvPr>
          <p:cNvSpPr/>
          <p:nvPr/>
        </p:nvSpPr>
        <p:spPr bwMode="auto">
          <a:xfrm>
            <a:off x="207828" y="5570955"/>
            <a:ext cx="4664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Wevers+22, </a:t>
            </a:r>
            <a:r>
              <a:rPr lang="en-US" sz="2000" b="0" i="0" u="none" strike="noStrike" cap="none" spc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Arcodia</a:t>
            </a:r>
            <a:r>
              <a:rPr lang="en-US"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 priv. comm.</a:t>
            </a:r>
            <a:endParaRPr sz="2000" b="1" i="0" u="none" strike="noStrike" cap="none" spc="0" dirty="0">
              <a:ln>
                <a:noFill/>
              </a:ln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  <a:ea typeface="Arial"/>
              <a:cs typeface="Arial"/>
            </a:endParaRPr>
          </a:p>
        </p:txBody>
      </p:sp>
      <p:cxnSp>
        <p:nvCxnSpPr>
          <p:cNvPr id="9" name="Straight Arrow Connector 39">
            <a:extLst>
              <a:ext uri="{FF2B5EF4-FFF2-40B4-BE49-F238E27FC236}">
                <a16:creationId xmlns:a16="http://schemas.microsoft.com/office/drawing/2014/main" id="{74B8F64B-16C5-E760-F70E-AC8C5D5854DC}"/>
              </a:ext>
            </a:extLst>
          </p:cNvPr>
          <p:cNvCxnSpPr>
            <a:cxnSpLocks/>
          </p:cNvCxnSpPr>
          <p:nvPr/>
        </p:nvCxnSpPr>
        <p:spPr bwMode="auto">
          <a:xfrm>
            <a:off x="1306538" y="2526165"/>
            <a:ext cx="581437" cy="0"/>
          </a:xfrm>
          <a:prstGeom prst="straightConnector1">
            <a:avLst/>
          </a:prstGeom>
          <a:ln w="12699" cap="flat" cmpd="sng" algn="ctr">
            <a:solidFill>
              <a:schemeClr val="bg1">
                <a:lumMod val="94901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43F994-743D-8630-1DA8-9BAD34402725}"/>
              </a:ext>
            </a:extLst>
          </p:cNvPr>
          <p:cNvGrpSpPr/>
          <p:nvPr/>
        </p:nvGrpSpPr>
        <p:grpSpPr>
          <a:xfrm>
            <a:off x="407368" y="836712"/>
            <a:ext cx="4896544" cy="4734243"/>
            <a:chOff x="407368" y="1263069"/>
            <a:chExt cx="3979521" cy="382475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4B7051-D162-7A03-2255-A6DF20C9054B}"/>
                </a:ext>
              </a:extLst>
            </p:cNvPr>
            <p:cNvGrpSpPr/>
            <p:nvPr/>
          </p:nvGrpSpPr>
          <p:grpSpPr>
            <a:xfrm>
              <a:off x="407368" y="1263069"/>
              <a:ext cx="3979521" cy="3824758"/>
              <a:chOff x="6344843" y="1563372"/>
              <a:chExt cx="3979521" cy="382475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2896E16-8716-9A28-4552-D7DD4844948F}"/>
                  </a:ext>
                </a:extLst>
              </p:cNvPr>
              <p:cNvGrpSpPr/>
              <p:nvPr/>
            </p:nvGrpSpPr>
            <p:grpSpPr bwMode="auto">
              <a:xfrm>
                <a:off x="6344843" y="1563372"/>
                <a:ext cx="3979521" cy="3824758"/>
                <a:chOff x="0" y="0"/>
                <a:chExt cx="2933447" cy="2971928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7618DD8-E81A-D8FB-072B-5878B20730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20876" t="41490" r="55013" b="15084"/>
                <a:stretch/>
              </p:blipFill>
              <p:spPr bwMode="auto">
                <a:xfrm>
                  <a:off x="0" y="0"/>
                  <a:ext cx="2933447" cy="2971928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13F590F8-425E-7A5B-8B72-5279EAD45996}"/>
                    </a:ext>
                  </a:extLst>
                </p:cNvPr>
                <p:cNvSpPr/>
                <p:nvPr/>
              </p:nvSpPr>
              <p:spPr bwMode="auto">
                <a:xfrm>
                  <a:off x="1956834" y="546595"/>
                  <a:ext cx="446106" cy="482277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/>
                </a:p>
              </p:txBody>
            </p:sp>
          </p:grpSp>
          <p:sp>
            <p:nvSpPr>
              <p:cNvPr id="7" name="Flowchart: Connector 21">
                <a:extLst>
                  <a:ext uri="{FF2B5EF4-FFF2-40B4-BE49-F238E27FC236}">
                    <a16:creationId xmlns:a16="http://schemas.microsoft.com/office/drawing/2014/main" id="{4F48159C-EE2C-80B9-B243-E3BE11EFD892}"/>
                  </a:ext>
                </a:extLst>
              </p:cNvPr>
              <p:cNvSpPr/>
              <p:nvPr/>
            </p:nvSpPr>
            <p:spPr bwMode="auto">
              <a:xfrm>
                <a:off x="8061265" y="2776353"/>
                <a:ext cx="306384" cy="270945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US" sz="1800" b="0" i="0" u="none" strike="noStrike" cap="none" spc="0" dirty="0">
                  <a:ln>
                    <a:noFill/>
                  </a:ln>
                  <a:solidFill>
                    <a:prstClr val="white"/>
                  </a:solidFill>
                  <a:latin typeface="Calibri"/>
                  <a:ea typeface="Arial"/>
                  <a:cs typeface="Arial"/>
                </a:endParaRPr>
              </a:p>
            </p:txBody>
          </p:sp>
          <p:cxnSp>
            <p:nvCxnSpPr>
              <p:cNvPr id="11" name="Straight Arrow Connector 39">
                <a:extLst>
                  <a:ext uri="{FF2B5EF4-FFF2-40B4-BE49-F238E27FC236}">
                    <a16:creationId xmlns:a16="http://schemas.microsoft.com/office/drawing/2014/main" id="{FB31E07B-81C3-8B38-238E-389BE3B44AC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29548" y="2911825"/>
                <a:ext cx="484909" cy="0"/>
              </a:xfrm>
              <a:prstGeom prst="straightConnector1">
                <a:avLst/>
              </a:prstGeom>
              <a:ln w="53975" cap="flat" cmpd="sng" algn="ctr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AD10B4-0579-A606-F5C1-1774F24FCEFF}"/>
                </a:ext>
              </a:extLst>
            </p:cNvPr>
            <p:cNvSpPr txBox="1"/>
            <p:nvPr/>
          </p:nvSpPr>
          <p:spPr>
            <a:xfrm>
              <a:off x="1574061" y="2226350"/>
              <a:ext cx="6335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600" dirty="0">
                  <a:solidFill>
                    <a:srgbClr val="00B050"/>
                  </a:solidFill>
                </a:rPr>
                <a:t>QPE3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09C057B-8265-A2A5-02BC-3D7CDE321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00" y="1052736"/>
            <a:ext cx="5622856" cy="4307888"/>
          </a:xfrm>
          <a:prstGeom prst="rect">
            <a:avLst/>
          </a:prstGeom>
        </p:spPr>
      </p:pic>
      <p:sp>
        <p:nvSpPr>
          <p:cNvPr id="20" name="Flowchart: Connector 21">
            <a:extLst>
              <a:ext uri="{FF2B5EF4-FFF2-40B4-BE49-F238E27FC236}">
                <a16:creationId xmlns:a16="http://schemas.microsoft.com/office/drawing/2014/main" id="{A56C9299-4F05-B036-33D1-FC2A6A5867E5}"/>
              </a:ext>
            </a:extLst>
          </p:cNvPr>
          <p:cNvSpPr/>
          <p:nvPr/>
        </p:nvSpPr>
        <p:spPr bwMode="auto">
          <a:xfrm>
            <a:off x="8192330" y="3168060"/>
            <a:ext cx="306384" cy="270945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3B69E80-DCCA-7E53-1EFD-395EB74A92A2}"/>
              </a:ext>
            </a:extLst>
          </p:cNvPr>
          <p:cNvSpPr/>
          <p:nvPr/>
        </p:nvSpPr>
        <p:spPr bwMode="auto">
          <a:xfrm>
            <a:off x="7185461" y="2882601"/>
            <a:ext cx="116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rPr>
              <a:t>eRO-QPE3</a:t>
            </a:r>
            <a:endParaRPr b="1" i="0" u="none" strike="noStrike" cap="none" spc="0" dirty="0">
              <a:ln>
                <a:noFill/>
              </a:ln>
              <a:latin typeface="Calibri"/>
              <a:ea typeface="Arial"/>
              <a:cs typeface="Arial"/>
            </a:endParaRPr>
          </a:p>
        </p:txBody>
      </p:sp>
      <p:pic>
        <p:nvPicPr>
          <p:cNvPr id="22" name="Picture 19" descr="logo_mpe_white">
            <a:extLst>
              <a:ext uri="{FF2B5EF4-FFF2-40B4-BE49-F238E27FC236}">
                <a16:creationId xmlns:a16="http://schemas.microsoft.com/office/drawing/2014/main" id="{1B18863B-D865-A8DB-8AB0-48C976F3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10B81ADA-505B-66E5-4C9F-33C84613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BE76206-79CC-4B67-5BC2-AA5C090A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32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DF95D3-F2CA-0EF5-C322-D4DE9EE0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B91EB7-6DCC-FDEA-1BBB-B26024F7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8966F132-DD27-F153-327E-909A522090FD}"/>
              </a:ext>
            </a:extLst>
          </p:cNvPr>
          <p:cNvSpPr txBox="1"/>
          <p:nvPr/>
        </p:nvSpPr>
        <p:spPr bwMode="auto">
          <a:xfrm>
            <a:off x="7686" y="0"/>
            <a:ext cx="1219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latin typeface="Avenir Heavy" panose="02000503020000020003" pitchFamily="2" charset="0"/>
                <a:ea typeface="Arial"/>
                <a:cs typeface="Arial"/>
              </a:rPr>
              <a:t>QPE-TDE connection</a:t>
            </a:r>
            <a:endParaRPr sz="4000" b="1" u="none" strike="noStrike" cap="none" spc="0" dirty="0">
              <a:ln>
                <a:noFill/>
              </a:ln>
              <a:latin typeface="Avenir Heavy" panose="02000503020000020003" pitchFamily="2" charset="0"/>
              <a:ea typeface="Arial"/>
              <a:cs typeface="Arial"/>
            </a:endParaRPr>
          </a:p>
        </p:txBody>
      </p:sp>
      <p:pic>
        <p:nvPicPr>
          <p:cNvPr id="6" name="Picture 19" descr="logo_mpe_white">
            <a:extLst>
              <a:ext uri="{FF2B5EF4-FFF2-40B4-BE49-F238E27FC236}">
                <a16:creationId xmlns:a16="http://schemas.microsoft.com/office/drawing/2014/main" id="{73ED66C2-BCAB-9DCC-D2BE-2E463BE33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341E9C-6806-A0A2-58AB-66B2A2697470}"/>
              </a:ext>
            </a:extLst>
          </p:cNvPr>
          <p:cNvGrpSpPr/>
          <p:nvPr/>
        </p:nvGrpSpPr>
        <p:grpSpPr>
          <a:xfrm>
            <a:off x="1559496" y="836712"/>
            <a:ext cx="8424936" cy="5348115"/>
            <a:chOff x="1343472" y="836712"/>
            <a:chExt cx="8136904" cy="5219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B62F2F-47A9-7A13-7EF2-962340CEF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472" y="836712"/>
              <a:ext cx="8136904" cy="52192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15B629-500D-E7BB-8561-584E816868C9}"/>
                </a:ext>
              </a:extLst>
            </p:cNvPr>
            <p:cNvSpPr txBox="1"/>
            <p:nvPr/>
          </p:nvSpPr>
          <p:spPr>
            <a:xfrm>
              <a:off x="2945630" y="837873"/>
              <a:ext cx="59586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200" dirty="0">
                  <a:latin typeface="Avenir Book" panose="02000503020000020003" pitchFamily="2" charset="0"/>
                </a:rPr>
                <a:t>GSN 069 X-ray lightcurve (Miniutti et al. 2023)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90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TextBox 10">
            <a:extLst>
              <a:ext uri="{FF2B5EF4-FFF2-40B4-BE49-F238E27FC236}">
                <a16:creationId xmlns:a16="http://schemas.microsoft.com/office/drawing/2014/main" id="{D4316FDB-1296-9A2D-148D-E306C2CABBB9}"/>
              </a:ext>
            </a:extLst>
          </p:cNvPr>
          <p:cNvSpPr txBox="1"/>
          <p:nvPr/>
        </p:nvSpPr>
        <p:spPr bwMode="auto">
          <a:xfrm>
            <a:off x="307980" y="745056"/>
            <a:ext cx="10305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200" dirty="0">
                <a:latin typeface="Avenir Book" panose="02000503020000020003" pitchFamily="2" charset="0"/>
                <a:ea typeface="Arial"/>
                <a:cs typeface="Calibri"/>
              </a:rPr>
              <a:t>eRO-QPE3’s quiescence shows evidence of TDE-like decay in X-rays</a:t>
            </a:r>
            <a:endParaRPr sz="22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1D0DAC-852F-9856-C444-91ADCD93898D}"/>
              </a:ext>
            </a:extLst>
          </p:cNvPr>
          <p:cNvGrpSpPr/>
          <p:nvPr/>
        </p:nvGrpSpPr>
        <p:grpSpPr>
          <a:xfrm>
            <a:off x="307980" y="1614487"/>
            <a:ext cx="11665938" cy="4007838"/>
            <a:chOff x="307980" y="1614487"/>
            <a:chExt cx="11665938" cy="4007838"/>
          </a:xfrm>
        </p:grpSpPr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851DA67F-E60A-D915-0D95-C84A1C790C9F}"/>
                </a:ext>
              </a:extLst>
            </p:cNvPr>
            <p:cNvSpPr/>
            <p:nvPr/>
          </p:nvSpPr>
          <p:spPr bwMode="auto">
            <a:xfrm>
              <a:off x="307980" y="1792183"/>
              <a:ext cx="1165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b="1" i="0" u="none" strike="noStrike" cap="none" spc="0" dirty="0">
                  <a:ln>
                    <a:noFill/>
                  </a:ln>
                  <a:solidFill>
                    <a:schemeClr val="bg1"/>
                  </a:solidFill>
                  <a:latin typeface="Calibri"/>
                  <a:ea typeface="Arial"/>
                  <a:cs typeface="Arial"/>
                </a:rPr>
                <a:t>eRO-QPE3</a:t>
              </a:r>
              <a:endParaRPr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0AC349-2B5D-D733-AF8A-FE45C5CBFE8A}"/>
                </a:ext>
              </a:extLst>
            </p:cNvPr>
            <p:cNvGrpSpPr/>
            <p:nvPr/>
          </p:nvGrpSpPr>
          <p:grpSpPr>
            <a:xfrm>
              <a:off x="1668163" y="1614487"/>
              <a:ext cx="10305755" cy="4007838"/>
              <a:chOff x="2057118" y="1404421"/>
              <a:chExt cx="9564101" cy="366184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8BC4468-686A-A157-E3F3-3CC6A377A8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33565"/>
              <a:stretch/>
            </p:blipFill>
            <p:spPr>
              <a:xfrm>
                <a:off x="2057118" y="1404421"/>
                <a:ext cx="9564101" cy="322936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9AED8EB-BB74-B050-65DE-68B4DEFC2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724" t="88805" b="518"/>
              <a:stretch/>
            </p:blipFill>
            <p:spPr bwMode="auto">
              <a:xfrm>
                <a:off x="2891481" y="4547286"/>
                <a:ext cx="8729738" cy="518975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287733-4065-F759-8550-473F23200B5D}"/>
                </a:ext>
              </a:extLst>
            </p:cNvPr>
            <p:cNvSpPr/>
            <p:nvPr/>
          </p:nvSpPr>
          <p:spPr>
            <a:xfrm>
              <a:off x="2767914" y="1792183"/>
              <a:ext cx="88968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2F90AD-BCB1-F1D3-BEAF-D8436747A52F}"/>
                </a:ext>
              </a:extLst>
            </p:cNvPr>
            <p:cNvSpPr/>
            <p:nvPr/>
          </p:nvSpPr>
          <p:spPr bwMode="auto">
            <a:xfrm>
              <a:off x="4312508" y="1792182"/>
              <a:ext cx="7571512" cy="67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B217FE-C776-4CB3-1B22-5E022AC536B1}"/>
                </a:ext>
              </a:extLst>
            </p:cNvPr>
            <p:cNvSpPr/>
            <p:nvPr/>
          </p:nvSpPr>
          <p:spPr bwMode="auto">
            <a:xfrm>
              <a:off x="5931354" y="2338688"/>
              <a:ext cx="642441" cy="466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334878-0D2A-C0F6-8DD3-19D1FC997214}"/>
                </a:ext>
              </a:extLst>
            </p:cNvPr>
            <p:cNvSpPr/>
            <p:nvPr/>
          </p:nvSpPr>
          <p:spPr bwMode="auto">
            <a:xfrm>
              <a:off x="7777043" y="2199664"/>
              <a:ext cx="642441" cy="466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C35123-AC22-B17F-6518-1459EC13937D}"/>
                </a:ext>
              </a:extLst>
            </p:cNvPr>
            <p:cNvSpPr/>
            <p:nvPr/>
          </p:nvSpPr>
          <p:spPr bwMode="auto">
            <a:xfrm>
              <a:off x="9301511" y="2362190"/>
              <a:ext cx="642441" cy="67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3B71E5-CF49-D3BD-18C8-49FA9798903D}"/>
                </a:ext>
              </a:extLst>
            </p:cNvPr>
            <p:cNvSpPr/>
            <p:nvPr/>
          </p:nvSpPr>
          <p:spPr bwMode="auto">
            <a:xfrm>
              <a:off x="11147200" y="2532374"/>
              <a:ext cx="642441" cy="67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3">
            <a:extLst>
              <a:ext uri="{FF2B5EF4-FFF2-40B4-BE49-F238E27FC236}">
                <a16:creationId xmlns:a16="http://schemas.microsoft.com/office/drawing/2014/main" id="{DCE70089-362A-4DBE-CBE8-5DC6DFCC25F5}"/>
              </a:ext>
            </a:extLst>
          </p:cNvPr>
          <p:cNvSpPr/>
          <p:nvPr/>
        </p:nvSpPr>
        <p:spPr bwMode="auto">
          <a:xfrm>
            <a:off x="2279576" y="5422270"/>
            <a:ext cx="2639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Arcodia e al., </a:t>
            </a:r>
            <a:r>
              <a:rPr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in prep.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BD4E1D-42D7-305F-E28D-6A2BDE56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7888C-884C-D9F4-16F3-6532C081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6BAD4044-4718-9E9B-14F1-09D446D1A7FD}"/>
              </a:ext>
            </a:extLst>
          </p:cNvPr>
          <p:cNvSpPr txBox="1"/>
          <p:nvPr/>
        </p:nvSpPr>
        <p:spPr bwMode="auto">
          <a:xfrm>
            <a:off x="7686" y="0"/>
            <a:ext cx="1219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latin typeface="Avenir Heavy" panose="02000503020000020003" pitchFamily="2" charset="0"/>
                <a:ea typeface="Arial"/>
                <a:cs typeface="Arial"/>
              </a:rPr>
              <a:t>QPE-TDE connection</a:t>
            </a:r>
            <a:endParaRPr sz="4000" b="1" u="none" strike="noStrike" cap="none" spc="0" dirty="0">
              <a:ln>
                <a:noFill/>
              </a:ln>
              <a:latin typeface="Avenir Heavy" panose="02000503020000020003" pitchFamily="2" charset="0"/>
              <a:ea typeface="Arial"/>
              <a:cs typeface="Arial"/>
            </a:endParaRPr>
          </a:p>
        </p:txBody>
      </p:sp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1EB0DCB1-F54B-6031-3010-750B7E81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812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81D0DAC-852F-9856-C444-91ADCD93898D}"/>
              </a:ext>
            </a:extLst>
          </p:cNvPr>
          <p:cNvGrpSpPr/>
          <p:nvPr/>
        </p:nvGrpSpPr>
        <p:grpSpPr>
          <a:xfrm>
            <a:off x="307980" y="1614487"/>
            <a:ext cx="11665938" cy="4007838"/>
            <a:chOff x="307980" y="1614487"/>
            <a:chExt cx="11665938" cy="4007838"/>
          </a:xfrm>
        </p:grpSpPr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851DA67F-E60A-D915-0D95-C84A1C790C9F}"/>
                </a:ext>
              </a:extLst>
            </p:cNvPr>
            <p:cNvSpPr/>
            <p:nvPr/>
          </p:nvSpPr>
          <p:spPr bwMode="auto">
            <a:xfrm>
              <a:off x="307980" y="1792183"/>
              <a:ext cx="11650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b="1" i="0" u="none" strike="noStrike" cap="none" spc="0" dirty="0">
                  <a:ln>
                    <a:noFill/>
                  </a:ln>
                  <a:solidFill>
                    <a:schemeClr val="bg1"/>
                  </a:solidFill>
                  <a:latin typeface="Calibri"/>
                  <a:ea typeface="Arial"/>
                  <a:cs typeface="Arial"/>
                </a:rPr>
                <a:t>eRO-QPE3</a:t>
              </a:r>
              <a:endParaRPr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0AC349-2B5D-D733-AF8A-FE45C5CBFE8A}"/>
                </a:ext>
              </a:extLst>
            </p:cNvPr>
            <p:cNvGrpSpPr/>
            <p:nvPr/>
          </p:nvGrpSpPr>
          <p:grpSpPr>
            <a:xfrm>
              <a:off x="1668163" y="1614487"/>
              <a:ext cx="10305755" cy="4007838"/>
              <a:chOff x="2057118" y="1404421"/>
              <a:chExt cx="9564101" cy="366184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8BC4468-686A-A157-E3F3-3CC6A377A8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33565"/>
              <a:stretch/>
            </p:blipFill>
            <p:spPr>
              <a:xfrm>
                <a:off x="2057118" y="1404421"/>
                <a:ext cx="9564101" cy="322936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9AED8EB-BB74-B050-65DE-68B4DEFC2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724" t="88805" b="518"/>
              <a:stretch/>
            </p:blipFill>
            <p:spPr bwMode="auto">
              <a:xfrm>
                <a:off x="2891481" y="4547286"/>
                <a:ext cx="8729738" cy="518975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287733-4065-F759-8550-473F23200B5D}"/>
                </a:ext>
              </a:extLst>
            </p:cNvPr>
            <p:cNvSpPr/>
            <p:nvPr/>
          </p:nvSpPr>
          <p:spPr>
            <a:xfrm>
              <a:off x="2767914" y="1792183"/>
              <a:ext cx="88968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2F90AD-BCB1-F1D3-BEAF-D8436747A52F}"/>
                </a:ext>
              </a:extLst>
            </p:cNvPr>
            <p:cNvSpPr/>
            <p:nvPr/>
          </p:nvSpPr>
          <p:spPr bwMode="auto">
            <a:xfrm>
              <a:off x="4312508" y="1792182"/>
              <a:ext cx="7571512" cy="67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B217FE-C776-4CB3-1B22-5E022AC536B1}"/>
                </a:ext>
              </a:extLst>
            </p:cNvPr>
            <p:cNvSpPr/>
            <p:nvPr/>
          </p:nvSpPr>
          <p:spPr bwMode="auto">
            <a:xfrm>
              <a:off x="5931354" y="2338688"/>
              <a:ext cx="642441" cy="466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334878-0D2A-C0F6-8DD3-19D1FC997214}"/>
                </a:ext>
              </a:extLst>
            </p:cNvPr>
            <p:cNvSpPr/>
            <p:nvPr/>
          </p:nvSpPr>
          <p:spPr bwMode="auto">
            <a:xfrm>
              <a:off x="7777043" y="2199664"/>
              <a:ext cx="642441" cy="466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C35123-AC22-B17F-6518-1459EC13937D}"/>
                </a:ext>
              </a:extLst>
            </p:cNvPr>
            <p:cNvSpPr/>
            <p:nvPr/>
          </p:nvSpPr>
          <p:spPr bwMode="auto">
            <a:xfrm>
              <a:off x="9301511" y="2362190"/>
              <a:ext cx="642441" cy="67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3B71E5-CF49-D3BD-18C8-49FA9798903D}"/>
                </a:ext>
              </a:extLst>
            </p:cNvPr>
            <p:cNvSpPr/>
            <p:nvPr/>
          </p:nvSpPr>
          <p:spPr bwMode="auto">
            <a:xfrm>
              <a:off x="11147200" y="2532374"/>
              <a:ext cx="642441" cy="679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816CF8C-B1BD-49B4-8C14-647A8304C99F}"/>
              </a:ext>
            </a:extLst>
          </p:cNvPr>
          <p:cNvCxnSpPr>
            <a:cxnSpLocks/>
          </p:cNvCxnSpPr>
          <p:nvPr/>
        </p:nvCxnSpPr>
        <p:spPr>
          <a:xfrm>
            <a:off x="3134567" y="2316439"/>
            <a:ext cx="1416873" cy="25468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872C64-373F-4472-1BAD-2AAFC0A2A6BC}"/>
              </a:ext>
            </a:extLst>
          </p:cNvPr>
          <p:cNvCxnSpPr>
            <a:cxnSpLocks/>
          </p:cNvCxnSpPr>
          <p:nvPr/>
        </p:nvCxnSpPr>
        <p:spPr bwMode="auto">
          <a:xfrm>
            <a:off x="4882451" y="2819057"/>
            <a:ext cx="6473408" cy="209623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16D13F-3628-CFB0-E7B8-2181F7FF6C3F}"/>
              </a:ext>
            </a:extLst>
          </p:cNvPr>
          <p:cNvSpPr txBox="1"/>
          <p:nvPr/>
        </p:nvSpPr>
        <p:spPr>
          <a:xfrm>
            <a:off x="3453770" y="2614769"/>
            <a:ext cx="691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/>
                <a:ea typeface="Arial"/>
                <a:cs typeface="Calibri"/>
              </a:rPr>
              <a:t>-0.5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0E98F8-F32D-61DB-78AB-A5AFA43037D2}"/>
              </a:ext>
            </a:extLst>
          </p:cNvPr>
          <p:cNvSpPr txBox="1"/>
          <p:nvPr/>
        </p:nvSpPr>
        <p:spPr bwMode="auto">
          <a:xfrm>
            <a:off x="7270572" y="3944789"/>
            <a:ext cx="691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/>
                <a:ea typeface="Arial"/>
                <a:cs typeface="Calibri"/>
              </a:rPr>
              <a:t>-2.4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A37F73-1578-33F0-1B34-2C03E2B8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90334-DE31-FD4D-9CAE-E2C9228E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AF2A8744-CA36-85D8-198A-8D2442ED1F20}"/>
              </a:ext>
            </a:extLst>
          </p:cNvPr>
          <p:cNvSpPr txBox="1"/>
          <p:nvPr/>
        </p:nvSpPr>
        <p:spPr bwMode="auto">
          <a:xfrm>
            <a:off x="307980" y="745056"/>
            <a:ext cx="10305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200" dirty="0">
                <a:latin typeface="Avenir Book" panose="02000503020000020003" pitchFamily="2" charset="0"/>
                <a:ea typeface="Arial"/>
                <a:cs typeface="Calibri"/>
              </a:rPr>
              <a:t>eRO-QPE3’s quiescence shows evidence of TDE-like decay in X-rays</a:t>
            </a:r>
            <a:endParaRPr sz="22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9CDE9FB6-522D-B8B3-478E-73218EF47F3A}"/>
              </a:ext>
            </a:extLst>
          </p:cNvPr>
          <p:cNvSpPr txBox="1"/>
          <p:nvPr/>
        </p:nvSpPr>
        <p:spPr bwMode="auto">
          <a:xfrm>
            <a:off x="7686" y="0"/>
            <a:ext cx="1219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latin typeface="Avenir Heavy" panose="02000503020000020003" pitchFamily="2" charset="0"/>
                <a:ea typeface="Arial"/>
                <a:cs typeface="Arial"/>
              </a:rPr>
              <a:t>QPE-TDE connection</a:t>
            </a:r>
            <a:endParaRPr sz="4000" b="1" u="none" strike="noStrike" cap="none" spc="0" dirty="0">
              <a:ln>
                <a:noFill/>
              </a:ln>
              <a:latin typeface="Avenir Heavy" panose="02000503020000020003" pitchFamily="2" charset="0"/>
              <a:ea typeface="Arial"/>
              <a:cs typeface="Arial"/>
            </a:endParaRPr>
          </a:p>
        </p:txBody>
      </p:sp>
      <p:pic>
        <p:nvPicPr>
          <p:cNvPr id="21" name="Picture 19" descr="logo_mpe_white">
            <a:extLst>
              <a:ext uri="{FF2B5EF4-FFF2-40B4-BE49-F238E27FC236}">
                <a16:creationId xmlns:a16="http://schemas.microsoft.com/office/drawing/2014/main" id="{13CD846A-4707-BBE6-089C-168AD079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91BC2057-0B27-9B0D-A018-34D980557DCE}"/>
              </a:ext>
            </a:extLst>
          </p:cNvPr>
          <p:cNvSpPr/>
          <p:nvPr/>
        </p:nvSpPr>
        <p:spPr bwMode="auto">
          <a:xfrm>
            <a:off x="2279576" y="5422270"/>
            <a:ext cx="2639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Arcodia e al., </a:t>
            </a:r>
            <a:r>
              <a:rPr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in prep.</a:t>
            </a:r>
          </a:p>
        </p:txBody>
      </p:sp>
    </p:spTree>
    <p:extLst>
      <p:ext uri="{BB962C8B-B14F-4D97-AF65-F5344CB8AC3E}">
        <p14:creationId xmlns:p14="http://schemas.microsoft.com/office/powerpoint/2010/main" val="364707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851DA67F-E60A-D915-0D95-C84A1C790C9F}"/>
              </a:ext>
            </a:extLst>
          </p:cNvPr>
          <p:cNvSpPr/>
          <p:nvPr/>
        </p:nvSpPr>
        <p:spPr bwMode="auto">
          <a:xfrm>
            <a:off x="307980" y="1792183"/>
            <a:ext cx="116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u="none" strike="noStrike" cap="none" spc="0" dirty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eRO-QPE3</a:t>
            </a:r>
            <a:endParaRPr b="1" i="0" u="none" strike="noStrike" cap="none" spc="0" dirty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0AC349-2B5D-D733-AF8A-FE45C5CBFE8A}"/>
              </a:ext>
            </a:extLst>
          </p:cNvPr>
          <p:cNvGrpSpPr/>
          <p:nvPr/>
        </p:nvGrpSpPr>
        <p:grpSpPr>
          <a:xfrm>
            <a:off x="1668163" y="1614487"/>
            <a:ext cx="10305755" cy="4007838"/>
            <a:chOff x="2057118" y="1404421"/>
            <a:chExt cx="9564101" cy="36618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BC4468-686A-A157-E3F3-3CC6A377A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3565"/>
            <a:stretch/>
          </p:blipFill>
          <p:spPr>
            <a:xfrm>
              <a:off x="2057118" y="1404421"/>
              <a:ext cx="9564101" cy="32293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AED8EB-BB74-B050-65DE-68B4DEFC2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724" t="88805" b="518"/>
            <a:stretch/>
          </p:blipFill>
          <p:spPr bwMode="auto">
            <a:xfrm>
              <a:off x="2891481" y="4547286"/>
              <a:ext cx="8729738" cy="51897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9228DE-EEF9-047E-1D91-FA6D378C2D24}"/>
              </a:ext>
            </a:extLst>
          </p:cNvPr>
          <p:cNvSpPr txBox="1"/>
          <p:nvPr/>
        </p:nvSpPr>
        <p:spPr bwMode="auto">
          <a:xfrm>
            <a:off x="10977819" y="1901791"/>
            <a:ext cx="7734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Arial"/>
                <a:cs typeface="Calibri"/>
              </a:rPr>
              <a:t>QPE peak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E98DE-506B-03C7-4A41-634725B3DF9B}"/>
              </a:ext>
            </a:extLst>
          </p:cNvPr>
          <p:cNvSpPr txBox="1"/>
          <p:nvPr/>
        </p:nvSpPr>
        <p:spPr bwMode="auto">
          <a:xfrm>
            <a:off x="4621427" y="1619021"/>
            <a:ext cx="48809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Calibri"/>
                <a:ea typeface="Arial"/>
                <a:cs typeface="Calibri"/>
              </a:rPr>
              <a:t>Anywhere on the QPE: lower-limit for the peak</a:t>
            </a:r>
            <a:endParaRPr lang="en-US" dirty="0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2DDDEADF-5AE0-7638-9ED0-A55CCB5D266E}"/>
              </a:ext>
            </a:extLst>
          </p:cNvPr>
          <p:cNvSpPr/>
          <p:nvPr/>
        </p:nvSpPr>
        <p:spPr bwMode="auto">
          <a:xfrm>
            <a:off x="5879841" y="5957779"/>
            <a:ext cx="3616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 typeface="Arial"/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Seen in GSN 069 too</a:t>
            </a:r>
            <a:endParaRPr sz="20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39">
            <a:extLst>
              <a:ext uri="{FF2B5EF4-FFF2-40B4-BE49-F238E27FC236}">
                <a16:creationId xmlns:a16="http://schemas.microsoft.com/office/drawing/2014/main" id="{FDE25E51-2ED3-1B07-16BB-3996BB8F2C84}"/>
              </a:ext>
            </a:extLst>
          </p:cNvPr>
          <p:cNvCxnSpPr>
            <a:cxnSpLocks/>
          </p:cNvCxnSpPr>
          <p:nvPr/>
        </p:nvCxnSpPr>
        <p:spPr bwMode="auto">
          <a:xfrm>
            <a:off x="5298404" y="6185031"/>
            <a:ext cx="581437" cy="0"/>
          </a:xfrm>
          <a:prstGeom prst="straightConnector1">
            <a:avLst/>
          </a:prstGeom>
          <a:ln w="12699" cap="flat" cmpd="sng" algn="ctr">
            <a:solidFill>
              <a:schemeClr val="bg1">
                <a:lumMod val="94901"/>
              </a:schemeClr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3">
            <a:extLst>
              <a:ext uri="{FF2B5EF4-FFF2-40B4-BE49-F238E27FC236}">
                <a16:creationId xmlns:a16="http://schemas.microsoft.com/office/drawing/2014/main" id="{901DE4A8-2E68-0582-7BE8-12884A3CBE87}"/>
              </a:ext>
            </a:extLst>
          </p:cNvPr>
          <p:cNvSpPr/>
          <p:nvPr/>
        </p:nvSpPr>
        <p:spPr bwMode="auto">
          <a:xfrm>
            <a:off x="2249740" y="5784921"/>
            <a:ext cx="2073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(Miniutti+23a,b)</a:t>
            </a:r>
            <a:endParaRPr sz="2000" b="0" i="0" u="none" strike="noStrike" cap="none" spc="0" dirty="0">
              <a:ln>
                <a:noFill/>
              </a:ln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  <a:ea typeface="Arial"/>
              <a:cs typeface="Arial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89155C5-4E0B-91D6-3CB6-7194B4E3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7EB6BE-CA45-5132-93FB-2525CCF3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5CBBC3E-01AC-9330-2256-38A84324CE1B}"/>
              </a:ext>
            </a:extLst>
          </p:cNvPr>
          <p:cNvSpPr txBox="1"/>
          <p:nvPr/>
        </p:nvSpPr>
        <p:spPr bwMode="auto">
          <a:xfrm>
            <a:off x="307980" y="745056"/>
            <a:ext cx="10305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200" dirty="0">
                <a:latin typeface="Avenir Book" panose="02000503020000020003" pitchFamily="2" charset="0"/>
                <a:ea typeface="Arial"/>
                <a:cs typeface="Calibri"/>
              </a:rPr>
              <a:t>eRO-QPE3’s quiescence shows evidence of TDE-like decay in X-rays</a:t>
            </a:r>
            <a:endParaRPr sz="22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FBC5355D-4858-1E76-C52A-83690E69AB36}"/>
              </a:ext>
            </a:extLst>
          </p:cNvPr>
          <p:cNvSpPr txBox="1"/>
          <p:nvPr/>
        </p:nvSpPr>
        <p:spPr bwMode="auto">
          <a:xfrm>
            <a:off x="7686" y="0"/>
            <a:ext cx="1219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latin typeface="Avenir Heavy" panose="02000503020000020003" pitchFamily="2" charset="0"/>
                <a:ea typeface="Arial"/>
                <a:cs typeface="Arial"/>
              </a:rPr>
              <a:t>QPE-TDE connection</a:t>
            </a:r>
            <a:endParaRPr sz="4000" b="1" u="none" strike="noStrike" cap="none" spc="0" dirty="0">
              <a:ln>
                <a:noFill/>
              </a:ln>
              <a:latin typeface="Avenir Heavy" panose="02000503020000020003" pitchFamily="2" charset="0"/>
              <a:ea typeface="Arial"/>
              <a:cs typeface="Arial"/>
            </a:endParaRPr>
          </a:p>
        </p:txBody>
      </p:sp>
      <p:pic>
        <p:nvPicPr>
          <p:cNvPr id="17" name="Picture 19" descr="logo_mpe_white">
            <a:extLst>
              <a:ext uri="{FF2B5EF4-FFF2-40B4-BE49-F238E27FC236}">
                <a16:creationId xmlns:a16="http://schemas.microsoft.com/office/drawing/2014/main" id="{6BEA55D9-F9B1-2EED-5319-709DEFD8A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7304F696-1E8E-11A3-401C-A0BF53223EFA}"/>
              </a:ext>
            </a:extLst>
          </p:cNvPr>
          <p:cNvSpPr/>
          <p:nvPr/>
        </p:nvSpPr>
        <p:spPr bwMode="auto">
          <a:xfrm>
            <a:off x="2279576" y="5422270"/>
            <a:ext cx="2639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Arcodia e al., </a:t>
            </a:r>
            <a:r>
              <a:rPr sz="2000" b="0" i="0" u="none" strike="noStrike" cap="none" spc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  <a:ea typeface="Arial"/>
                <a:cs typeface="Arial"/>
              </a:rPr>
              <a:t>in prep.</a:t>
            </a:r>
          </a:p>
        </p:txBody>
      </p:sp>
    </p:spTree>
    <p:extLst>
      <p:ext uri="{BB962C8B-B14F-4D97-AF65-F5344CB8AC3E}">
        <p14:creationId xmlns:p14="http://schemas.microsoft.com/office/powerpoint/2010/main" val="413878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4" name="Picture 1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0936" y="856456"/>
            <a:ext cx="4730750" cy="4876800"/>
          </a:xfrm>
          <a:prstGeom prst="rect">
            <a:avLst/>
          </a:prstGeom>
          <a:noFill/>
        </p:spPr>
      </p:pic>
      <p:pic>
        <p:nvPicPr>
          <p:cNvPr id="3" name="Picture 2" descr="ba_op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756838"/>
            <a:ext cx="2848546" cy="2808312"/>
          </a:xfrm>
          <a:prstGeom prst="rect">
            <a:avLst/>
          </a:prstGeom>
        </p:spPr>
      </p:pic>
      <p:pic>
        <p:nvPicPr>
          <p:cNvPr id="4" name="Picture 3" descr="ba_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84" y="3565151"/>
            <a:ext cx="2848546" cy="281617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Merloni - EAS2023 - SS2 - 07/2023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3BAB96A-5D4D-40B4-6937-F6C7B8E8C48F}"/>
              </a:ext>
            </a:extLst>
          </p:cNvPr>
          <p:cNvSpPr txBox="1">
            <a:spLocks noChangeArrowheads="1"/>
          </p:cNvSpPr>
          <p:nvPr/>
        </p:nvSpPr>
        <p:spPr>
          <a:xfrm>
            <a:off x="1676401" y="27348"/>
            <a:ext cx="8812088" cy="737355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182">
              <a:spcBef>
                <a:spcPct val="0"/>
              </a:spcBef>
              <a:tabLst>
                <a:tab pos="0" algn="l"/>
                <a:tab pos="414709" algn="l"/>
                <a:tab pos="829418" algn="l"/>
                <a:tab pos="1244129" algn="l"/>
                <a:tab pos="1658838" algn="l"/>
                <a:tab pos="2073548" algn="l"/>
                <a:tab pos="2488258" algn="l"/>
                <a:tab pos="2902967" algn="l"/>
                <a:tab pos="3317676" algn="l"/>
                <a:tab pos="3732385" algn="l"/>
                <a:tab pos="4147096" algn="l"/>
                <a:tab pos="4561805" algn="l"/>
                <a:tab pos="4976514" algn="l"/>
                <a:tab pos="5391224" algn="l"/>
                <a:tab pos="5805934" algn="l"/>
                <a:tab pos="6220643" algn="l"/>
                <a:tab pos="6635352" algn="l"/>
                <a:tab pos="7050062" algn="l"/>
                <a:tab pos="7464772" algn="l"/>
                <a:tab pos="7879481" algn="l"/>
                <a:tab pos="8294190" algn="l"/>
                <a:tab pos="8536104" algn="l"/>
              </a:tabLst>
              <a:defRPr/>
            </a:pPr>
            <a:r>
              <a:rPr lang="en-GB" sz="3600" dirty="0">
                <a:latin typeface="Avenir Heavy"/>
                <a:ea typeface="+mj-ea"/>
                <a:cs typeface="Avenir Heavy"/>
              </a:rPr>
              <a:t>X-rays reveals massive black holes</a:t>
            </a:r>
            <a:endParaRPr lang="en-GB" sz="3600" dirty="0">
              <a:solidFill>
                <a:srgbClr val="FFFF99"/>
              </a:solidFill>
              <a:latin typeface="Avenir Heavy"/>
              <a:ea typeface="+mj-ea"/>
              <a:cs typeface="Avenir Heavy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5D8F2-037E-2453-CB98-86487AED73BF}"/>
              </a:ext>
            </a:extLst>
          </p:cNvPr>
          <p:cNvSpPr txBox="1"/>
          <p:nvPr/>
        </p:nvSpPr>
        <p:spPr>
          <a:xfrm>
            <a:off x="9048328" y="1700808"/>
            <a:ext cx="26642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For galaxies on the star-formation “Main sequence”, and for a fixed universal ratio of black hole to galaxy mass, </a:t>
            </a:r>
          </a:p>
          <a:p>
            <a:r>
              <a:rPr lang="en-DE" sz="2000" b="1" dirty="0">
                <a:latin typeface="Avenir Heavy" panose="02000503020000020003" pitchFamily="2" charset="0"/>
              </a:rPr>
              <a:t>central AGN outshine star formation in X-rays for L/L</a:t>
            </a:r>
            <a:r>
              <a:rPr lang="en-DE" sz="2000" b="1" baseline="-25000" dirty="0">
                <a:latin typeface="Avenir Heavy" panose="02000503020000020003" pitchFamily="2" charset="0"/>
              </a:rPr>
              <a:t>EDD</a:t>
            </a:r>
            <a:r>
              <a:rPr lang="en-DE" sz="2000" b="1" dirty="0">
                <a:latin typeface="Avenir Heavy" panose="02000503020000020003" pitchFamily="2" charset="0"/>
              </a:rPr>
              <a:t>&gt; 10</a:t>
            </a:r>
            <a:r>
              <a:rPr lang="en-DE" sz="2000" b="1" baseline="30000" dirty="0">
                <a:latin typeface="Avenir Heavy" panose="02000503020000020003" pitchFamily="2" charset="0"/>
              </a:rPr>
              <a:t>-4</a:t>
            </a:r>
          </a:p>
        </p:txBody>
      </p:sp>
      <p:pic>
        <p:nvPicPr>
          <p:cNvPr id="8" name="Picture 19" descr="logo_mpe_white">
            <a:extLst>
              <a:ext uri="{FF2B5EF4-FFF2-40B4-BE49-F238E27FC236}">
                <a16:creationId xmlns:a16="http://schemas.microsoft.com/office/drawing/2014/main" id="{2FC2B6CF-5262-40F5-62A5-E2811299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C02153-4D72-137C-CD3B-551376E16AF3}"/>
              </a:ext>
            </a:extLst>
          </p:cNvPr>
          <p:cNvSpPr txBox="1"/>
          <p:nvPr/>
        </p:nvSpPr>
        <p:spPr>
          <a:xfrm>
            <a:off x="191345" y="5517231"/>
            <a:ext cx="5760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In the X-ray band, the “contrast” between stellar sources and accretiononto MBH is maximized!</a:t>
            </a:r>
          </a:p>
          <a:p>
            <a:r>
              <a:rPr lang="en-DE" sz="2000" dirty="0">
                <a:latin typeface="Avenir Book" panose="02000503020000020003" pitchFamily="2" charset="0"/>
              </a:rPr>
              <a:t>(M</a:t>
            </a:r>
            <a:r>
              <a:rPr lang="en-GB" sz="2000" dirty="0">
                <a:latin typeface="Avenir Book" panose="02000503020000020003" pitchFamily="2" charset="0"/>
              </a:rPr>
              <a:t>e</a:t>
            </a:r>
            <a:r>
              <a:rPr lang="en-DE" sz="2000" dirty="0">
                <a:latin typeface="Avenir Book" panose="02000503020000020003" pitchFamily="2" charset="0"/>
              </a:rPr>
              <a:t>rloni 2016; Alexander &amp; Hickox 2018)</a:t>
            </a:r>
          </a:p>
        </p:txBody>
      </p:sp>
    </p:spTree>
    <p:extLst>
      <p:ext uri="{BB962C8B-B14F-4D97-AF65-F5344CB8AC3E}">
        <p14:creationId xmlns:p14="http://schemas.microsoft.com/office/powerpoint/2010/main" val="41559017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F8BBD-4967-9679-C33A-741A1C5E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-27384"/>
            <a:ext cx="9875520" cy="1143000"/>
          </a:xfrm>
        </p:spPr>
        <p:txBody>
          <a:bodyPr/>
          <a:lstStyle/>
          <a:p>
            <a:r>
              <a:rPr lang="en-DE" dirty="0"/>
              <a:t>EMRI+TDE=QPE?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C7927-9C23-F52E-9CA3-94A4F29D1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739" y="750303"/>
            <a:ext cx="9875520" cy="621199"/>
          </a:xfrm>
        </p:spPr>
        <p:txBody>
          <a:bodyPr/>
          <a:lstStyle/>
          <a:p>
            <a:pPr marL="0" indent="0" algn="ctr">
              <a:buNone/>
            </a:pPr>
            <a:r>
              <a:rPr lang="en-DE" dirty="0"/>
              <a:t>Linial &amp; Metzger (2023)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97CCC-723B-4A41-E137-EDDCD455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Merloni - EAS2023 - SS2 - 07/2023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05C66-37D5-5569-88AA-B9083C4C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837B6-813B-2B16-576A-EFE611AD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95" y="1441579"/>
            <a:ext cx="8168640" cy="3627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5598B-C6F8-0EEE-77AA-30DB96DA1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93061" y="1929302"/>
            <a:ext cx="3483138" cy="2547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04B69D-96C6-D433-64A2-BBC899D486FF}"/>
              </a:ext>
            </a:extLst>
          </p:cNvPr>
          <p:cNvSpPr txBox="1"/>
          <p:nvPr/>
        </p:nvSpPr>
        <p:spPr>
          <a:xfrm>
            <a:off x="911424" y="5464080"/>
            <a:ext cx="81043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80" dirty="0">
                <a:latin typeface="Avenir" panose="02000503020000020003" pitchFamily="2" charset="0"/>
              </a:rPr>
              <a:t>QPE are produced by EMRIs, revealed by a TDE</a:t>
            </a:r>
          </a:p>
        </p:txBody>
      </p:sp>
    </p:spTree>
    <p:extLst>
      <p:ext uri="{BB962C8B-B14F-4D97-AF65-F5344CB8AC3E}">
        <p14:creationId xmlns:p14="http://schemas.microsoft.com/office/powerpoint/2010/main" val="3045618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D8A8FE-F79D-CCAF-AF4F-A2443C99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D638E-F15F-F6A8-1B04-CE6D03B7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683CC-98D7-CBF1-61EC-6EA6AFC38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44" y="44624"/>
            <a:ext cx="11060880" cy="6169345"/>
          </a:xfrm>
          <a:prstGeom prst="rect">
            <a:avLst/>
          </a:prstGeom>
        </p:spPr>
      </p:pic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7C3CCE60-5ED8-37DF-3BD6-4AC32F8F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437AC4-C81C-B809-03EC-2DEA3AE83BA5}"/>
              </a:ext>
            </a:extLst>
          </p:cNvPr>
          <p:cNvSpPr txBox="1"/>
          <p:nvPr/>
        </p:nvSpPr>
        <p:spPr>
          <a:xfrm>
            <a:off x="1183500" y="35913"/>
            <a:ext cx="701961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3200" b="1" dirty="0">
                <a:latin typeface="Avenir Heavy" panose="02000503020000020003" pitchFamily="2" charset="0"/>
              </a:rPr>
              <a:t>Searching for TDE in eROSITA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7C72B-3105-BDE5-6260-B824EADE2308}"/>
              </a:ext>
            </a:extLst>
          </p:cNvPr>
          <p:cNvSpPr txBox="1"/>
          <p:nvPr/>
        </p:nvSpPr>
        <p:spPr>
          <a:xfrm>
            <a:off x="7752184" y="122372"/>
            <a:ext cx="26953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Grotova et al. in prep.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0A34AB8-58AA-28E1-EF80-AE02B58FB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046" y="620688"/>
            <a:ext cx="1026114" cy="136815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70F193-00AD-0BF7-9958-5F8CCB5D553D}"/>
              </a:ext>
            </a:extLst>
          </p:cNvPr>
          <p:cNvSpPr txBox="1"/>
          <p:nvPr/>
        </p:nvSpPr>
        <p:spPr>
          <a:xfrm>
            <a:off x="7570801" y="1556792"/>
            <a:ext cx="123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Arne Rau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01CB9-29BF-0D28-313B-99F558BABBEC}"/>
              </a:ext>
            </a:extLst>
          </p:cNvPr>
          <p:cNvSpPr txBox="1"/>
          <p:nvPr/>
        </p:nvSpPr>
        <p:spPr>
          <a:xfrm>
            <a:off x="7176120" y="5949280"/>
            <a:ext cx="4950394" cy="4308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DE" sz="2200" dirty="0">
                <a:latin typeface="Arial" panose="020B0604020202020204" pitchFamily="34" charset="0"/>
                <a:cs typeface="Arial" panose="020B0604020202020204" pitchFamily="34" charset="0"/>
              </a:rPr>
              <a:t>~25 with soft spectra (Golden sample)</a:t>
            </a:r>
          </a:p>
        </p:txBody>
      </p:sp>
    </p:spTree>
    <p:extLst>
      <p:ext uri="{BB962C8B-B14F-4D97-AF65-F5344CB8AC3E}">
        <p14:creationId xmlns:p14="http://schemas.microsoft.com/office/powerpoint/2010/main" val="3116055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E23B7F-81FC-1A4F-B80B-7F76BB83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25A3B-809C-5A44-A152-E5765954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AT 2019avd: TDE with two-phase evolution">
            <a:extLst>
              <a:ext uri="{FF2B5EF4-FFF2-40B4-BE49-F238E27FC236}">
                <a16:creationId xmlns:a16="http://schemas.microsoft.com/office/drawing/2014/main" id="{A16F248C-11E5-8C4D-B813-67B59C3E3215}"/>
              </a:ext>
            </a:extLst>
          </p:cNvPr>
          <p:cNvSpPr txBox="1"/>
          <p:nvPr/>
        </p:nvSpPr>
        <p:spPr>
          <a:xfrm>
            <a:off x="1153286" y="209888"/>
            <a:ext cx="9885428" cy="562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0638" tIns="20638" rIns="20638" bIns="20638" anchor="ctr">
            <a:spAutoFit/>
          </a:bodyPr>
          <a:lstStyle>
            <a:lvl1pPr>
              <a:lnSpc>
                <a:spcPct val="80000"/>
              </a:lnSpc>
              <a:defRPr sz="7100" b="1" spc="-142">
                <a:solidFill>
                  <a:srgbClr val="000000"/>
                </a:solidFill>
              </a:defRPr>
            </a:lvl1pPr>
          </a:lstStyle>
          <a:p>
            <a:pPr algn="ctr"/>
            <a:r>
              <a:rPr sz="4000" b="0" dirty="0">
                <a:latin typeface="Avenir Heavy" panose="02000503020000020003" pitchFamily="2" charset="0"/>
              </a:rPr>
              <a:t>AT 2019avd: TDE with two-phase evolution </a:t>
            </a:r>
          </a:p>
        </p:txBody>
      </p:sp>
      <p:sp>
        <p:nvSpPr>
          <p:cNvPr id="6" name="A lot of follow-up conducted after Adam’s discovery…">
            <a:extLst>
              <a:ext uri="{FF2B5EF4-FFF2-40B4-BE49-F238E27FC236}">
                <a16:creationId xmlns:a16="http://schemas.microsoft.com/office/drawing/2014/main" id="{A8EE942F-C301-B845-A63A-BA740D07E270}"/>
              </a:ext>
            </a:extLst>
          </p:cNvPr>
          <p:cNvSpPr txBox="1"/>
          <p:nvPr/>
        </p:nvSpPr>
        <p:spPr>
          <a:xfrm>
            <a:off x="6928536" y="1938444"/>
            <a:ext cx="4352040" cy="4442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0638" tIns="20638" rIns="20638" bIns="20638" anchor="ctr">
            <a:spAutoFit/>
          </a:bodyPr>
          <a:lstStyle/>
          <a:p>
            <a:pPr algn="l">
              <a:defRPr sz="3800">
                <a:solidFill>
                  <a:srgbClr val="000000"/>
                </a:solidFill>
              </a:defRPr>
            </a:pPr>
            <a:r>
              <a:rPr sz="2200" dirty="0">
                <a:latin typeface="Avenir Book" panose="02000503020000020003" pitchFamily="2" charset="0"/>
              </a:rPr>
              <a:t>Double-peaked optical light curve modelled with two components:</a:t>
            </a:r>
          </a:p>
          <a:p>
            <a:pPr marL="278630" lvl="1" indent="-92876">
              <a:buSzPct val="100000"/>
              <a:buAutoNum type="arabicPeriod"/>
              <a:defRPr sz="3800">
                <a:solidFill>
                  <a:srgbClr val="000000"/>
                </a:solidFill>
              </a:defRPr>
            </a:pPr>
            <a:r>
              <a:rPr sz="2200" dirty="0">
                <a:latin typeface="Avenir Book" panose="02000503020000020003" pitchFamily="2" charset="0"/>
              </a:rPr>
              <a:t>Succession of self-crossing, i.e. </a:t>
            </a:r>
            <a:r>
              <a:rPr sz="2200" dirty="0" err="1">
                <a:latin typeface="Avenir Book" panose="02000503020000020003" pitchFamily="2" charset="0"/>
              </a:rPr>
              <a:t>circularisation</a:t>
            </a:r>
            <a:r>
              <a:rPr sz="2200" dirty="0">
                <a:latin typeface="Avenir Book" panose="02000503020000020003" pitchFamily="2" charset="0"/>
              </a:rPr>
              <a:t> of debris stream (orange)</a:t>
            </a:r>
          </a:p>
          <a:p>
            <a:pPr marL="278630" lvl="1" indent="-92876">
              <a:buSzPct val="100000"/>
              <a:buAutoNum type="arabicPeriod"/>
              <a:defRPr sz="3800">
                <a:solidFill>
                  <a:srgbClr val="000000"/>
                </a:solidFill>
              </a:defRPr>
            </a:pPr>
            <a:r>
              <a:rPr sz="2200" dirty="0">
                <a:latin typeface="Avenir Book" panose="02000503020000020003" pitchFamily="2" charset="0"/>
              </a:rPr>
              <a:t>Delayed accretion (cyan)</a:t>
            </a:r>
          </a:p>
          <a:p>
            <a:pPr algn="l">
              <a:buSzPct val="100000"/>
              <a:defRPr sz="3800">
                <a:solidFill>
                  <a:srgbClr val="000000"/>
                </a:solidFill>
              </a:defRPr>
            </a:pPr>
            <a:endParaRPr lang="en-US" sz="2200" dirty="0">
              <a:latin typeface="Avenir Book" panose="02000503020000020003" pitchFamily="2" charset="0"/>
            </a:endParaRPr>
          </a:p>
          <a:p>
            <a:pPr algn="l">
              <a:buSzPct val="100000"/>
              <a:defRPr sz="3800">
                <a:solidFill>
                  <a:srgbClr val="000000"/>
                </a:solidFill>
              </a:defRPr>
            </a:pPr>
            <a:r>
              <a:rPr sz="2200" dirty="0">
                <a:latin typeface="Avenir Book" panose="02000503020000020003" pitchFamily="2" charset="0"/>
              </a:rPr>
              <a:t>Consistent with X-ray peak coinciding with second optical peak</a:t>
            </a:r>
            <a:r>
              <a:rPr lang="en-US" sz="2200" dirty="0">
                <a:latin typeface="Avenir Book" panose="02000503020000020003" pitchFamily="2" charset="0"/>
              </a:rPr>
              <a:t>.</a:t>
            </a:r>
          </a:p>
          <a:p>
            <a:pPr algn="l">
              <a:buSzPct val="100000"/>
              <a:defRPr sz="3800">
                <a:solidFill>
                  <a:srgbClr val="000000"/>
                </a:solidFill>
              </a:defRPr>
            </a:pPr>
            <a:endParaRPr lang="en-US" sz="2200" dirty="0">
              <a:latin typeface="Avenir Book" panose="02000503020000020003" pitchFamily="2" charset="0"/>
            </a:endParaRPr>
          </a:p>
          <a:p>
            <a:pPr algn="l">
              <a:buSzPct val="100000"/>
              <a:defRPr sz="3800">
                <a:solidFill>
                  <a:srgbClr val="000000"/>
                </a:solidFill>
              </a:defRPr>
            </a:pPr>
            <a:r>
              <a:rPr lang="en-US" sz="2200" dirty="0">
                <a:latin typeface="Avenir Book" panose="02000503020000020003" pitchFamily="2" charset="0"/>
              </a:rPr>
              <a:t>Similar </a:t>
            </a:r>
            <a:r>
              <a:rPr lang="en-US" sz="2200" dirty="0" err="1">
                <a:latin typeface="Avenir Book" panose="02000503020000020003" pitchFamily="2" charset="0"/>
              </a:rPr>
              <a:t>lightcurve</a:t>
            </a:r>
            <a:r>
              <a:rPr lang="en-US" sz="2200" dirty="0">
                <a:latin typeface="Avenir Book" panose="02000503020000020003" pitchFamily="2" charset="0"/>
              </a:rPr>
              <a:t> now seen also in AT2021mhg (Munoz-</a:t>
            </a:r>
            <a:r>
              <a:rPr lang="en-US" sz="2200" dirty="0" err="1">
                <a:latin typeface="Avenir Book" panose="02000503020000020003" pitchFamily="2" charset="0"/>
              </a:rPr>
              <a:t>Aranciba</a:t>
            </a:r>
            <a:r>
              <a:rPr lang="en-US" sz="2200" dirty="0">
                <a:latin typeface="Avenir Book" panose="02000503020000020003" pitchFamily="2" charset="0"/>
              </a:rPr>
              <a:t>)</a:t>
            </a:r>
            <a:endParaRPr sz="2200" dirty="0">
              <a:latin typeface="Avenir Book" panose="02000503020000020003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959E51-79B4-C839-355F-3219F4CFB640}"/>
              </a:ext>
            </a:extLst>
          </p:cNvPr>
          <p:cNvGrpSpPr/>
          <p:nvPr/>
        </p:nvGrpSpPr>
        <p:grpSpPr>
          <a:xfrm>
            <a:off x="407368" y="1568665"/>
            <a:ext cx="6372043" cy="4956679"/>
            <a:chOff x="609600" y="1409266"/>
            <a:chExt cx="6372043" cy="4956679"/>
          </a:xfrm>
        </p:grpSpPr>
        <p:pic>
          <p:nvPicPr>
            <p:cNvPr id="4" name="Screenshot 2021-06-21 at 14.41.37.png" descr="Screenshot 2021-06-21 at 14.41.37.png">
              <a:extLst>
                <a:ext uri="{FF2B5EF4-FFF2-40B4-BE49-F238E27FC236}">
                  <a16:creationId xmlns:a16="http://schemas.microsoft.com/office/drawing/2014/main" id="{A604A7F0-646B-8340-AA28-3749680C7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1700808"/>
              <a:ext cx="6372043" cy="46651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(J.-H. Chen et al. 2021, arXiv:2106.08835)">
              <a:extLst>
                <a:ext uri="{FF2B5EF4-FFF2-40B4-BE49-F238E27FC236}">
                  <a16:creationId xmlns:a16="http://schemas.microsoft.com/office/drawing/2014/main" id="{95C11CA5-4B3A-E14A-94B6-C4655663AB99}"/>
                </a:ext>
              </a:extLst>
            </p:cNvPr>
            <p:cNvSpPr txBox="1"/>
            <p:nvPr/>
          </p:nvSpPr>
          <p:spPr>
            <a:xfrm>
              <a:off x="1767507" y="1409266"/>
              <a:ext cx="4796186" cy="3494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0638" tIns="20638" rIns="20638" bIns="20638" anchor="ctr">
              <a:spAutoFit/>
            </a:bodyPr>
            <a:lstStyle/>
            <a:p>
              <a:r>
                <a:rPr sz="2000" dirty="0">
                  <a:latin typeface="Avenir Book" panose="02000503020000020003" pitchFamily="2" charset="0"/>
                </a:rPr>
                <a:t>(J.-H. Chen et al. 2021, arXiv:2106.08835)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295899-56CD-1146-AC3C-0B1DF61FA22C}"/>
                </a:ext>
              </a:extLst>
            </p:cNvPr>
            <p:cNvSpPr txBox="1"/>
            <p:nvPr/>
          </p:nvSpPr>
          <p:spPr>
            <a:xfrm>
              <a:off x="3431704" y="5229200"/>
              <a:ext cx="3370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Optical/UV bolometric Luminosity</a:t>
              </a:r>
            </a:p>
          </p:txBody>
        </p:sp>
      </p:grpSp>
      <p:pic>
        <p:nvPicPr>
          <p:cNvPr id="11" name="Picture 19" descr="logo_mpe_white">
            <a:extLst>
              <a:ext uri="{FF2B5EF4-FFF2-40B4-BE49-F238E27FC236}">
                <a16:creationId xmlns:a16="http://schemas.microsoft.com/office/drawing/2014/main" id="{7681CB45-D1F1-DA77-840A-2DD590FED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89D320-EF24-7488-CF75-CEE2A4E7E934}"/>
              </a:ext>
            </a:extLst>
          </p:cNvPr>
          <p:cNvSpPr txBox="1"/>
          <p:nvPr/>
        </p:nvSpPr>
        <p:spPr>
          <a:xfrm>
            <a:off x="7643390" y="820987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M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a</a:t>
            </a:r>
            <a:r>
              <a:rPr lang="en-DE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lyali et al 2021</a:t>
            </a:r>
          </a:p>
        </p:txBody>
      </p:sp>
      <p:pic>
        <p:nvPicPr>
          <p:cNvPr id="13" name="20230224_131055.jpg" descr="20230224_131055.jpg">
            <a:extLst>
              <a:ext uri="{FF2B5EF4-FFF2-40B4-BE49-F238E27FC236}">
                <a16:creationId xmlns:a16="http://schemas.microsoft.com/office/drawing/2014/main" id="{4775CEB2-B5AF-BFE6-C24C-F97988F0DE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69" t="39164" r="50199" b="44150"/>
          <a:stretch>
            <a:fillRect/>
          </a:stretch>
        </p:blipFill>
        <p:spPr>
          <a:xfrm>
            <a:off x="11010724" y="136523"/>
            <a:ext cx="1133948" cy="13467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9954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617" name="RX J133157.6−324319.7: Reawakened ROSAT TDE (Malyali+23b)"/>
          <p:cNvSpPr txBox="1">
            <a:spLocks noGrp="1"/>
          </p:cNvSpPr>
          <p:nvPr>
            <p:ph type="title" idx="4294967295"/>
          </p:nvPr>
        </p:nvSpPr>
        <p:spPr>
          <a:xfrm>
            <a:off x="1235460" y="-27384"/>
            <a:ext cx="9721080" cy="11983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defTabSz="412750">
              <a:defRPr sz="5500" spc="0"/>
            </a:pPr>
            <a:r>
              <a:rPr sz="3800" dirty="0"/>
              <a:t>RX J133157.6−324319.7: </a:t>
            </a:r>
            <a:br>
              <a:rPr lang="en-US" sz="3800" dirty="0"/>
            </a:br>
            <a:r>
              <a:rPr sz="3800" dirty="0"/>
              <a:t>Reawakened ROSAT TDE </a:t>
            </a:r>
            <a:r>
              <a:rPr sz="3800" dirty="0">
                <a:solidFill>
                  <a:srgbClr val="5E5E5E"/>
                </a:solidFill>
              </a:rPr>
              <a:t>(Malyali+23b)</a:t>
            </a:r>
          </a:p>
        </p:txBody>
      </p:sp>
      <p:pic>
        <p:nvPicPr>
          <p:cNvPr id="618" name="long_term_lightcurve_RXJ_1331.9–3243.pdf" descr="long_term_lightcurve_RXJ_1331.9–324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6" y="985984"/>
            <a:ext cx="6750147" cy="4315224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eRASS5 discovery &gt;30yr after ROSAT reported TDE (Reiprich &amp; Greiner 01; Hampel+22)…"/>
          <p:cNvSpPr txBox="1"/>
          <p:nvPr/>
        </p:nvSpPr>
        <p:spPr>
          <a:xfrm>
            <a:off x="6988832" y="1387029"/>
            <a:ext cx="5083832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114300" indent="-114300">
              <a:buSzPct val="100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sz="2000" dirty="0">
                <a:solidFill>
                  <a:schemeClr val="accent6"/>
                </a:solidFill>
              </a:rPr>
              <a:t>eRASS5</a:t>
            </a:r>
            <a:r>
              <a:rPr sz="2000" dirty="0"/>
              <a:t> discovery &gt;30yr after </a:t>
            </a:r>
            <a:r>
              <a:rPr sz="2000" dirty="0">
                <a:solidFill>
                  <a:srgbClr val="FF8C00"/>
                </a:solidFill>
              </a:rPr>
              <a:t>ROSAT</a:t>
            </a:r>
            <a:r>
              <a:rPr sz="2000" dirty="0"/>
              <a:t> reported TDE </a:t>
            </a:r>
            <a:r>
              <a:rPr sz="2000" dirty="0">
                <a:solidFill>
                  <a:srgbClr val="5E5E5E"/>
                </a:solidFill>
              </a:rPr>
              <a:t>(</a:t>
            </a:r>
            <a:r>
              <a:rPr sz="2000" dirty="0" err="1">
                <a:solidFill>
                  <a:srgbClr val="5E5E5E"/>
                </a:solidFill>
              </a:rPr>
              <a:t>Reiprich</a:t>
            </a:r>
            <a:r>
              <a:rPr sz="2000" dirty="0">
                <a:solidFill>
                  <a:srgbClr val="5E5E5E"/>
                </a:solidFill>
              </a:rPr>
              <a:t> &amp; Greiner 01; Hampel+22)</a:t>
            </a:r>
          </a:p>
          <a:p>
            <a:pPr marL="114300" indent="-114300">
              <a:buSzPct val="100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2000" dirty="0"/>
              <a:t> </a:t>
            </a:r>
            <a:r>
              <a:rPr sz="2000" dirty="0"/>
              <a:t>z=0.052</a:t>
            </a:r>
          </a:p>
          <a:p>
            <a:pPr marL="114300" indent="-114300">
              <a:buSzPct val="100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2000" dirty="0"/>
              <a:t> </a:t>
            </a:r>
            <a:r>
              <a:rPr sz="2000" dirty="0"/>
              <a:t>Decay by &gt;factor of 40 within ~17d revealed by </a:t>
            </a:r>
            <a:r>
              <a:rPr sz="2000" dirty="0">
                <a:solidFill>
                  <a:srgbClr val="0000FF"/>
                </a:solidFill>
              </a:rPr>
              <a:t>XMM</a:t>
            </a:r>
            <a:r>
              <a:rPr lang="en-US" sz="2000" dirty="0">
                <a:solidFill>
                  <a:srgbClr val="0000FF"/>
                </a:solidFill>
              </a:rPr>
              <a:t>-Newton</a:t>
            </a:r>
            <a:endParaRPr sz="2000" dirty="0">
              <a:solidFill>
                <a:srgbClr val="0000FF"/>
              </a:solidFill>
            </a:endParaRPr>
          </a:p>
          <a:p>
            <a:pPr marL="114300" indent="-114300">
              <a:buSzPct val="100000"/>
              <a:buChar char="•"/>
              <a:defRPr sz="3800">
                <a:solidFill>
                  <a:srgbClr val="000000"/>
                </a:solidFill>
              </a:defRPr>
            </a:pPr>
            <a:r>
              <a:rPr lang="en-US" sz="2000" dirty="0"/>
              <a:t> </a:t>
            </a:r>
            <a:r>
              <a:rPr sz="2000" dirty="0"/>
              <a:t>No associated transient optical/UV emission</a:t>
            </a:r>
          </a:p>
        </p:txBody>
      </p:sp>
      <p:sp>
        <p:nvSpPr>
          <p:cNvPr id="621" name="Circle"/>
          <p:cNvSpPr/>
          <p:nvPr/>
        </p:nvSpPr>
        <p:spPr>
          <a:xfrm>
            <a:off x="5854700" y="2023738"/>
            <a:ext cx="93365" cy="96011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622" name="Screenshot 2023-06-12 at 14.48.18.png" descr="Screenshot 2023-06-12 at 14.48.18.png"/>
          <p:cNvPicPr>
            <a:picLocks noChangeAspect="1"/>
          </p:cNvPicPr>
          <p:nvPr/>
        </p:nvPicPr>
        <p:blipFill>
          <a:blip r:embed="rId3"/>
          <a:srcRect l="3369" t="6362" r="1967" b="4614"/>
          <a:stretch>
            <a:fillRect/>
          </a:stretch>
        </p:blipFill>
        <p:spPr>
          <a:xfrm>
            <a:off x="6666372" y="3429000"/>
            <a:ext cx="5409717" cy="2912596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2nd TDE extremely unlikely (&lt;5x10–6)…"/>
          <p:cNvSpPr txBox="1"/>
          <p:nvPr/>
        </p:nvSpPr>
        <p:spPr>
          <a:xfrm>
            <a:off x="500735" y="5157192"/>
            <a:ext cx="5818608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342900" indent="-342900">
              <a:buSzPct val="100000"/>
              <a:buFontTx/>
              <a:buChar char="-"/>
              <a:defRPr sz="3800">
                <a:solidFill>
                  <a:srgbClr val="000000"/>
                </a:solidFill>
              </a:defRPr>
            </a:pPr>
            <a:r>
              <a:rPr sz="2000" dirty="0"/>
              <a:t>2nd TDE extremely unlikely (&lt;5x10</a:t>
            </a:r>
            <a:r>
              <a:rPr sz="2000" baseline="31999" dirty="0"/>
              <a:t>–6</a:t>
            </a:r>
            <a:r>
              <a:rPr sz="2000" dirty="0"/>
              <a:t>)</a:t>
            </a:r>
            <a:endParaRPr lang="en-US" sz="2000" dirty="0"/>
          </a:p>
          <a:p>
            <a:pPr marL="342900" indent="-342900">
              <a:buSzPct val="100000"/>
              <a:buFontTx/>
              <a:buChar char="-"/>
              <a:defRPr sz="3800">
                <a:solidFill>
                  <a:srgbClr val="000000"/>
                </a:solidFill>
              </a:defRPr>
            </a:pPr>
            <a:r>
              <a:rPr sz="2000" dirty="0" err="1"/>
              <a:t>Favoured</a:t>
            </a:r>
            <a:r>
              <a:rPr sz="2000" dirty="0"/>
              <a:t> interpretation: partial, repeating TDE</a:t>
            </a:r>
            <a:endParaRPr lang="en-US" sz="2000" dirty="0"/>
          </a:p>
          <a:p>
            <a:pPr marL="342900" indent="-342900">
              <a:buSzPct val="100000"/>
              <a:buFontTx/>
              <a:buChar char="-"/>
              <a:defRPr sz="3800">
                <a:solidFill>
                  <a:srgbClr val="000000"/>
                </a:solidFill>
              </a:defRPr>
            </a:pPr>
            <a:r>
              <a:rPr sz="2000" dirty="0"/>
              <a:t>Steep decay suggests a star on an elliptical orbit, in agreement with theory </a:t>
            </a:r>
            <a:r>
              <a:rPr sz="2000" dirty="0">
                <a:solidFill>
                  <a:srgbClr val="5E5E5E"/>
                </a:solidFill>
              </a:rPr>
              <a:t>(Ryu+20)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0C2D75-8B74-6BF3-D651-121806BBC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dirty="0" err="1"/>
              <a:t>Merloni</a:t>
            </a:r>
            <a:r>
              <a:rPr lang="ro-RO" dirty="0"/>
              <a:t> - EAS2023 - SS2 - 07/2023</a:t>
            </a:r>
            <a:endParaRPr lang="en-US" dirty="0"/>
          </a:p>
        </p:txBody>
      </p:sp>
      <p:pic>
        <p:nvPicPr>
          <p:cNvPr id="3" name="Picture 19" descr="logo_mpe_white">
            <a:extLst>
              <a:ext uri="{FF2B5EF4-FFF2-40B4-BE49-F238E27FC236}">
                <a16:creationId xmlns:a16="http://schemas.microsoft.com/office/drawing/2014/main" id="{7C727300-DD5D-F704-16AE-FBC8E3644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20230224_131055.jpg" descr="20230224_131055.jpg">
            <a:extLst>
              <a:ext uri="{FF2B5EF4-FFF2-40B4-BE49-F238E27FC236}">
                <a16:creationId xmlns:a16="http://schemas.microsoft.com/office/drawing/2014/main" id="{F99B600A-A5CA-29FC-C874-259A8404E3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069" t="39164" r="50199" b="44150"/>
          <a:stretch>
            <a:fillRect/>
          </a:stretch>
        </p:blipFill>
        <p:spPr>
          <a:xfrm>
            <a:off x="11082732" y="-6025"/>
            <a:ext cx="1133948" cy="1346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67C82-F1AC-80DE-BF4E-405263B2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34</a:t>
            </a:fld>
            <a:endParaRPr lang="en-DE"/>
          </a:p>
        </p:txBody>
      </p:sp>
      <p:sp>
        <p:nvSpPr>
          <p:cNvPr id="227" name="Long-term X-ray/UV variability of J0456-20"/>
          <p:cNvSpPr txBox="1">
            <a:spLocks noGrp="1"/>
          </p:cNvSpPr>
          <p:nvPr>
            <p:ph type="title" idx="4294967295"/>
          </p:nvPr>
        </p:nvSpPr>
        <p:spPr>
          <a:xfrm>
            <a:off x="547688" y="44450"/>
            <a:ext cx="11096625" cy="6254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Long-term X-ray/UV variability of J0456-20</a:t>
            </a:r>
          </a:p>
        </p:txBody>
      </p:sp>
      <p:sp>
        <p:nvSpPr>
          <p:cNvPr id="228" name="Extremely variable and repeatedly flaring"/>
          <p:cNvSpPr txBox="1">
            <a:spLocks noGrp="1"/>
          </p:cNvSpPr>
          <p:nvPr>
            <p:ph type="body" idx="4294967295"/>
          </p:nvPr>
        </p:nvSpPr>
        <p:spPr>
          <a:xfrm>
            <a:off x="0" y="1089025"/>
            <a:ext cx="10985500" cy="4683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85000" lnSpcReduction="20000"/>
          </a:bodyPr>
          <a:lstStyle/>
          <a:p>
            <a:r>
              <a:rPr dirty="0"/>
              <a:t>Extremely variable and repeatedly flaring</a:t>
            </a:r>
          </a:p>
        </p:txBody>
      </p:sp>
      <p:sp>
        <p:nvSpPr>
          <p:cNvPr id="229" name="Drastic X-ray flux drop: ~300 in 16 days…"/>
          <p:cNvSpPr txBox="1">
            <a:spLocks noGrp="1"/>
          </p:cNvSpPr>
          <p:nvPr>
            <p:ph type="body" sz="half" idx="4294967295"/>
          </p:nvPr>
        </p:nvSpPr>
        <p:spPr>
          <a:xfrm>
            <a:off x="5879976" y="1563688"/>
            <a:ext cx="5951537" cy="461962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dirty="0"/>
              <a:t>Drastic X-ray flux drop: 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~</a:t>
            </a:r>
            <a:r>
              <a:rPr dirty="0"/>
              <a:t>300 in 16 days</a:t>
            </a:r>
          </a:p>
          <a:p>
            <a:r>
              <a:rPr dirty="0"/>
              <a:t>Repeating X-ray and UV flares </a:t>
            </a:r>
          </a:p>
          <a:p>
            <a:pPr lvl="1"/>
            <a:r>
              <a:rPr dirty="0"/>
              <a:t>Four phases: rising → plateau → drop → faint</a:t>
            </a:r>
          </a:p>
          <a:p>
            <a:pPr lvl="1"/>
            <a:r>
              <a:rPr dirty="0"/>
              <a:t>Recurrence time of 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~</a:t>
            </a:r>
            <a:r>
              <a:rPr dirty="0"/>
              <a:t>220 days</a:t>
            </a:r>
          </a:p>
          <a:p>
            <a:r>
              <a:rPr dirty="0"/>
              <a:t>Transient radio emission</a:t>
            </a:r>
          </a:p>
          <a:p>
            <a:pPr lvl="1"/>
            <a:r>
              <a:rPr dirty="0"/>
              <a:t>Decreased by a factor of a few in 2 weeks</a:t>
            </a:r>
          </a:p>
          <a:p>
            <a:pPr>
              <a:defRPr>
                <a:solidFill>
                  <a:schemeClr val="accent5"/>
                </a:solidFill>
              </a:defRPr>
            </a:pPr>
            <a:r>
              <a:rPr dirty="0"/>
              <a:t>A repeating </a:t>
            </a:r>
            <a:r>
              <a:rPr i="1" dirty="0" err="1"/>
              <a:t>p</a:t>
            </a:r>
            <a:r>
              <a:rPr dirty="0" err="1"/>
              <a:t>TDE</a:t>
            </a:r>
            <a:r>
              <a:rPr dirty="0"/>
              <a:t> as the most plausible explanation </a:t>
            </a:r>
            <a:r>
              <a:rPr sz="2400" dirty="0"/>
              <a:t>(4 in total, Payne et al. 2021, </a:t>
            </a:r>
            <a:r>
              <a:rPr sz="2400" dirty="0" err="1"/>
              <a:t>Malyali</a:t>
            </a:r>
            <a:r>
              <a:rPr sz="2400" dirty="0"/>
              <a:t> et al. 2023, </a:t>
            </a:r>
            <a:r>
              <a:rPr sz="2400" dirty="0" err="1"/>
              <a:t>Wevers</a:t>
            </a:r>
            <a:r>
              <a:rPr sz="2400" dirty="0"/>
              <a:t> et al. 2023)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434685" y="1535972"/>
            <a:ext cx="5112295" cy="4647695"/>
            <a:chOff x="0" y="0"/>
            <a:chExt cx="9381670" cy="8565874"/>
          </a:xfrm>
        </p:grpSpPr>
        <p:pic>
          <p:nvPicPr>
            <p:cNvPr id="234" name="evolution_of_recurrence_time.pdf" descr="evolution_of_recurrence_tim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9381671" cy="8565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" name="J0456: Liu et al. in prep."/>
            <p:cNvSpPr txBox="1"/>
            <p:nvPr/>
          </p:nvSpPr>
          <p:spPr>
            <a:xfrm>
              <a:off x="6106858" y="551240"/>
              <a:ext cx="3175002" cy="507729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1270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Proxima Nova Semibold"/>
                </a:defRPr>
              </a:lvl1pPr>
            </a:lstStyle>
            <a:p>
              <a:r>
                <a:rPr sz="900"/>
                <a:t>J0456: Liu et al. in prep.</a:t>
              </a:r>
            </a:p>
          </p:txBody>
        </p:sp>
      </p:grpSp>
      <p:pic>
        <p:nvPicPr>
          <p:cNvPr id="237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8" y="1515918"/>
            <a:ext cx="5532147" cy="4667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" name="Group"/>
          <p:cNvGrpSpPr/>
          <p:nvPr/>
        </p:nvGrpSpPr>
        <p:grpSpPr>
          <a:xfrm>
            <a:off x="2086517" y="2069703"/>
            <a:ext cx="2392607" cy="2824758"/>
            <a:chOff x="0" y="0"/>
            <a:chExt cx="4390718" cy="5206132"/>
          </a:xfrm>
        </p:grpSpPr>
        <p:sp>
          <p:nvSpPr>
            <p:cNvPr id="238" name="Line"/>
            <p:cNvSpPr/>
            <p:nvPr/>
          </p:nvSpPr>
          <p:spPr>
            <a:xfrm flipV="1">
              <a:off x="-1" y="-1"/>
              <a:ext cx="2" cy="520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39" name="Line"/>
            <p:cNvSpPr/>
            <p:nvPr/>
          </p:nvSpPr>
          <p:spPr>
            <a:xfrm flipV="1">
              <a:off x="294238" y="-1"/>
              <a:ext cx="1" cy="520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40" name="Line"/>
            <p:cNvSpPr/>
            <p:nvPr/>
          </p:nvSpPr>
          <p:spPr>
            <a:xfrm flipV="1">
              <a:off x="1080824" y="-1"/>
              <a:ext cx="1" cy="520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41" name="Line"/>
            <p:cNvSpPr/>
            <p:nvPr/>
          </p:nvSpPr>
          <p:spPr>
            <a:xfrm flipV="1">
              <a:off x="2830894" y="-1"/>
              <a:ext cx="1" cy="5206134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42" name="Line"/>
            <p:cNvSpPr/>
            <p:nvPr/>
          </p:nvSpPr>
          <p:spPr>
            <a:xfrm flipV="1">
              <a:off x="2945194" y="-1"/>
              <a:ext cx="1" cy="5206134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43" name="Line"/>
            <p:cNvSpPr/>
            <p:nvPr/>
          </p:nvSpPr>
          <p:spPr>
            <a:xfrm flipV="1">
              <a:off x="4064965" y="-1"/>
              <a:ext cx="1" cy="520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44" name="Line"/>
            <p:cNvSpPr/>
            <p:nvPr/>
          </p:nvSpPr>
          <p:spPr>
            <a:xfrm flipV="1">
              <a:off x="4234191" y="-1"/>
              <a:ext cx="1" cy="520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45" name="Line"/>
            <p:cNvSpPr/>
            <p:nvPr/>
          </p:nvSpPr>
          <p:spPr>
            <a:xfrm flipV="1">
              <a:off x="4390718" y="-1"/>
              <a:ext cx="1" cy="520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  <p:sp>
          <p:nvSpPr>
            <p:cNvPr id="246" name="Line"/>
            <p:cNvSpPr/>
            <p:nvPr/>
          </p:nvSpPr>
          <p:spPr>
            <a:xfrm flipV="1">
              <a:off x="4337855" y="-1"/>
              <a:ext cx="1" cy="5206134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</p:grpSp>
      <p:pic>
        <p:nvPicPr>
          <p:cNvPr id="2" name="Picture 19" descr="logo_mpe_white">
            <a:extLst>
              <a:ext uri="{FF2B5EF4-FFF2-40B4-BE49-F238E27FC236}">
                <a16:creationId xmlns:a16="http://schemas.microsoft.com/office/drawing/2014/main" id="{16156855-29F2-D768-02F5-B8134EA8D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409A0EF-01EF-C6DB-A73D-3C15D203B811}"/>
              </a:ext>
            </a:extLst>
          </p:cNvPr>
          <p:cNvSpPr txBox="1"/>
          <p:nvPr/>
        </p:nvSpPr>
        <p:spPr>
          <a:xfrm>
            <a:off x="1447968" y="692696"/>
            <a:ext cx="8584658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zh-CN" sz="1980" dirty="0"/>
              <a:t>Liu et al. 2023, A&amp;A, 669, A75; </a:t>
            </a:r>
            <a:r>
              <a:rPr kumimoji="1" lang="en-GB" altLang="zh-CN" sz="1980" dirty="0">
                <a:hlinkClick r:id="rId5"/>
              </a:rPr>
              <a:t>ESA</a:t>
            </a:r>
            <a:r>
              <a:rPr kumimoji="1" lang="en-GB" altLang="zh-CN" sz="1980" dirty="0"/>
              <a:t>, </a:t>
            </a:r>
            <a:r>
              <a:rPr kumimoji="1" lang="en-GB" altLang="zh-CN" sz="1980" dirty="0">
                <a:hlinkClick r:id="rId6"/>
              </a:rPr>
              <a:t>MPE</a:t>
            </a:r>
            <a:r>
              <a:rPr kumimoji="1" lang="en-GB" altLang="zh-CN" sz="1980" dirty="0"/>
              <a:t> press releases; Nature </a:t>
            </a:r>
            <a:r>
              <a:rPr kumimoji="1" lang="en-GB" altLang="zh-CN" sz="1980" dirty="0">
                <a:hlinkClick r:id="rId7"/>
              </a:rPr>
              <a:t>research highlight</a:t>
            </a:r>
            <a:endParaRPr kumimoji="1" lang="zh-CN" altLang="en-US" sz="1980" dirty="0"/>
          </a:p>
        </p:txBody>
      </p:sp>
      <p:pic>
        <p:nvPicPr>
          <p:cNvPr id="4" name="1021-040-1-51x51.jpeg" descr="1021-040-1-51x51.jpeg">
            <a:extLst>
              <a:ext uri="{FF2B5EF4-FFF2-40B4-BE49-F238E27FC236}">
                <a16:creationId xmlns:a16="http://schemas.microsoft.com/office/drawing/2014/main" id="{1E417CF1-A170-4372-074B-488EBA55A3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569" r="4569"/>
          <a:stretch>
            <a:fillRect/>
          </a:stretch>
        </p:blipFill>
        <p:spPr>
          <a:xfrm>
            <a:off x="11208568" y="44624"/>
            <a:ext cx="990607" cy="10902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99A6B81-41DE-A642-DEA8-9F1FDA3A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</p:spPr>
        <p:txBody>
          <a:bodyPr/>
          <a:lstStyle/>
          <a:p>
            <a:r>
              <a:rPr lang="ro-RO" dirty="0" err="1"/>
              <a:t>Merloni</a:t>
            </a:r>
            <a:r>
              <a:rPr lang="ro-RO" dirty="0"/>
              <a:t> - EAS2023 - SS2 - 07/2023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76.png">
            <a:extLst>
              <a:ext uri="{FF2B5EF4-FFF2-40B4-BE49-F238E27FC236}">
                <a16:creationId xmlns:a16="http://schemas.microsoft.com/office/drawing/2014/main" id="{E6767C15-0BDD-BC4C-9FE7-3DA8A377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358" y="1018450"/>
            <a:ext cx="7133990" cy="35669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0390" y="130721"/>
            <a:ext cx="8229600" cy="561975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Einstein Probe (EP) mission</a:t>
            </a: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83433" y="836712"/>
            <a:ext cx="9265042" cy="76944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0"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en-US" altLang="zh-CN" sz="2200" b="1" dirty="0">
                <a:cs typeface="Times New Roman" panose="02020603050405020304" pitchFamily="18" charset="0"/>
                <a:sym typeface="Arial" charset="0"/>
              </a:rPr>
              <a:t>EP:</a:t>
            </a:r>
            <a:r>
              <a:rPr lang="zh-CN" altLang="en-US" sz="2200" b="1" dirty="0"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zh-CN" sz="2200" dirty="0">
                <a:cs typeface="Times New Roman" panose="02020603050405020304" pitchFamily="18" charset="0"/>
                <a:sym typeface="Arial" charset="0"/>
              </a:rPr>
              <a:t>A</a:t>
            </a:r>
            <a:r>
              <a:rPr lang="en-GB" altLang="zh-CN" sz="2200" dirty="0">
                <a:cs typeface="Times New Roman" panose="02020603050405020304" pitchFamily="18" charset="0"/>
                <a:sym typeface="Arial" charset="0"/>
              </a:rPr>
              <a:t> space mission </a:t>
            </a:r>
            <a:r>
              <a:rPr lang="en-GB" altLang="zh-CN" sz="2200" kern="0" dirty="0">
                <a:solidFill>
                  <a:prstClr val="black"/>
                </a:solidFill>
                <a:ea typeface="宋体"/>
                <a:cs typeface="Times New Roman" panose="02020603050405020304" pitchFamily="18" charset="0"/>
                <a:sym typeface="Arial" charset="0"/>
              </a:rPr>
              <a:t>for all-sky monitoring to discover &amp; study high-energy transients and </a:t>
            </a:r>
            <a:r>
              <a:rPr lang="en-GB" altLang="zh-CN" sz="2200" kern="0" dirty="0">
                <a:solidFill>
                  <a:prstClr val="black"/>
                </a:solidFill>
                <a:cs typeface="Times New Roman" panose="02020603050405020304" pitchFamily="18" charset="0"/>
                <a:sym typeface="Arial" charset="0"/>
              </a:rPr>
              <a:t>variability in </a:t>
            </a:r>
            <a:r>
              <a:rPr lang="en-US" altLang="zh-CN" sz="2200" kern="0" dirty="0">
                <a:solidFill>
                  <a:prstClr val="black"/>
                </a:solidFill>
                <a:cs typeface="Times New Roman" panose="02020603050405020304" pitchFamily="18" charset="0"/>
                <a:sym typeface="Arial" charset="0"/>
              </a:rPr>
              <a:t>soft</a:t>
            </a:r>
            <a:r>
              <a:rPr lang="zh-CN" altLang="en-US" sz="2200" kern="0" dirty="0">
                <a:solidFill>
                  <a:prstClr val="black"/>
                </a:solidFill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GB" altLang="zh-CN" sz="2200" kern="0" dirty="0">
                <a:solidFill>
                  <a:prstClr val="black"/>
                </a:solidFill>
                <a:cs typeface="Times New Roman" panose="02020603050405020304" pitchFamily="18" charset="0"/>
                <a:sym typeface="Arial" charset="0"/>
              </a:rPr>
              <a:t>X-rays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C927835C-F22E-384B-B75D-03C297F5E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120" y="3621328"/>
            <a:ext cx="2427327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WXT (12 modules)  </a:t>
            </a:r>
            <a:endParaRPr lang="en-US" altLang="zh-CN" sz="1600" b="1" dirty="0">
              <a:solidFill>
                <a:srgbClr val="7030A0"/>
              </a:solidFill>
              <a:highlight>
                <a:srgbClr val="FFFF00"/>
              </a:highlight>
              <a:latin typeface="Calibri" charset="0"/>
            </a:endParaRPr>
          </a:p>
        </p:txBody>
      </p:sp>
      <p:pic>
        <p:nvPicPr>
          <p:cNvPr id="6" name="Picture 5" descr="u=87297524,287811907&amp;fm=21&amp;gp=0.jpg">
            <a:extLst>
              <a:ext uri="{FF2B5EF4-FFF2-40B4-BE49-F238E27FC236}">
                <a16:creationId xmlns:a16="http://schemas.microsoft.com/office/drawing/2014/main" id="{DFA821DA-A31D-E548-BF4A-9E79B2A02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86" y="3660378"/>
            <a:ext cx="462491" cy="31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0CBEE351-34BA-3F43-BDBB-8D0BA16BC7EF}"/>
              </a:ext>
            </a:extLst>
          </p:cNvPr>
          <p:cNvCxnSpPr>
            <a:cxnSpLocks/>
          </p:cNvCxnSpPr>
          <p:nvPr/>
        </p:nvCxnSpPr>
        <p:spPr bwMode="auto">
          <a:xfrm flipV="1">
            <a:off x="3887190" y="2420390"/>
            <a:ext cx="1511270" cy="123561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E960F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46F22F60-726D-CF46-9F51-06E9448B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890" y="3686724"/>
            <a:ext cx="800722" cy="349406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3A8F3C15-4EF2-B643-8036-E17A4261D83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12874" y="2508877"/>
            <a:ext cx="1328133" cy="117551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E960F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5" descr="u=87297524,287811907&amp;fm=21&amp;gp=0.jpg">
            <a:extLst>
              <a:ext uri="{FF2B5EF4-FFF2-40B4-BE49-F238E27FC236}">
                <a16:creationId xmlns:a16="http://schemas.microsoft.com/office/drawing/2014/main" id="{A5C88F0B-37B3-F14D-9CD2-29E39B3F3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432" y="3684392"/>
            <a:ext cx="462491" cy="31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5F8C53-2840-994D-A34C-46A4185B7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421" y="3656002"/>
            <a:ext cx="2038223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FXT</a:t>
            </a:r>
            <a:r>
              <a:rPr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(2 modules)</a:t>
            </a:r>
            <a:endParaRPr lang="en-US" altLang="zh-CN" sz="1600" b="1" dirty="0">
              <a:solidFill>
                <a:srgbClr val="7030A0"/>
              </a:solidFill>
              <a:highlight>
                <a:srgbClr val="FFFF00"/>
              </a:highlight>
              <a:latin typeface="Calibri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8CCE01A-217A-DA43-B119-10A18EF19542}"/>
              </a:ext>
            </a:extLst>
          </p:cNvPr>
          <p:cNvSpPr/>
          <p:nvPr/>
        </p:nvSpPr>
        <p:spPr>
          <a:xfrm>
            <a:off x="1841015" y="4016357"/>
            <a:ext cx="3072659" cy="217546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lobster-eye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MPO + CMOS</a:t>
            </a: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FoV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3600 </a:t>
            </a:r>
            <a:r>
              <a:rPr lang="pt-BR" altLang="zh-CN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sq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pt-BR" altLang="zh-CN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deg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(1.1 </a:t>
            </a:r>
            <a:r>
              <a:rPr lang="pt-BR" altLang="zh-CN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sr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)</a:t>
            </a: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band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0.5 </a:t>
            </a:r>
            <a:r>
              <a:rPr lang="en-US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-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4 keV soft </a:t>
            </a:r>
            <a:r>
              <a:rPr lang="pt-BR" altLang="zh-CN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X-ray</a:t>
            </a:r>
            <a:endParaRPr lang="pt-BR" altLang="zh-CN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eff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. </a:t>
            </a: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area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~3 cm</a:t>
            </a:r>
            <a:r>
              <a:rPr lang="pt-BR" altLang="zh-CN" b="1" baseline="30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@1keV </a:t>
            </a:r>
            <a:endParaRPr lang="pt-BR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FWHM: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~ 5’</a:t>
            </a:r>
            <a:r>
              <a:rPr lang="en-US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, positioning &lt;1’</a:t>
            </a: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Sensitivity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&gt; 10 </a:t>
            </a:r>
            <a:r>
              <a:rPr lang="pt-BR" altLang="zh-CN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x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pt-BR" altLang="zh-CN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increase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8873160-FCA0-F140-BE2D-9451149C0A7D}"/>
              </a:ext>
            </a:extLst>
          </p:cNvPr>
          <p:cNvSpPr/>
          <p:nvPr/>
        </p:nvSpPr>
        <p:spPr>
          <a:xfrm>
            <a:off x="7418275" y="4055048"/>
            <a:ext cx="2937250" cy="2182264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Wolter-1 </a:t>
            </a: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type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+ CCD</a:t>
            </a: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FoV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38’ </a:t>
            </a: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band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0.3</a:t>
            </a:r>
            <a:r>
              <a:rPr lang="zh-CN" alt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-</a:t>
            </a:r>
            <a:r>
              <a:rPr lang="zh-CN" alt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10keV</a:t>
            </a: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eff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. </a:t>
            </a: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area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2x 300cm</a:t>
            </a:r>
            <a:r>
              <a:rPr lang="pt-BR" altLang="zh-CN" b="1" baseline="30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@1keV </a:t>
            </a: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angular FWHM: </a:t>
            </a:r>
            <a:r>
              <a:rPr lang="pt-BR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30”</a:t>
            </a:r>
          </a:p>
          <a:p>
            <a:pPr defTabSz="0">
              <a:lnSpc>
                <a:spcPct val="11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</a:pP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positioning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pt-BR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accuracy</a:t>
            </a:r>
            <a:r>
              <a:rPr lang="pt-BR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en-US" altLang="zh-CN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&lt;10”</a:t>
            </a:r>
            <a:endParaRPr lang="pt-BR" altLang="zh-C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  <p:pic>
        <p:nvPicPr>
          <p:cNvPr id="16" name="图片 23">
            <a:extLst>
              <a:ext uri="{FF2B5EF4-FFF2-40B4-BE49-F238E27FC236}">
                <a16:creationId xmlns:a16="http://schemas.microsoft.com/office/drawing/2014/main" id="{7EACD5DC-F14F-4C4B-83C4-5B9E82C315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b="3460"/>
          <a:stretch/>
        </p:blipFill>
        <p:spPr>
          <a:xfrm>
            <a:off x="5099067" y="4439881"/>
            <a:ext cx="2138483" cy="1705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B575C78E-9E3F-014B-9A4F-B96002BC12C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591" y="44624"/>
            <a:ext cx="923913" cy="789945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377868A0-E775-2145-AE76-B60C99FED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197" y="115086"/>
            <a:ext cx="1517475" cy="6621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CEF8D9-F158-F64D-A2A9-687FFF680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335" y="4034292"/>
            <a:ext cx="2138482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Field</a:t>
            </a:r>
            <a:r>
              <a:rPr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of</a:t>
            </a:r>
            <a:r>
              <a:rPr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 </a:t>
            </a:r>
            <a:r>
              <a:rPr lang="en-US" altLang="zh-CN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</a:rPr>
              <a:t>View</a:t>
            </a:r>
            <a:endParaRPr lang="en-US" altLang="zh-CN" sz="1600" b="1" dirty="0">
              <a:solidFill>
                <a:srgbClr val="7030A0"/>
              </a:solidFill>
              <a:highlight>
                <a:srgbClr val="FFFF00"/>
              </a:highlight>
              <a:latin typeface="Calibri" charset="0"/>
            </a:endParaRPr>
          </a:p>
        </p:txBody>
      </p:sp>
      <p:sp>
        <p:nvSpPr>
          <p:cNvPr id="26" name="矩形 13">
            <a:extLst>
              <a:ext uri="{FF2B5EF4-FFF2-40B4-BE49-F238E27FC236}">
                <a16:creationId xmlns:a16="http://schemas.microsoft.com/office/drawing/2014/main" id="{E16C5D27-B474-A944-897D-C513506B7184}"/>
              </a:ext>
            </a:extLst>
          </p:cNvPr>
          <p:cNvSpPr/>
          <p:nvPr/>
        </p:nvSpPr>
        <p:spPr>
          <a:xfrm>
            <a:off x="7376631" y="1450449"/>
            <a:ext cx="3091788" cy="209531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kumimoji="1" lang="en-US" altLang="zh-CN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  <a:ea typeface="宋体" charset="0"/>
                <a:cs typeface="宋体" charset="0"/>
              </a:rPr>
              <a:t>Satellite</a:t>
            </a:r>
            <a:r>
              <a:rPr kumimoji="1"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1" lang="en-US" altLang="zh-CN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  <a:ea typeface="宋体" charset="0"/>
                <a:cs typeface="宋体" charset="0"/>
              </a:rPr>
              <a:t>Capabilities:</a:t>
            </a:r>
            <a:r>
              <a:rPr kumimoji="1"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charset="0"/>
                <a:ea typeface="宋体" charset="0"/>
                <a:cs typeface="宋体" charset="0"/>
              </a:rPr>
              <a:t> </a:t>
            </a:r>
            <a:endParaRPr kumimoji="1" lang="en-US" altLang="zh-CN" sz="2000" b="1" dirty="0">
              <a:solidFill>
                <a:srgbClr val="7030A0"/>
              </a:solidFill>
              <a:highlight>
                <a:srgbClr val="FFFF00"/>
              </a:highlight>
              <a:latin typeface="Calibri" charset="0"/>
              <a:ea typeface="宋体" charset="0"/>
              <a:cs typeface="宋体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On-board data reduction &amp; transient search.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Autonomous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follow-up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obs.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Alert data rapid downlink</a:t>
            </a:r>
          </a:p>
          <a:p>
            <a:pPr>
              <a:buClr>
                <a:schemeClr val="tx1"/>
              </a:buClr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(BD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VHF)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</a:t>
            </a:r>
            <a:r>
              <a:rPr lang="en-US" altLang="zh-CN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uplink (BD)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ED2A6-EC43-8E14-EED2-4A3393FD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55EB09-D39F-0CBE-A33D-D1527C32E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19" descr="logo_mpe_white">
            <a:extLst>
              <a:ext uri="{FF2B5EF4-FFF2-40B4-BE49-F238E27FC236}">
                <a16:creationId xmlns:a16="http://schemas.microsoft.com/office/drawing/2014/main" id="{7541A171-C345-95D3-AA89-C3F51E6B0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logo_mpe_white">
            <a:extLst>
              <a:ext uri="{FF2B5EF4-FFF2-40B4-BE49-F238E27FC236}">
                <a16:creationId xmlns:a16="http://schemas.microsoft.com/office/drawing/2014/main" id="{557556D9-1E76-3742-D431-9771C1F41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21434" y="3632453"/>
            <a:ext cx="355391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2479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706785"/>
            <a:ext cx="8229600" cy="561975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kumimoji="1" lang="en-US" altLang="zh-CN" sz="2400" dirty="0">
                <a:ea typeface="+mn-ea"/>
              </a:rPr>
              <a:t>Main science goals</a:t>
            </a:r>
            <a:endParaRPr kumimoji="1" lang="zh-CN" altLang="en-US" sz="2400" dirty="0">
              <a:ea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03512" y="2802508"/>
            <a:ext cx="6491356" cy="1200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2400" dirty="0">
                <a:latin typeface="Calibri" charset="0"/>
                <a:ea typeface="华文楷体" charset="0"/>
                <a:cs typeface="华文楷体" charset="0"/>
              </a:rPr>
              <a:t>Discover otherwise quiescent </a:t>
            </a:r>
            <a:r>
              <a:rPr lang="en-US" altLang="zh-CN" sz="2400" dirty="0">
                <a:solidFill>
                  <a:srgbClr val="FF0000"/>
                </a:solidFill>
                <a:latin typeface="Calibri" charset="0"/>
                <a:ea typeface="华文楷体" charset="0"/>
                <a:cs typeface="华文楷体" charset="0"/>
              </a:rPr>
              <a:t>Black holes </a:t>
            </a:r>
            <a:r>
              <a:rPr lang="en-US" altLang="zh-CN" sz="2400" dirty="0">
                <a:latin typeface="Calibri" charset="0"/>
                <a:ea typeface="华文楷体" charset="0"/>
                <a:cs typeface="华文楷体" charset="0"/>
              </a:rPr>
              <a:t>at all astrophysical mass scales and other compact objects by capturing their transient flares     </a:t>
            </a:r>
          </a:p>
        </p:txBody>
      </p:sp>
      <p:sp>
        <p:nvSpPr>
          <p:cNvPr id="8" name="矩形 7"/>
          <p:cNvSpPr/>
          <p:nvPr/>
        </p:nvSpPr>
        <p:spPr>
          <a:xfrm>
            <a:off x="1703512" y="4281504"/>
            <a:ext cx="6491356" cy="1200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dirty="0">
                <a:latin typeface="Calibri" charset="0"/>
                <a:ea typeface="华文楷体" charset="0"/>
                <a:cs typeface="华文楷体" charset="0"/>
              </a:rPr>
              <a:t>Detect and localize the electromagnetic-wave sources of </a:t>
            </a:r>
            <a:r>
              <a:rPr lang="en-US" altLang="zh-CN" sz="2400" dirty="0">
                <a:solidFill>
                  <a:srgbClr val="FF0000"/>
                </a:solidFill>
                <a:latin typeface="Calibri" charset="0"/>
                <a:ea typeface="华文楷体" charset="0"/>
                <a:cs typeface="华文楷体" charset="0"/>
              </a:rPr>
              <a:t>gravitational-wave</a:t>
            </a:r>
            <a:r>
              <a:rPr lang="en-US" altLang="zh-CN" sz="2400" dirty="0">
                <a:latin typeface="Calibri" charset="0"/>
                <a:ea typeface="华文楷体" charset="0"/>
                <a:cs typeface="华文楷体" charset="0"/>
              </a:rPr>
              <a:t> events by synergy with gravitational-wave detectors</a:t>
            </a:r>
            <a:endParaRPr kumimoji="1" lang="en-US" altLang="zh-CN" sz="2400" dirty="0"/>
          </a:p>
        </p:txBody>
      </p:sp>
      <p:sp>
        <p:nvSpPr>
          <p:cNvPr id="14" name="矩形 13"/>
          <p:cNvSpPr/>
          <p:nvPr/>
        </p:nvSpPr>
        <p:spPr>
          <a:xfrm>
            <a:off x="1703512" y="1340768"/>
            <a:ext cx="6491356" cy="1200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altLang="zh-CN" sz="2400" dirty="0">
                <a:latin typeface="Calibri" charset="0"/>
                <a:ea typeface="华文楷体" charset="0"/>
                <a:cs typeface="华文楷体" charset="0"/>
              </a:rPr>
              <a:t>Carry out systematic survey of soft X-ray transients and variability of X-ray sources at unprecedented sensitivity and high cadence </a:t>
            </a:r>
            <a:endParaRPr lang="en-US" altLang="zh-CN" sz="2400" dirty="0">
              <a:solidFill>
                <a:srgbClr val="1F497D"/>
              </a:solidFill>
              <a:latin typeface="Calibri" charset="0"/>
              <a:ea typeface="华文楷体" charset="0"/>
              <a:cs typeface="华文楷体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36</a:t>
            </a:fld>
            <a:endParaRPr lang="en-US">
              <a:latin typeface="Arial"/>
            </a:endParaRPr>
          </a:p>
        </p:txBody>
      </p:sp>
      <p:pic>
        <p:nvPicPr>
          <p:cNvPr id="12" name="Picture 5" descr="S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738" y="1376169"/>
            <a:ext cx="1789425" cy="116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BH-tidal-disr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737" y="2809990"/>
            <a:ext cx="1813049" cy="119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113" y="4517746"/>
            <a:ext cx="1989416" cy="7640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10080" y="3908690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bg1"/>
                </a:solidFill>
              </a:rPr>
              <a:t>Credit: NASA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013BF-857C-8EBB-A2D7-D44B7756A1C6}"/>
              </a:ext>
            </a:extLst>
          </p:cNvPr>
          <p:cNvSpPr txBox="1"/>
          <p:nvPr/>
        </p:nvSpPr>
        <p:spPr>
          <a:xfrm>
            <a:off x="3666678" y="5721646"/>
            <a:ext cx="7037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i="1" dirty="0">
                <a:solidFill>
                  <a:srgbClr val="C00000"/>
                </a:solidFill>
              </a:rPr>
              <a:t>for more information please visit </a:t>
            </a:r>
            <a:r>
              <a:rPr kumimoji="1" lang="en-US" altLang="zh-CN" sz="2400" i="1" u="sng" dirty="0">
                <a:solidFill>
                  <a:srgbClr val="C00000"/>
                </a:solidFill>
              </a:rPr>
              <a:t>http://</a:t>
            </a:r>
            <a:r>
              <a:rPr kumimoji="1" lang="en-US" altLang="zh-CN" sz="2400" i="1" u="sng" dirty="0" err="1">
                <a:solidFill>
                  <a:srgbClr val="C00000"/>
                </a:solidFill>
              </a:rPr>
              <a:t>ep.bao.ac.cn</a:t>
            </a:r>
            <a:r>
              <a:rPr kumimoji="1" lang="en-US" altLang="zh-CN" sz="2400" i="1" u="sng" dirty="0">
                <a:solidFill>
                  <a:srgbClr val="C00000"/>
                </a:solidFill>
              </a:rPr>
              <a:t>  </a:t>
            </a:r>
            <a:endParaRPr lang="en-CN" sz="2400" dirty="0"/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52327C29-2FA7-C3E8-872F-D8770FA06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807" y="5517232"/>
            <a:ext cx="1517808" cy="71494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A4784-9C5D-A90D-CE1C-90478E1A3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28D15727-3679-856B-2361-67EA0366E31B}"/>
              </a:ext>
            </a:extLst>
          </p:cNvPr>
          <p:cNvSpPr txBox="1">
            <a:spLocks/>
          </p:cNvSpPr>
          <p:nvPr/>
        </p:nvSpPr>
        <p:spPr>
          <a:xfrm>
            <a:off x="1900390" y="116632"/>
            <a:ext cx="8229600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kumimoji="1" lang="en-US" altLang="zh-CN" sz="4000" dirty="0"/>
              <a:t>Einstein Probe (EP) mission</a:t>
            </a:r>
            <a:endParaRPr kumimoji="1" lang="zh-CN" altLang="en-US" sz="4000" dirty="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4E3F6544-419A-E4A8-CB6F-889901CFF1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591" y="44624"/>
            <a:ext cx="923913" cy="78994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492F511A-1752-D03F-728A-2E4453BE3F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7197" y="115086"/>
            <a:ext cx="1517475" cy="662170"/>
          </a:xfrm>
          <a:prstGeom prst="rect">
            <a:avLst/>
          </a:prstGeom>
        </p:spPr>
      </p:pic>
      <p:pic>
        <p:nvPicPr>
          <p:cNvPr id="17" name="Picture 19" descr="logo_mpe_white">
            <a:extLst>
              <a:ext uri="{FF2B5EF4-FFF2-40B4-BE49-F238E27FC236}">
                <a16:creationId xmlns:a16="http://schemas.microsoft.com/office/drawing/2014/main" id="{60123571-7E9F-0D14-D57C-8979BBCF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7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958E7B-53B4-7594-1D37-741FF344D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448" y="1271488"/>
            <a:ext cx="5791200" cy="4749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143000"/>
          </a:xfrm>
        </p:spPr>
        <p:txBody>
          <a:bodyPr>
            <a:normAutofit/>
          </a:bodyPr>
          <a:lstStyle/>
          <a:p>
            <a:r>
              <a:rPr lang="en-GB" altLang="zh-CN" sz="4000" dirty="0"/>
              <a:t>EP Wide-field X-ray Telescope (WXT)</a:t>
            </a:r>
            <a:endParaRPr lang="en-GB" sz="4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908720"/>
            <a:ext cx="5884854" cy="554282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20961" y="4662096"/>
            <a:ext cx="1142300" cy="369332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dirty="0">
                <a:solidFill>
                  <a:srgbClr val="C00000"/>
                </a:solidFill>
                <a:latin typeface="Arial" charset="0"/>
                <a:ea typeface="宋体" charset="0"/>
              </a:rPr>
              <a:t>EP 2024-</a:t>
            </a:r>
            <a:endParaRPr kumimoji="1" lang="zh-CN" altLang="en-US" dirty="0">
              <a:solidFill>
                <a:srgbClr val="C00000"/>
              </a:solidFill>
              <a:latin typeface="Arial" charset="0"/>
              <a:ea typeface="宋体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8256" y="4846762"/>
            <a:ext cx="305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Arial" charset="0"/>
                <a:ea typeface="宋体" charset="0"/>
              </a:rPr>
              <a:t>&gt; 1 order of magnitude increase in sensitivity!</a:t>
            </a:r>
            <a:endParaRPr kumimoji="1" lang="zh-CN" altLang="en-US" sz="2000" dirty="0">
              <a:solidFill>
                <a:prstClr val="black"/>
              </a:solidFill>
              <a:latin typeface="Arial" charset="0"/>
              <a:ea typeface="宋体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F405DEF-C682-D209-47D5-0EB6D02B5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7A4C073-0CF4-1BF6-5F6D-11CACFC3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C0B78-2065-49E7-5F0D-E6E6A003F8F1}"/>
              </a:ext>
            </a:extLst>
          </p:cNvPr>
          <p:cNvSpPr txBox="1"/>
          <p:nvPr/>
        </p:nvSpPr>
        <p:spPr>
          <a:xfrm>
            <a:off x="9984432" y="1742372"/>
            <a:ext cx="11036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1200" dirty="0"/>
              <a:t>eROSITA, 7 TM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11773E-594E-DE5C-0FEA-31AB89A76AA2}"/>
              </a:ext>
            </a:extLst>
          </p:cNvPr>
          <p:cNvSpPr txBox="1"/>
          <p:nvPr/>
        </p:nvSpPr>
        <p:spPr>
          <a:xfrm>
            <a:off x="6888088" y="1052736"/>
            <a:ext cx="1083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200" dirty="0">
                <a:latin typeface="Avenir Book" panose="02000503020000020003" pitchFamily="2" charset="0"/>
              </a:rPr>
              <a:t>GRASP</a:t>
            </a:r>
          </a:p>
        </p:txBody>
      </p:sp>
    </p:spTree>
    <p:extLst>
      <p:ext uri="{BB962C8B-B14F-4D97-AF65-F5344CB8AC3E}">
        <p14:creationId xmlns:p14="http://schemas.microsoft.com/office/powerpoint/2010/main" val="976939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8926406-0CB7-2342-945C-E9D1B23DABCE}"/>
              </a:ext>
            </a:extLst>
          </p:cNvPr>
          <p:cNvGrpSpPr/>
          <p:nvPr/>
        </p:nvGrpSpPr>
        <p:grpSpPr>
          <a:xfrm>
            <a:off x="2495600" y="332656"/>
            <a:ext cx="7396300" cy="6552728"/>
            <a:chOff x="2495600" y="188640"/>
            <a:chExt cx="7396300" cy="665667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D2AD6B5-8AB8-4440-9F78-7003EECFF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600" y="188640"/>
              <a:ext cx="7396300" cy="66566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99F105-C3E0-D242-970D-691D5366395C}"/>
                </a:ext>
              </a:extLst>
            </p:cNvPr>
            <p:cNvSpPr txBox="1"/>
            <p:nvPr/>
          </p:nvSpPr>
          <p:spPr>
            <a:xfrm rot="21264163">
              <a:off x="8151866" y="151276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rgbClr val="00B0F0"/>
                  </a:solidFill>
                  <a:latin typeface="Avenir Book" panose="02000503020000020003" pitchFamily="2" charset="0"/>
                </a:rPr>
                <a:t>WFI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CFFFF0-B42B-744D-A1EC-0400D2C85D9B}"/>
                </a:ext>
              </a:extLst>
            </p:cNvPr>
            <p:cNvSpPr txBox="1"/>
            <p:nvPr/>
          </p:nvSpPr>
          <p:spPr bwMode="auto">
            <a:xfrm rot="21330073">
              <a:off x="8228493" y="234000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rgbClr val="00B0F0"/>
                  </a:solidFill>
                  <a:latin typeface="Avenir Book" panose="02000503020000020003" pitchFamily="2" charset="0"/>
                </a:rPr>
                <a:t>EP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580A63-5C56-D440-830A-D06BE626A672}"/>
                </a:ext>
              </a:extLst>
            </p:cNvPr>
            <p:cNvSpPr txBox="1"/>
            <p:nvPr/>
          </p:nvSpPr>
          <p:spPr bwMode="auto">
            <a:xfrm rot="19435242">
              <a:off x="7709421" y="205516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rgbClr val="00B0F0"/>
                  </a:solidFill>
                  <a:latin typeface="Avenir Book" panose="02000503020000020003" pitchFamily="2" charset="0"/>
                </a:rPr>
                <a:t>eRO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3FB350-0FFA-0E4D-A364-85572ECAAB48}"/>
                </a:ext>
              </a:extLst>
            </p:cNvPr>
            <p:cNvSpPr txBox="1"/>
            <p:nvPr/>
          </p:nvSpPr>
          <p:spPr bwMode="auto">
            <a:xfrm rot="20842568">
              <a:off x="6184609" y="1538742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WFI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D16084A-8710-0948-9C60-9402C4859986}"/>
                </a:ext>
              </a:extLst>
            </p:cNvPr>
            <p:cNvSpPr txBox="1"/>
            <p:nvPr/>
          </p:nvSpPr>
          <p:spPr bwMode="auto">
            <a:xfrm rot="19749454">
              <a:off x="7801497" y="1049127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eRO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C16C04-EB9C-694D-9FB7-C30A67B6D10F}"/>
                </a:ext>
              </a:extLst>
            </p:cNvPr>
            <p:cNvSpPr txBox="1"/>
            <p:nvPr/>
          </p:nvSpPr>
          <p:spPr bwMode="auto">
            <a:xfrm rot="21264163">
              <a:off x="6977026" y="114600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chemeClr val="accent6">
                      <a:lumMod val="75000"/>
                    </a:schemeClr>
                  </a:solidFill>
                  <a:latin typeface="Avenir Book" panose="02000503020000020003" pitchFamily="2" charset="0"/>
                </a:rPr>
                <a:t>EP</a:t>
              </a:r>
            </a:p>
          </p:txBody>
        </p:sp>
      </p:grpSp>
      <p:sp>
        <p:nvSpPr>
          <p:cNvPr id="25" name="Titel 1">
            <a:extLst>
              <a:ext uri="{FF2B5EF4-FFF2-40B4-BE49-F238E27FC236}">
                <a16:creationId xmlns:a16="http://schemas.microsoft.com/office/drawing/2014/main" id="{D9D417BE-44F7-684B-B53D-58850BCA032F}"/>
              </a:ext>
            </a:extLst>
          </p:cNvPr>
          <p:cNvSpPr txBox="1">
            <a:spLocks/>
          </p:cNvSpPr>
          <p:nvPr/>
        </p:nvSpPr>
        <p:spPr bwMode="auto">
          <a:xfrm>
            <a:off x="0" y="-19887"/>
            <a:ext cx="12192000" cy="1144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 err="1">
                <a:latin typeface="Avenir Heavy" panose="02000503020000020003" pitchFamily="2" charset="0"/>
              </a:rPr>
              <a:t>Accessible</a:t>
            </a:r>
            <a:r>
              <a:rPr lang="de-DE" sz="4000" b="1" dirty="0">
                <a:latin typeface="Avenir Heavy" panose="02000503020000020003" pitchFamily="2" charset="0"/>
              </a:rPr>
              <a:t> </a:t>
            </a:r>
            <a:r>
              <a:rPr lang="de-DE" sz="4000" b="1" dirty="0" err="1">
                <a:latin typeface="Avenir Heavy" panose="02000503020000020003" pitchFamily="2" charset="0"/>
              </a:rPr>
              <a:t>Volumes</a:t>
            </a:r>
            <a:r>
              <a:rPr lang="de-DE" sz="4000" b="1" dirty="0">
                <a:latin typeface="Avenir Heavy" panose="02000503020000020003" pitchFamily="2" charset="0"/>
              </a:rPr>
              <a:t> 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E2C2B79-4435-B742-B3FC-D764ADD7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20F9960-B4A1-0144-8FBA-A2820D19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7" name="Picture 26" descr="eROSITA_Logo_RGB.png">
            <a:extLst>
              <a:ext uri="{FF2B5EF4-FFF2-40B4-BE49-F238E27FC236}">
                <a16:creationId xmlns:a16="http://schemas.microsoft.com/office/drawing/2014/main" id="{B8510A73-2FD1-3C45-AE83-4549ADEDED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28" name="Picture 19" descr="logo_mpe_white">
            <a:extLst>
              <a:ext uri="{FF2B5EF4-FFF2-40B4-BE49-F238E27FC236}">
                <a16:creationId xmlns:a16="http://schemas.microsoft.com/office/drawing/2014/main" id="{701D6481-F034-0A40-B0A5-D6C370DB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26211B-B751-D442-BD06-72E29F0D09E0}"/>
              </a:ext>
            </a:extLst>
          </p:cNvPr>
          <p:cNvSpPr txBox="1"/>
          <p:nvPr/>
        </p:nvSpPr>
        <p:spPr>
          <a:xfrm>
            <a:off x="9264352" y="4653136"/>
            <a:ext cx="2635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latin typeface="Avenir Book" panose="02000503020000020003" pitchFamily="2" charset="0"/>
              </a:rPr>
              <a:t>Solid: Athena WFI</a:t>
            </a:r>
          </a:p>
          <a:p>
            <a:r>
              <a:rPr lang="en-DE" sz="2400" dirty="0">
                <a:latin typeface="Avenir Book" panose="02000503020000020003" pitchFamily="2" charset="0"/>
              </a:rPr>
              <a:t>Dashed: eROSITA</a:t>
            </a:r>
          </a:p>
          <a:p>
            <a:r>
              <a:rPr lang="en-DE" sz="2400" dirty="0">
                <a:latin typeface="Avenir Book" panose="02000503020000020003" pitchFamily="2" charset="0"/>
              </a:rPr>
              <a:t>Dot-dashed: EP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FDE56B-A26D-DB49-88C9-722323ECA6AD}"/>
              </a:ext>
            </a:extLst>
          </p:cNvPr>
          <p:cNvSpPr txBox="1"/>
          <p:nvPr/>
        </p:nvSpPr>
        <p:spPr>
          <a:xfrm>
            <a:off x="479376" y="764704"/>
            <a:ext cx="23762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Accessible Volume to detect a luminosity variation ΔL</a:t>
            </a:r>
            <a:r>
              <a:rPr lang="en-DE" sz="2000" baseline="-25000" dirty="0">
                <a:latin typeface="Avenir Book" panose="02000503020000020003" pitchFamily="2" charset="0"/>
              </a:rPr>
              <a:t>X</a:t>
            </a:r>
            <a:r>
              <a:rPr lang="en-DE" sz="2000" dirty="0">
                <a:latin typeface="Avenir Book" panose="02000503020000020003" pitchFamily="2" charset="0"/>
              </a:rPr>
              <a:t> over a timescale ΔT. </a:t>
            </a:r>
          </a:p>
          <a:p>
            <a:endParaRPr lang="en-DE" sz="2000" dirty="0">
              <a:latin typeface="Avenir Book" panose="02000503020000020003" pitchFamily="2" charset="0"/>
            </a:endParaRPr>
          </a:p>
          <a:p>
            <a:r>
              <a:rPr lang="en-DE" sz="2000" dirty="0">
                <a:latin typeface="Avenir Book" panose="02000503020000020003" pitchFamily="2" charset="0"/>
              </a:rPr>
              <a:t>Assumes a given survey plan (somewhat arbitrary for WFI)</a:t>
            </a:r>
          </a:p>
          <a:p>
            <a:endParaRPr lang="en-DE" sz="2000" dirty="0">
              <a:latin typeface="Avenir Book" panose="02000503020000020003" pitchFamily="2" charset="0"/>
            </a:endParaRPr>
          </a:p>
          <a:p>
            <a:r>
              <a:rPr lang="en-DE" sz="2000" dirty="0">
                <a:latin typeface="Avenir Book" panose="02000503020000020003" pitchFamily="2" charset="0"/>
              </a:rPr>
              <a:t>STAR-X (NASA smex mission in final selection stage) will have capabilities intermediate between Athena and eROSITA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A92FA0-1C91-B443-8A48-2C060D4E884B}"/>
              </a:ext>
            </a:extLst>
          </p:cNvPr>
          <p:cNvGrpSpPr/>
          <p:nvPr/>
        </p:nvGrpSpPr>
        <p:grpSpPr>
          <a:xfrm>
            <a:off x="9192344" y="3284984"/>
            <a:ext cx="1538441" cy="400110"/>
            <a:chOff x="9192344" y="3284984"/>
            <a:chExt cx="1538441" cy="40011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05A9A9C-1352-CBE2-CAB4-027E78C01902}"/>
                </a:ext>
              </a:extLst>
            </p:cNvPr>
            <p:cNvCxnSpPr/>
            <p:nvPr/>
          </p:nvCxnSpPr>
          <p:spPr>
            <a:xfrm>
              <a:off x="9192344" y="3501008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A170819-D1A5-FAEA-7753-EC871F80BF3A}"/>
                </a:ext>
              </a:extLst>
            </p:cNvPr>
            <p:cNvSpPr txBox="1"/>
            <p:nvPr/>
          </p:nvSpPr>
          <p:spPr>
            <a:xfrm>
              <a:off x="9624392" y="3284984"/>
              <a:ext cx="11063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000" dirty="0">
                  <a:latin typeface="Avenir Book" panose="02000503020000020003" pitchFamily="2" charset="0"/>
                </a:rPr>
                <a:t>z=0.029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2643FD-1061-A3EE-CF78-758EA996C9D2}"/>
              </a:ext>
            </a:extLst>
          </p:cNvPr>
          <p:cNvGrpSpPr/>
          <p:nvPr/>
        </p:nvGrpSpPr>
        <p:grpSpPr>
          <a:xfrm>
            <a:off x="9192344" y="1804754"/>
            <a:ext cx="1395773" cy="400110"/>
            <a:chOff x="9192344" y="3284984"/>
            <a:chExt cx="1395773" cy="40011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60310C2-7A6C-7200-104F-3FDCE217C5CB}"/>
                </a:ext>
              </a:extLst>
            </p:cNvPr>
            <p:cNvCxnSpPr/>
            <p:nvPr/>
          </p:nvCxnSpPr>
          <p:spPr>
            <a:xfrm>
              <a:off x="9192344" y="3501008"/>
              <a:ext cx="432048" cy="0"/>
            </a:xfrm>
            <a:prstGeom prst="straightConnector1">
              <a:avLst/>
            </a:prstGeom>
            <a:ln>
              <a:solidFill>
                <a:srgbClr val="0070C0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F0D5DE-BC89-57E7-EDE9-FB05E66DE057}"/>
                </a:ext>
              </a:extLst>
            </p:cNvPr>
            <p:cNvSpPr txBox="1"/>
            <p:nvPr/>
          </p:nvSpPr>
          <p:spPr>
            <a:xfrm>
              <a:off x="9624392" y="3284984"/>
              <a:ext cx="9637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000" dirty="0">
                  <a:latin typeface="Avenir Book" panose="02000503020000020003" pitchFamily="2" charset="0"/>
                </a:rPr>
                <a:t>z=0.42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559399-9AF9-49CD-86A5-D93C4FB5ACD9}"/>
              </a:ext>
            </a:extLst>
          </p:cNvPr>
          <p:cNvGrpSpPr/>
          <p:nvPr/>
        </p:nvGrpSpPr>
        <p:grpSpPr>
          <a:xfrm>
            <a:off x="9166071" y="908720"/>
            <a:ext cx="1253107" cy="400110"/>
            <a:chOff x="9192344" y="3284984"/>
            <a:chExt cx="1253107" cy="40011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7EC8D81-28CA-EAB9-5A2E-AD183DBB34A2}"/>
                </a:ext>
              </a:extLst>
            </p:cNvPr>
            <p:cNvCxnSpPr/>
            <p:nvPr/>
          </p:nvCxnSpPr>
          <p:spPr>
            <a:xfrm>
              <a:off x="9192344" y="3501008"/>
              <a:ext cx="432048" cy="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36F73A-A352-EB66-6F41-54490F21B251}"/>
                </a:ext>
              </a:extLst>
            </p:cNvPr>
            <p:cNvSpPr txBox="1"/>
            <p:nvPr/>
          </p:nvSpPr>
          <p:spPr>
            <a:xfrm>
              <a:off x="9624392" y="3284984"/>
              <a:ext cx="8210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2000" dirty="0">
                  <a:latin typeface="Avenir Book" panose="02000503020000020003" pitchFamily="2" charset="0"/>
                </a:rPr>
                <a:t>z=4.2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500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3649-25E7-680B-A9A6-F0DE2BAA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008112"/>
          </a:xfrm>
        </p:spPr>
        <p:txBody>
          <a:bodyPr/>
          <a:lstStyle/>
          <a:p>
            <a:r>
              <a:rPr lang="en-DE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66833-10BA-0643-3310-7AE3182A7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2" y="853987"/>
            <a:ext cx="11784632" cy="603139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48"/>
              </a:spcBef>
              <a:spcAft>
                <a:spcPts val="600"/>
              </a:spcAft>
            </a:pPr>
            <a:r>
              <a:rPr lang="en-DE" dirty="0">
                <a:latin typeface="Avenir" panose="02000503020000020003" pitchFamily="2" charset="0"/>
              </a:rPr>
              <a:t>New Wide-area, high-grasp X-ray surveys are opening up new parameter spaces for the discoveries of “exotic” transients in galactic nuclei</a:t>
            </a:r>
          </a:p>
          <a:p>
            <a:pPr>
              <a:spcBef>
                <a:spcPts val="48"/>
              </a:spcBef>
              <a:spcAft>
                <a:spcPts val="600"/>
              </a:spcAft>
            </a:pPr>
            <a:r>
              <a:rPr lang="en-DE" dirty="0">
                <a:latin typeface="Avenir" panose="02000503020000020003" pitchFamily="2" charset="0"/>
              </a:rPr>
              <a:t>The first discoveries are all potentially connected with stellar dynamics around I/SMBH. This is just the tip of the iceberg</a:t>
            </a:r>
          </a:p>
          <a:p>
            <a:pPr>
              <a:spcBef>
                <a:spcPts val="48"/>
              </a:spcBef>
              <a:spcAft>
                <a:spcPts val="600"/>
              </a:spcAft>
            </a:pPr>
            <a:r>
              <a:rPr lang="en-DE" dirty="0">
                <a:latin typeface="Avenir" panose="02000503020000020003" pitchFamily="2" charset="0"/>
              </a:rPr>
              <a:t>QPE sgow a quite diverse set of detailed characteristics, but some common features (spectral evolution, host galaxies). How much of this is due to selection effects?</a:t>
            </a:r>
          </a:p>
          <a:p>
            <a:pPr>
              <a:spcBef>
                <a:spcPts val="48"/>
              </a:spcBef>
              <a:spcAft>
                <a:spcPts val="600"/>
              </a:spcAft>
            </a:pPr>
            <a:r>
              <a:rPr lang="en-DE" dirty="0">
                <a:latin typeface="Avenir" panose="02000503020000020003" pitchFamily="2" charset="0"/>
              </a:rPr>
              <a:t>We have a number of robust candidate Partial/repeating TDE</a:t>
            </a:r>
          </a:p>
          <a:p>
            <a:pPr>
              <a:spcBef>
                <a:spcPts val="48"/>
              </a:spcBef>
              <a:spcAft>
                <a:spcPts val="600"/>
              </a:spcAft>
            </a:pPr>
            <a:r>
              <a:rPr lang="en-DE" dirty="0">
                <a:latin typeface="Avenir" panose="02000503020000020003" pitchFamily="2" charset="0"/>
              </a:rPr>
              <a:t>eROSITA data, even just the 4.4 surveys have not been fully exploited</a:t>
            </a:r>
          </a:p>
          <a:p>
            <a:pPr>
              <a:spcBef>
                <a:spcPts val="48"/>
              </a:spcBef>
              <a:spcAft>
                <a:spcPts val="600"/>
              </a:spcAft>
            </a:pPr>
            <a:r>
              <a:rPr lang="en-DE" dirty="0">
                <a:latin typeface="Avenir" panose="02000503020000020003" pitchFamily="2" charset="0"/>
              </a:rPr>
              <a:t>Major bottleneck: X-ray followup, monitoring, calssification is resource limited. Crucial support from Swift-Gehrels, XMM-Newton, NICER</a:t>
            </a:r>
          </a:p>
          <a:p>
            <a:pPr>
              <a:spcBef>
                <a:spcPts val="48"/>
              </a:spcBef>
              <a:spcAft>
                <a:spcPts val="600"/>
              </a:spcAft>
            </a:pPr>
            <a:r>
              <a:rPr lang="en-DE" dirty="0">
                <a:latin typeface="Avenir" panose="02000503020000020003" pitchFamily="2" charset="0"/>
              </a:rPr>
              <a:t>Future X-ray missions have huge potential for more discoveries and characterization:</a:t>
            </a:r>
          </a:p>
          <a:p>
            <a:pPr lvl="1">
              <a:spcBef>
                <a:spcPts val="48"/>
              </a:spcBef>
              <a:spcAft>
                <a:spcPts val="600"/>
              </a:spcAft>
            </a:pPr>
            <a:r>
              <a:rPr lang="en-DE" dirty="0">
                <a:latin typeface="Avenir" panose="02000503020000020003" pitchFamily="2" charset="0"/>
              </a:rPr>
              <a:t>Einstein Probe (launch Dec. 2023); possibly STAR-X (launch ~2028) and Athena (launch &gt;2035)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2BD4C-6BA8-B666-3C2C-B83E1114F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D95B0-0C7B-15B3-B69D-6DCED88F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19" descr="logo_mpe_white">
            <a:extLst>
              <a:ext uri="{FF2B5EF4-FFF2-40B4-BE49-F238E27FC236}">
                <a16:creationId xmlns:a16="http://schemas.microsoft.com/office/drawing/2014/main" id="{BB006695-0636-CDF8-10A8-C2C9543F4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810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4625"/>
            <a:ext cx="10945216" cy="792088"/>
          </a:xfrm>
        </p:spPr>
        <p:txBody>
          <a:bodyPr>
            <a:noAutofit/>
          </a:bodyPr>
          <a:lstStyle/>
          <a:p>
            <a:r>
              <a:rPr lang="en-US" sz="3400" dirty="0"/>
              <a:t>“Elusive” AGN from survey fields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57565" y="5805264"/>
            <a:ext cx="2331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Merloni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et al. 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Merloni - EAS2023 - SS2 - 07/2023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19" descr="logo_mpe_white">
            <a:extLst>
              <a:ext uri="{FF2B5EF4-FFF2-40B4-BE49-F238E27FC236}">
                <a16:creationId xmlns:a16="http://schemas.microsoft.com/office/drawing/2014/main" id="{9CF75A03-D1C2-AAEC-987F-3253925B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1DEAB-405F-4E25-CFED-46ADC213E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54" y="616839"/>
            <a:ext cx="5760162" cy="559952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6A8E06A-B021-6104-967A-7F2E640D2B0C}"/>
              </a:ext>
            </a:extLst>
          </p:cNvPr>
          <p:cNvSpPr/>
          <p:nvPr/>
        </p:nvSpPr>
        <p:spPr>
          <a:xfrm rot="1093422">
            <a:off x="2518725" y="912427"/>
            <a:ext cx="3870661" cy="1194860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ED1B2-9BCF-2517-59F0-F2575C585E10}"/>
              </a:ext>
            </a:extLst>
          </p:cNvPr>
          <p:cNvSpPr txBox="1"/>
          <p:nvPr/>
        </p:nvSpPr>
        <p:spPr>
          <a:xfrm rot="1218892">
            <a:off x="2567696" y="1742855"/>
            <a:ext cx="30542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Fraction of ‘elusive’ X-ray AGN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20BC4E-5841-6828-55CB-AB516CDE64FE}"/>
              </a:ext>
            </a:extLst>
          </p:cNvPr>
          <p:cNvGrpSpPr/>
          <p:nvPr/>
        </p:nvGrpSpPr>
        <p:grpSpPr>
          <a:xfrm>
            <a:off x="6168008" y="1167528"/>
            <a:ext cx="5739775" cy="1938992"/>
            <a:chOff x="6168008" y="1167528"/>
            <a:chExt cx="5739775" cy="193899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F09650A-5922-F525-BED8-5A5469DC18F7}"/>
                </a:ext>
              </a:extLst>
            </p:cNvPr>
            <p:cNvCxnSpPr>
              <a:cxnSpLocks/>
            </p:cNvCxnSpPr>
            <p:nvPr/>
          </p:nvCxnSpPr>
          <p:spPr>
            <a:xfrm>
              <a:off x="6168008" y="1916832"/>
              <a:ext cx="576064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92D86B-C37F-7F5B-7718-5B7D57546799}"/>
                </a:ext>
              </a:extLst>
            </p:cNvPr>
            <p:cNvSpPr txBox="1"/>
            <p:nvPr/>
          </p:nvSpPr>
          <p:spPr>
            <a:xfrm>
              <a:off x="6723207" y="1167528"/>
              <a:ext cx="518457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DE" sz="2000" dirty="0">
                  <a:latin typeface="Avenir Book" panose="02000503020000020003" pitchFamily="2" charset="0"/>
                </a:rPr>
                <a:t>10-20% of all X-ray sources in a blank survey field (here, XMM-XXL North with spectroscopic redshifts) are “elusive”, i.e. do not show signs of “classical” AGN activity in the optical spectra</a:t>
              </a:r>
            </a:p>
            <a:p>
              <a:pPr marL="285750" indent="-285750">
                <a:buFontTx/>
                <a:buChar char="-"/>
              </a:pPr>
              <a:endParaRPr lang="en-DE" sz="20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821125-9AA8-2278-E6BD-9EC6492A808B}"/>
              </a:ext>
            </a:extLst>
          </p:cNvPr>
          <p:cNvGrpSpPr/>
          <p:nvPr/>
        </p:nvGrpSpPr>
        <p:grpSpPr>
          <a:xfrm>
            <a:off x="5087888" y="3140968"/>
            <a:ext cx="6972295" cy="1323439"/>
            <a:chOff x="4935488" y="1167528"/>
            <a:chExt cx="6972295" cy="132343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01023C3-F220-5A84-0486-50597EBF428C}"/>
                </a:ext>
              </a:extLst>
            </p:cNvPr>
            <p:cNvCxnSpPr>
              <a:cxnSpLocks/>
            </p:cNvCxnSpPr>
            <p:nvPr/>
          </p:nvCxnSpPr>
          <p:spPr>
            <a:xfrm>
              <a:off x="4935488" y="1455560"/>
              <a:ext cx="1656184" cy="29524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E7D925-9E4D-1102-1F1C-9B91FDA84F8D}"/>
                </a:ext>
              </a:extLst>
            </p:cNvPr>
            <p:cNvSpPr txBox="1"/>
            <p:nvPr/>
          </p:nvSpPr>
          <p:spPr>
            <a:xfrm>
              <a:off x="6723207" y="1167528"/>
              <a:ext cx="51845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DE" sz="2000" dirty="0">
                  <a:latin typeface="Avenir Book" panose="02000503020000020003" pitchFamily="2" charset="0"/>
                </a:rPr>
                <a:t>Grey shaded area is an educated guess of how many of these can be TDE base on theoretical rates, L</a:t>
              </a:r>
              <a:r>
                <a:rPr lang="en-DE" sz="2000" baseline="-25000" dirty="0">
                  <a:latin typeface="Avenir Book" panose="02000503020000020003" pitchFamily="2" charset="0"/>
                </a:rPr>
                <a:t>bol</a:t>
              </a:r>
              <a:r>
                <a:rPr lang="en-DE" sz="2000" dirty="0">
                  <a:latin typeface="Avenir Book" panose="02000503020000020003" pitchFamily="2" charset="0"/>
                </a:rPr>
                <a:t>~t</a:t>
              </a:r>
              <a:r>
                <a:rPr lang="en-DE" sz="2000" baseline="30000" dirty="0">
                  <a:latin typeface="Avenir Book" panose="02000503020000020003" pitchFamily="2" charset="0"/>
                </a:rPr>
                <a:t>-5/3</a:t>
              </a:r>
              <a:r>
                <a:rPr lang="en-DE" sz="2000" dirty="0">
                  <a:latin typeface="Avenir Book" panose="02000503020000020003" pitchFamily="2" charset="0"/>
                </a:rPr>
                <a:t> lightcurve evolution and empirical SED.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7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49396B9-F820-2C45-BF78-3FA992240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691" r="24083" b="28692"/>
          <a:stretch/>
        </p:blipFill>
        <p:spPr>
          <a:xfrm>
            <a:off x="432048" y="0"/>
            <a:ext cx="1221668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A3A532-A7AA-3345-BA2B-63F28B0B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F8BA13-FD06-D04F-B0AA-D8180E8B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 descr="mpe_logo_black.png">
            <a:extLst>
              <a:ext uri="{FF2B5EF4-FFF2-40B4-BE49-F238E27FC236}">
                <a16:creationId xmlns:a16="http://schemas.microsoft.com/office/drawing/2014/main" id="{ED94E97B-6FF4-2825-D066-84A967235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98" y="113673"/>
            <a:ext cx="845842" cy="867055"/>
          </a:xfrm>
          <a:prstGeom prst="rect">
            <a:avLst/>
          </a:prstGeom>
        </p:spPr>
      </p:pic>
      <p:pic>
        <p:nvPicPr>
          <p:cNvPr id="5" name="Picture 4" descr="eROSITA_Logo_RGB.png">
            <a:extLst>
              <a:ext uri="{FF2B5EF4-FFF2-40B4-BE49-F238E27FC236}">
                <a16:creationId xmlns:a16="http://schemas.microsoft.com/office/drawing/2014/main" id="{6570D004-E852-93DC-F766-BBE0E865DB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5" y="5805264"/>
            <a:ext cx="1113709" cy="878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17F869-9684-5E24-D661-55430A71583A}"/>
              </a:ext>
            </a:extLst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9262" y="5898976"/>
            <a:ext cx="753616" cy="8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CD8A16-3349-825E-B823-BF9B282A3B39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462" y="6338664"/>
            <a:ext cx="748506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DFC95D-3313-81A6-3353-C3437510D914}"/>
              </a:ext>
            </a:extLst>
          </p:cNvPr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716" y="6186264"/>
            <a:ext cx="4841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F3B766B4-3371-906F-AB41-513C64DDAF18}"/>
              </a:ext>
            </a:extLst>
          </p:cNvPr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151" y="6186264"/>
            <a:ext cx="52920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17" descr="uni_logo">
            <a:extLst>
              <a:ext uri="{FF2B5EF4-FFF2-40B4-BE49-F238E27FC236}">
                <a16:creationId xmlns:a16="http://schemas.microsoft.com/office/drawing/2014/main" id="{1CE1D653-C951-7134-C712-507FE5971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80175" y="6262464"/>
            <a:ext cx="12289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unilogo_tuebingen_small">
            <a:extLst>
              <a:ext uri="{FF2B5EF4-FFF2-40B4-BE49-F238E27FC236}">
                <a16:creationId xmlns:a16="http://schemas.microsoft.com/office/drawing/2014/main" id="{3EC485BC-8C31-8DFF-62FA-B01EAA0C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0555" y="6322790"/>
            <a:ext cx="12580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dlr_logo">
            <a:extLst>
              <a:ext uri="{FF2B5EF4-FFF2-40B4-BE49-F238E27FC236}">
                <a16:creationId xmlns:a16="http://schemas.microsoft.com/office/drawing/2014/main" id="{3544119B-C54A-FAD1-8AF3-5E0C8007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47528" y="5898976"/>
            <a:ext cx="692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AIP_Bildmarke_rgb.jpg">
            <a:extLst>
              <a:ext uri="{FF2B5EF4-FFF2-40B4-BE49-F238E27FC236}">
                <a16:creationId xmlns:a16="http://schemas.microsoft.com/office/drawing/2014/main" id="{1E2EEB7E-85EE-9E2E-9473-762D23E3794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86" y="6030216"/>
            <a:ext cx="654026" cy="689448"/>
          </a:xfrm>
          <a:prstGeom prst="rect">
            <a:avLst/>
          </a:prstGeom>
        </p:spPr>
      </p:pic>
      <p:pic>
        <p:nvPicPr>
          <p:cNvPr id="22" name="Picture 21" descr="Uni_Bonn.pdf">
            <a:extLst>
              <a:ext uri="{FF2B5EF4-FFF2-40B4-BE49-F238E27FC236}">
                <a16:creationId xmlns:a16="http://schemas.microsoft.com/office/drawing/2014/main" id="{0586DB26-54A0-A460-3C6A-BA21EC82D4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175" y="6238450"/>
            <a:ext cx="1228954" cy="481217"/>
          </a:xfrm>
          <a:prstGeom prst="rect">
            <a:avLst/>
          </a:prstGeom>
        </p:spPr>
      </p:pic>
      <p:pic>
        <p:nvPicPr>
          <p:cNvPr id="23" name="Picture 22" descr="usm.png">
            <a:extLst>
              <a:ext uri="{FF2B5EF4-FFF2-40B4-BE49-F238E27FC236}">
                <a16:creationId xmlns:a16="http://schemas.microsoft.com/office/drawing/2014/main" id="{D9D3B23E-CB5A-82D8-2F22-626AFD6346C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943" y="6242030"/>
            <a:ext cx="993648" cy="477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212022C-CDEF-25A2-6AB6-694444C79703}"/>
              </a:ext>
            </a:extLst>
          </p:cNvPr>
          <p:cNvSpPr txBox="1">
            <a:spLocks noChangeArrowheads="1"/>
          </p:cNvSpPr>
          <p:nvPr/>
        </p:nvSpPr>
        <p:spPr>
          <a:xfrm>
            <a:off x="1703512" y="3212976"/>
            <a:ext cx="8763000" cy="24384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4000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Thank you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6F95D3-2D35-C381-48D4-60AB5ECBDED9}"/>
              </a:ext>
            </a:extLst>
          </p:cNvPr>
          <p:cNvSpPr txBox="1"/>
          <p:nvPr/>
        </p:nvSpPr>
        <p:spPr>
          <a:xfrm>
            <a:off x="3717732" y="260648"/>
            <a:ext cx="47565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venir Medium"/>
                <a:cs typeface="Avenir Medium"/>
              </a:rPr>
              <a:t>www.mpe.mpg.de</a:t>
            </a:r>
            <a:r>
              <a:rPr lang="en-US" sz="2800" dirty="0">
                <a:solidFill>
                  <a:schemeClr val="bg1"/>
                </a:solidFill>
                <a:latin typeface="Avenir Medium"/>
                <a:cs typeface="Avenir Medium"/>
              </a:rPr>
              <a:t>/eROSITA</a:t>
            </a:r>
          </a:p>
          <a:p>
            <a:pPr algn="ctr"/>
            <a:endParaRPr lang="en-US" sz="2800" dirty="0">
              <a:solidFill>
                <a:srgbClr val="FFFFFF"/>
              </a:solidFill>
              <a:latin typeface="Avenir Medium"/>
              <a:cs typeface="Avenir Medium"/>
            </a:endParaRPr>
          </a:p>
          <a:p>
            <a:pPr algn="ctr"/>
            <a:endParaRPr lang="en-US" sz="28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4793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7369864" name="TextBox 10"/>
          <p:cNvSpPr txBox="1"/>
          <p:nvPr/>
        </p:nvSpPr>
        <p:spPr bwMode="auto">
          <a:xfrm>
            <a:off x="263352" y="848906"/>
            <a:ext cx="1180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At the end of 2018 this galaxy (z=0.018) was being monitored in X-rays (as an “elusive” AGN without BLR, associated with a large flux variation – TDE/‘Changing Look’?)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sp>
        <p:nvSpPr>
          <p:cNvPr id="1659383103" name="Rectangle 4"/>
          <p:cNvSpPr/>
          <p:nvPr/>
        </p:nvSpPr>
        <p:spPr bwMode="auto">
          <a:xfrm rot="16199895">
            <a:off x="332838" y="3330309"/>
            <a:ext cx="1681836" cy="335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rPr>
              <a:t>X-ray signal</a:t>
            </a:r>
            <a:endParaRPr sz="2000" b="1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grpSp>
        <p:nvGrpSpPr>
          <p:cNvPr id="1212700142" name="Group 1212700141"/>
          <p:cNvGrpSpPr/>
          <p:nvPr/>
        </p:nvGrpSpPr>
        <p:grpSpPr bwMode="auto">
          <a:xfrm>
            <a:off x="1532468" y="1639746"/>
            <a:ext cx="6088765" cy="3713544"/>
            <a:chOff x="0" y="0"/>
            <a:chExt cx="6088765" cy="3713544"/>
          </a:xfrm>
        </p:grpSpPr>
        <p:pic>
          <p:nvPicPr>
            <p:cNvPr id="282843971" name="Picture 282843970"/>
            <p:cNvPicPr>
              <a:picLocks noChangeAspect="1"/>
            </p:cNvPicPr>
            <p:nvPr/>
          </p:nvPicPr>
          <p:blipFill>
            <a:blip r:embed="rId2"/>
            <a:srcRect l="19096" t="26195" r="30962" b="19655"/>
            <a:stretch/>
          </p:blipFill>
          <p:spPr bwMode="auto">
            <a:xfrm>
              <a:off x="0" y="0"/>
              <a:ext cx="6088765" cy="3713544"/>
            </a:xfrm>
            <a:prstGeom prst="rect">
              <a:avLst/>
            </a:prstGeom>
          </p:spPr>
        </p:pic>
        <p:sp>
          <p:nvSpPr>
            <p:cNvPr id="1282447839" name="Rectangle 1282447838"/>
            <p:cNvSpPr/>
            <p:nvPr/>
          </p:nvSpPr>
          <p:spPr bwMode="auto">
            <a:xfrm>
              <a:off x="2387278" y="2230537"/>
              <a:ext cx="3484461" cy="75958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1143807175" name="Straight Arrow Connector 8"/>
          <p:cNvCxnSpPr>
            <a:cxnSpLocks/>
          </p:cNvCxnSpPr>
          <p:nvPr/>
        </p:nvCxnSpPr>
        <p:spPr bwMode="auto">
          <a:xfrm>
            <a:off x="6672064" y="1504710"/>
            <a:ext cx="430719" cy="1364845"/>
          </a:xfrm>
          <a:prstGeom prst="straightConnector1">
            <a:avLst/>
          </a:prstGeom>
          <a:ln w="19049" cap="flat" cmpd="sng" algn="ctr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80181567" name="Rectangle 9"/>
          <p:cNvSpPr/>
          <p:nvPr/>
        </p:nvSpPr>
        <p:spPr bwMode="auto">
          <a:xfrm>
            <a:off x="1486627" y="5353291"/>
            <a:ext cx="6539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Courtesy: G.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Miniutti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, M.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Giustini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&amp; collaborators</a:t>
            </a:r>
          </a:p>
        </p:txBody>
      </p:sp>
      <p:pic>
        <p:nvPicPr>
          <p:cNvPr id="1211514426" name="Picture 1211514425"/>
          <p:cNvPicPr>
            <a:picLocks noChangeAspect="1"/>
          </p:cNvPicPr>
          <p:nvPr/>
        </p:nvPicPr>
        <p:blipFill>
          <a:blip r:embed="rId3"/>
          <a:srcRect l="12299" r="15209" b="3590"/>
          <a:stretch/>
        </p:blipFill>
        <p:spPr bwMode="auto">
          <a:xfrm>
            <a:off x="2304113" y="3271659"/>
            <a:ext cx="976613" cy="782370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  <p:pic>
        <p:nvPicPr>
          <p:cNvPr id="1793672702" name="Picture 1793672701"/>
          <p:cNvPicPr>
            <a:picLocks noChangeAspect="1"/>
          </p:cNvPicPr>
          <p:nvPr/>
        </p:nvPicPr>
        <p:blipFill>
          <a:blip r:embed="rId3"/>
          <a:srcRect l="12299" r="15209" b="3590"/>
          <a:stretch/>
        </p:blipFill>
        <p:spPr bwMode="auto">
          <a:xfrm>
            <a:off x="4028365" y="3452514"/>
            <a:ext cx="1289988" cy="1033416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  <p:sp>
        <p:nvSpPr>
          <p:cNvPr id="1189307164" name="TextBox 1189307163"/>
          <p:cNvSpPr txBox="1"/>
          <p:nvPr/>
        </p:nvSpPr>
        <p:spPr bwMode="auto">
          <a:xfrm>
            <a:off x="2581423" y="3448100"/>
            <a:ext cx="554979" cy="335315"/>
          </a:xfrm>
          <a:prstGeom prst="rect">
            <a:avLst/>
          </a:prstGeom>
          <a:solidFill>
            <a:schemeClr val="tx1">
              <a:alpha val="38999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b="1" dirty="0">
                <a:solidFill>
                  <a:schemeClr val="bg1"/>
                </a:solidFill>
              </a:rPr>
              <a:t>??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66F86-6334-ACB1-5316-52B2FDCDB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4625"/>
            <a:ext cx="10945216" cy="792088"/>
          </a:xfrm>
        </p:spPr>
        <p:txBody>
          <a:bodyPr>
            <a:noAutofit/>
          </a:bodyPr>
          <a:lstStyle/>
          <a:p>
            <a:r>
              <a:rPr lang="en-US" sz="3400" dirty="0"/>
              <a:t>QPE discovery: GSN 069 </a:t>
            </a:r>
          </a:p>
        </p:txBody>
      </p:sp>
      <p:pic>
        <p:nvPicPr>
          <p:cNvPr id="4" name="Picture 19" descr="logo_mpe_white">
            <a:extLst>
              <a:ext uri="{FF2B5EF4-FFF2-40B4-BE49-F238E27FC236}">
                <a16:creationId xmlns:a16="http://schemas.microsoft.com/office/drawing/2014/main" id="{5CDD5F7E-6C2D-FFC9-4B10-61C5E57F5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6501B-A75A-D3F1-6AD4-857F7936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3D71-C4E1-247B-BA05-6DEF6CEE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1163426" name="Rectangle 4"/>
          <p:cNvSpPr/>
          <p:nvPr/>
        </p:nvSpPr>
        <p:spPr bwMode="auto">
          <a:xfrm rot="16199895">
            <a:off x="332838" y="3174099"/>
            <a:ext cx="1681836" cy="335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rPr>
              <a:t>X-ray signal</a:t>
            </a:r>
            <a:endParaRPr sz="2000" b="1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grpSp>
        <p:nvGrpSpPr>
          <p:cNvPr id="1373915418" name="Group 1373915417"/>
          <p:cNvGrpSpPr/>
          <p:nvPr/>
        </p:nvGrpSpPr>
        <p:grpSpPr bwMode="auto">
          <a:xfrm>
            <a:off x="1532468" y="1483536"/>
            <a:ext cx="6088765" cy="3713544"/>
            <a:chOff x="0" y="0"/>
            <a:chExt cx="6088765" cy="3713544"/>
          </a:xfrm>
        </p:grpSpPr>
        <p:pic>
          <p:nvPicPr>
            <p:cNvPr id="593294756" name="Picture 593294755"/>
            <p:cNvPicPr>
              <a:picLocks noChangeAspect="1"/>
            </p:cNvPicPr>
            <p:nvPr/>
          </p:nvPicPr>
          <p:blipFill>
            <a:blip r:embed="rId2"/>
            <a:srcRect l="19096" t="26195" r="30962" b="19655"/>
            <a:stretch/>
          </p:blipFill>
          <p:spPr bwMode="auto">
            <a:xfrm>
              <a:off x="0" y="0"/>
              <a:ext cx="6088765" cy="3713544"/>
            </a:xfrm>
            <a:prstGeom prst="rect">
              <a:avLst/>
            </a:prstGeom>
          </p:spPr>
        </p:pic>
        <p:sp>
          <p:nvSpPr>
            <p:cNvPr id="737996678" name="Rectangle 737996677"/>
            <p:cNvSpPr/>
            <p:nvPr/>
          </p:nvSpPr>
          <p:spPr bwMode="auto">
            <a:xfrm>
              <a:off x="2387278" y="2230537"/>
              <a:ext cx="3484461" cy="75958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222944589" name="Rectangle 9"/>
          <p:cNvSpPr/>
          <p:nvPr/>
        </p:nvSpPr>
        <p:spPr bwMode="auto">
          <a:xfrm>
            <a:off x="3292783" y="6077239"/>
            <a:ext cx="5317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Courtesy: G.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Miniutti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, M.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Giustini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&amp; collaborators</a:t>
            </a:r>
          </a:p>
        </p:txBody>
      </p:sp>
      <p:pic>
        <p:nvPicPr>
          <p:cNvPr id="407397710" name="Picture 407397709"/>
          <p:cNvPicPr>
            <a:picLocks noChangeAspect="1"/>
          </p:cNvPicPr>
          <p:nvPr/>
        </p:nvPicPr>
        <p:blipFill>
          <a:blip r:embed="rId3"/>
          <a:srcRect l="27007" t="57313" r="29379" b="9105"/>
          <a:stretch/>
        </p:blipFill>
        <p:spPr bwMode="auto">
          <a:xfrm>
            <a:off x="3292784" y="3774359"/>
            <a:ext cx="5317120" cy="2302879"/>
          </a:xfrm>
          <a:prstGeom prst="rect">
            <a:avLst/>
          </a:prstGeom>
          <a:ln w="28575">
            <a:solidFill>
              <a:srgbClr val="0070C0"/>
            </a:solidFill>
            <a:prstDash val="solid"/>
          </a:ln>
        </p:spPr>
      </p:pic>
      <p:cxnSp>
        <p:nvCxnSpPr>
          <p:cNvPr id="2" name="Straight Connector 1"/>
          <p:cNvCxnSpPr>
            <a:cxnSpLocks/>
          </p:cNvCxnSpPr>
          <p:nvPr/>
        </p:nvCxnSpPr>
        <p:spPr bwMode="auto">
          <a:xfrm flipV="1">
            <a:off x="3280727" y="2689232"/>
            <a:ext cx="2447562" cy="1048955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052959" name="Straight Connector 535052958"/>
          <p:cNvCxnSpPr>
            <a:cxnSpLocks/>
          </p:cNvCxnSpPr>
          <p:nvPr/>
        </p:nvCxnSpPr>
        <p:spPr bwMode="auto">
          <a:xfrm flipH="1" flipV="1">
            <a:off x="5728289" y="2689232"/>
            <a:ext cx="2881614" cy="1048954"/>
          </a:xfrm>
          <a:prstGeom prst="line">
            <a:avLst/>
          </a:prstGeom>
          <a:ln w="28575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0946782" name="Picture 1360946781"/>
          <p:cNvPicPr>
            <a:picLocks noChangeAspect="1"/>
          </p:cNvPicPr>
          <p:nvPr/>
        </p:nvPicPr>
        <p:blipFill>
          <a:blip r:embed="rId4"/>
          <a:srcRect l="53708" t="23909" r="12073" b="23456"/>
          <a:stretch/>
        </p:blipFill>
        <p:spPr bwMode="auto">
          <a:xfrm>
            <a:off x="9445059" y="3992730"/>
            <a:ext cx="2156768" cy="1866136"/>
          </a:xfrm>
          <a:prstGeom prst="rect">
            <a:avLst/>
          </a:prstGeom>
        </p:spPr>
      </p:pic>
      <p:sp>
        <p:nvSpPr>
          <p:cNvPr id="286674833" name="TextBox 286674832"/>
          <p:cNvSpPr txBox="1"/>
          <p:nvPr/>
        </p:nvSpPr>
        <p:spPr bwMode="auto">
          <a:xfrm>
            <a:off x="8695087" y="4742901"/>
            <a:ext cx="859655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vs</a:t>
            </a:r>
            <a:endParaRPr sz="2000" b="0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20AE69-F80F-5022-4F42-475D70634B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79376" y="44625"/>
            <a:ext cx="10945216" cy="792088"/>
          </a:xfrm>
        </p:spPr>
        <p:txBody>
          <a:bodyPr>
            <a:noAutofit/>
          </a:bodyPr>
          <a:lstStyle/>
          <a:p>
            <a:r>
              <a:rPr lang="en-US" sz="3400" dirty="0"/>
              <a:t>QPE discovery: GSN 069 </a:t>
            </a:r>
          </a:p>
        </p:txBody>
      </p:sp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47924139-FFEA-A6AA-1AAF-07A736E3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52DC1-7CEA-D679-BE1E-51C13315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AA7F7-C3FA-AD9B-98EC-31DE491F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2D0E2F2-9394-D1DF-0B50-7FCC8ED5F5BE}"/>
              </a:ext>
            </a:extLst>
          </p:cNvPr>
          <p:cNvSpPr txBox="1"/>
          <p:nvPr/>
        </p:nvSpPr>
        <p:spPr bwMode="auto">
          <a:xfrm>
            <a:off x="263352" y="692696"/>
            <a:ext cx="1180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At the end of 2018 this galaxy (z=0.018) was being monitored in X-rays (as an “elusive” AGN without BLR, associated with a large flux variation – ‘Changing Look’?)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952726" name="Rectangle 4"/>
          <p:cNvSpPr/>
          <p:nvPr/>
        </p:nvSpPr>
        <p:spPr bwMode="auto">
          <a:xfrm rot="16199895">
            <a:off x="332838" y="2275388"/>
            <a:ext cx="1681836" cy="335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rPr>
              <a:t>X-ray signal</a:t>
            </a:r>
            <a:endParaRPr sz="2000" b="1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grpSp>
        <p:nvGrpSpPr>
          <p:cNvPr id="671850523" name="Group 671850522"/>
          <p:cNvGrpSpPr/>
          <p:nvPr/>
        </p:nvGrpSpPr>
        <p:grpSpPr bwMode="auto">
          <a:xfrm>
            <a:off x="1532468" y="584825"/>
            <a:ext cx="6088765" cy="3713544"/>
            <a:chOff x="0" y="0"/>
            <a:chExt cx="6088765" cy="3713544"/>
          </a:xfrm>
        </p:grpSpPr>
        <p:pic>
          <p:nvPicPr>
            <p:cNvPr id="2077867972" name="Picture 2077867971"/>
            <p:cNvPicPr>
              <a:picLocks noChangeAspect="1"/>
            </p:cNvPicPr>
            <p:nvPr/>
          </p:nvPicPr>
          <p:blipFill>
            <a:blip r:embed="rId2"/>
            <a:srcRect l="19096" t="26195" r="30962" b="19655"/>
            <a:stretch/>
          </p:blipFill>
          <p:spPr bwMode="auto">
            <a:xfrm>
              <a:off x="0" y="0"/>
              <a:ext cx="6088765" cy="3713544"/>
            </a:xfrm>
            <a:prstGeom prst="rect">
              <a:avLst/>
            </a:prstGeom>
          </p:spPr>
        </p:pic>
        <p:sp>
          <p:nvSpPr>
            <p:cNvPr id="1847093662" name="Rectangle 1847093661"/>
            <p:cNvSpPr/>
            <p:nvPr/>
          </p:nvSpPr>
          <p:spPr bwMode="auto">
            <a:xfrm>
              <a:off x="2387278" y="2230537"/>
              <a:ext cx="3484461" cy="75958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46979423" name="Rectangle 9"/>
          <p:cNvSpPr/>
          <p:nvPr/>
        </p:nvSpPr>
        <p:spPr bwMode="auto">
          <a:xfrm>
            <a:off x="6528048" y="1119763"/>
            <a:ext cx="5212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Courtesy: G.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Miniutti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, M.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Giustini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 &amp; collaborators</a:t>
            </a:r>
          </a:p>
        </p:txBody>
      </p:sp>
      <p:cxnSp>
        <p:nvCxnSpPr>
          <p:cNvPr id="239469894" name="Straight Connector 239469893"/>
          <p:cNvCxnSpPr>
            <a:cxnSpLocks/>
          </p:cNvCxnSpPr>
          <p:nvPr/>
        </p:nvCxnSpPr>
        <p:spPr bwMode="auto">
          <a:xfrm flipH="1" flipV="1">
            <a:off x="7138955" y="2116059"/>
            <a:ext cx="469088" cy="2105029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7852047" name="Straight Connector 1487852046"/>
          <p:cNvCxnSpPr>
            <a:cxnSpLocks/>
          </p:cNvCxnSpPr>
          <p:nvPr/>
        </p:nvCxnSpPr>
        <p:spPr bwMode="auto">
          <a:xfrm flipH="1">
            <a:off x="7187183" y="2116059"/>
            <a:ext cx="3085281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1584533" name="Picture 1101584532"/>
          <p:cNvPicPr>
            <a:picLocks noChangeAspect="1"/>
          </p:cNvPicPr>
          <p:nvPr/>
        </p:nvPicPr>
        <p:blipFill>
          <a:blip r:embed="rId3"/>
          <a:srcRect l="70183" t="56171" r="5051" b="9281"/>
          <a:stretch/>
        </p:blipFill>
        <p:spPr bwMode="auto">
          <a:xfrm>
            <a:off x="7608043" y="2130271"/>
            <a:ext cx="2664421" cy="2090817"/>
          </a:xfrm>
          <a:prstGeom prst="rect">
            <a:avLst/>
          </a:prstGeom>
          <a:ln w="28575">
            <a:solidFill>
              <a:srgbClr val="FF0000"/>
            </a:solidFill>
            <a:prstDash val="solid"/>
          </a:ln>
        </p:spPr>
      </p:pic>
      <p:cxnSp>
        <p:nvCxnSpPr>
          <p:cNvPr id="2" name="Straight Connector 1"/>
          <p:cNvCxnSpPr>
            <a:cxnSpLocks/>
          </p:cNvCxnSpPr>
          <p:nvPr/>
        </p:nvCxnSpPr>
        <p:spPr bwMode="auto">
          <a:xfrm>
            <a:off x="8440427" y="2780928"/>
            <a:ext cx="1157468" cy="0"/>
          </a:xfrm>
          <a:prstGeom prst="line">
            <a:avLst/>
          </a:prstGeom>
          <a:ln w="19049" cap="flat" cmpd="sng" algn="ctr">
            <a:solidFill>
              <a:srgbClr val="C00000"/>
            </a:solidFill>
            <a:prstDash val="solid"/>
            <a:miter lim="800000"/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468785" name="TextBox 337468784"/>
          <p:cNvSpPr txBox="1"/>
          <p:nvPr/>
        </p:nvSpPr>
        <p:spPr bwMode="auto">
          <a:xfrm>
            <a:off x="8440427" y="2333342"/>
            <a:ext cx="1616013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few hours!</a:t>
            </a:r>
            <a:endParaRPr sz="2000" b="0" i="0" u="none" strike="noStrike" cap="none" spc="0" dirty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6EA2E4-05BE-841B-44FC-B324561274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79376" y="44625"/>
            <a:ext cx="10945216" cy="792088"/>
          </a:xfrm>
        </p:spPr>
        <p:txBody>
          <a:bodyPr>
            <a:noAutofit/>
          </a:bodyPr>
          <a:lstStyle/>
          <a:p>
            <a:r>
              <a:rPr lang="en-US" sz="3400" dirty="0"/>
              <a:t>QPE discovery: GSN 069 </a:t>
            </a:r>
          </a:p>
        </p:txBody>
      </p:sp>
      <p:pic>
        <p:nvPicPr>
          <p:cNvPr id="4" name="Picture 19" descr="logo_mpe_white">
            <a:extLst>
              <a:ext uri="{FF2B5EF4-FFF2-40B4-BE49-F238E27FC236}">
                <a16:creationId xmlns:a16="http://schemas.microsoft.com/office/drawing/2014/main" id="{9698D91C-E9D3-1B4A-6FB3-1BF6939ED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096B9-41F4-4DF3-4784-8B84095B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C854C-509B-BB5C-3A8C-201AB59F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966898-F158-A48F-4C4D-A0632243CDEF}"/>
              </a:ext>
            </a:extLst>
          </p:cNvPr>
          <p:cNvGrpSpPr/>
          <p:nvPr/>
        </p:nvGrpSpPr>
        <p:grpSpPr>
          <a:xfrm>
            <a:off x="100842" y="4295140"/>
            <a:ext cx="12002599" cy="2158196"/>
            <a:chOff x="100842" y="1362436"/>
            <a:chExt cx="12002599" cy="21581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5B2F5D-A87C-BB89-371F-DBE6F99A1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734" t="22327" r="21567" b="57630"/>
            <a:stretch/>
          </p:blipFill>
          <p:spPr bwMode="auto">
            <a:xfrm>
              <a:off x="100842" y="1362436"/>
              <a:ext cx="12002599" cy="215819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CFC0324-1742-CE83-4335-FC4AF7A522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09809" y="2073796"/>
              <a:ext cx="361708" cy="0"/>
            </a:xfrm>
            <a:prstGeom prst="line">
              <a:avLst/>
            </a:prstGeom>
            <a:ln w="19049" cap="flat" cmpd="sng" algn="ctr">
              <a:solidFill>
                <a:srgbClr val="C00000"/>
              </a:solidFill>
              <a:prstDash val="solid"/>
              <a:miter lim="800000"/>
              <a:headEnd type="arrow" len="med"/>
              <a:tailEnd type="arrow" len="med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680567-346C-39E5-DC9D-46E2C8C7E675}"/>
                </a:ext>
              </a:extLst>
            </p:cNvPr>
            <p:cNvSpPr txBox="1"/>
            <p:nvPr/>
          </p:nvSpPr>
          <p:spPr bwMode="auto">
            <a:xfrm>
              <a:off x="3509809" y="1626211"/>
              <a:ext cx="1616120" cy="365795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lvl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i="0" u="none" strike="noStrike" cap="none" spc="0" dirty="0">
                  <a:ln>
                    <a:noFill/>
                  </a:ln>
                  <a:solidFill>
                    <a:schemeClr val="tx1"/>
                  </a:solidFill>
                  <a:latin typeface="Calibri"/>
                  <a:ea typeface="Calibri"/>
                  <a:cs typeface="Calibri"/>
                </a:rPr>
                <a:t>~9 hours!</a:t>
              </a:r>
              <a:endParaRPr sz="2000" b="0" i="0" u="none" strike="noStrike" cap="none" spc="0" dirty="0">
                <a:ln>
                  <a:noFill/>
                </a:ln>
                <a:solidFill>
                  <a:schemeClr val="tx1"/>
                </a:solidFill>
                <a:latin typeface="Calibri"/>
                <a:ea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9563475" name="TextBox 10"/>
          <p:cNvSpPr txBox="1"/>
          <p:nvPr/>
        </p:nvSpPr>
        <p:spPr bwMode="auto">
          <a:xfrm>
            <a:off x="307980" y="732699"/>
            <a:ext cx="10305539" cy="396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000" b="0" i="0" u="none" strike="noStrike" cap="none" spc="0" dirty="0">
                <a:ln>
                  <a:noFill/>
                </a:ln>
                <a:latin typeface="Avenir Book" panose="02000503020000020003" pitchFamily="2" charset="0"/>
                <a:ea typeface="Calibri"/>
                <a:cs typeface="Calibri"/>
              </a:rPr>
              <a:t>The X-ray archives were searched for more.. and 1 was found (+1 good candidate)</a:t>
            </a:r>
            <a:endParaRPr sz="2000" b="0" i="0" u="none" strike="noStrike" cap="none" spc="0" dirty="0">
              <a:ln>
                <a:noFill/>
              </a:ln>
              <a:latin typeface="Avenir Book" panose="02000503020000020003" pitchFamily="2" charset="0"/>
              <a:ea typeface="Arial"/>
              <a:cs typeface="Arial"/>
            </a:endParaRPr>
          </a:p>
        </p:txBody>
      </p:sp>
      <p:pic>
        <p:nvPicPr>
          <p:cNvPr id="589759645" name="Picture 589759644"/>
          <p:cNvPicPr>
            <a:picLocks noChangeAspect="1"/>
          </p:cNvPicPr>
          <p:nvPr/>
        </p:nvPicPr>
        <p:blipFill>
          <a:blip r:embed="rId2"/>
          <a:srcRect l="30271" t="21050" r="56773" b="58684"/>
          <a:stretch/>
        </p:blipFill>
        <p:spPr bwMode="auto">
          <a:xfrm>
            <a:off x="1966518" y="1507120"/>
            <a:ext cx="2001455" cy="1761052"/>
          </a:xfrm>
          <a:prstGeom prst="rect">
            <a:avLst/>
          </a:prstGeom>
        </p:spPr>
      </p:pic>
      <p:pic>
        <p:nvPicPr>
          <p:cNvPr id="2117645244" name="Picture 2117645243"/>
          <p:cNvPicPr>
            <a:picLocks noChangeAspect="1"/>
          </p:cNvPicPr>
          <p:nvPr/>
        </p:nvPicPr>
        <p:blipFill>
          <a:blip r:embed="rId2"/>
          <a:srcRect l="69060" t="21050" r="19855" b="58684"/>
          <a:stretch/>
        </p:blipFill>
        <p:spPr bwMode="auto">
          <a:xfrm>
            <a:off x="7910600" y="1507120"/>
            <a:ext cx="1712089" cy="1761051"/>
          </a:xfrm>
          <a:prstGeom prst="rect">
            <a:avLst/>
          </a:prstGeom>
        </p:spPr>
      </p:pic>
      <p:pic>
        <p:nvPicPr>
          <p:cNvPr id="550386628" name="Picture 550386627"/>
          <p:cNvPicPr>
            <a:picLocks noChangeAspect="1"/>
          </p:cNvPicPr>
          <p:nvPr/>
        </p:nvPicPr>
        <p:blipFill>
          <a:blip r:embed="rId3"/>
          <a:srcRect l="16129" t="25492" r="49949" b="33720"/>
          <a:stretch/>
        </p:blipFill>
        <p:spPr bwMode="auto">
          <a:xfrm>
            <a:off x="899434" y="3268172"/>
            <a:ext cx="4135623" cy="2797215"/>
          </a:xfrm>
          <a:prstGeom prst="rect">
            <a:avLst/>
          </a:prstGeom>
        </p:spPr>
      </p:pic>
      <p:sp>
        <p:nvSpPr>
          <p:cNvPr id="89467040" name="Rectangle 9"/>
          <p:cNvSpPr/>
          <p:nvPr/>
        </p:nvSpPr>
        <p:spPr bwMode="auto">
          <a:xfrm>
            <a:off x="819378" y="6065387"/>
            <a:ext cx="2147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Giustini+20</a:t>
            </a:r>
            <a:endParaRPr sz="2000" i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1991775731" name="Picture 1991775730"/>
          <p:cNvPicPr>
            <a:picLocks noChangeAspect="1"/>
          </p:cNvPicPr>
          <p:nvPr/>
        </p:nvPicPr>
        <p:blipFill>
          <a:blip r:embed="rId4"/>
          <a:srcRect l="21370" t="71905" r="51631" b="7555"/>
          <a:stretch/>
        </p:blipFill>
        <p:spPr bwMode="auto">
          <a:xfrm>
            <a:off x="6568821" y="3737657"/>
            <a:ext cx="4395646" cy="1880885"/>
          </a:xfrm>
          <a:prstGeom prst="rect">
            <a:avLst/>
          </a:prstGeom>
        </p:spPr>
      </p:pic>
      <p:sp>
        <p:nvSpPr>
          <p:cNvPr id="1900760563" name="TextBox 1900760562"/>
          <p:cNvSpPr txBox="1"/>
          <p:nvPr/>
        </p:nvSpPr>
        <p:spPr bwMode="auto">
          <a:xfrm>
            <a:off x="8612641" y="3812797"/>
            <a:ext cx="778315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2006</a:t>
            </a:r>
            <a:endParaRPr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469143942" name="Rectangle 9"/>
          <p:cNvSpPr/>
          <p:nvPr/>
        </p:nvSpPr>
        <p:spPr bwMode="auto">
          <a:xfrm>
            <a:off x="6568821" y="5618543"/>
            <a:ext cx="2148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venir Book" panose="02000503020000020003" pitchFamily="2" charset="0"/>
              </a:rPr>
              <a:t>Chakraborty+21</a:t>
            </a:r>
            <a:endParaRPr sz="2000" i="1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cxnSp>
        <p:nvCxnSpPr>
          <p:cNvPr id="1993234071" name="Straight Connector 1993234070"/>
          <p:cNvCxnSpPr>
            <a:cxnSpLocks/>
          </p:cNvCxnSpPr>
          <p:nvPr/>
        </p:nvCxnSpPr>
        <p:spPr bwMode="auto">
          <a:xfrm>
            <a:off x="3413562" y="4185243"/>
            <a:ext cx="674982" cy="0"/>
          </a:xfrm>
          <a:prstGeom prst="line">
            <a:avLst/>
          </a:prstGeom>
          <a:ln w="19049" cap="flat" cmpd="sng" algn="ctr">
            <a:solidFill>
              <a:srgbClr val="0070C0"/>
            </a:solidFill>
            <a:prstDash val="solid"/>
            <a:miter lim="800000"/>
            <a:headEnd type="arrow" len="med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0323655" name="TextBox 800323654"/>
          <p:cNvSpPr txBox="1"/>
          <p:nvPr/>
        </p:nvSpPr>
        <p:spPr bwMode="auto">
          <a:xfrm>
            <a:off x="3292992" y="3797942"/>
            <a:ext cx="1616048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u="none" strike="noStrike" cap="none" spc="0">
                <a:ln>
                  <a:noFill/>
                </a:ln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few hours!</a:t>
            </a:r>
            <a:endParaRPr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0CF16-43B9-A381-66F4-1BDADE4B5A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79376" y="44625"/>
            <a:ext cx="10945216" cy="792088"/>
          </a:xfrm>
        </p:spPr>
        <p:txBody>
          <a:bodyPr>
            <a:noAutofit/>
          </a:bodyPr>
          <a:lstStyle/>
          <a:p>
            <a:r>
              <a:rPr lang="en-US" sz="3400" dirty="0"/>
              <a:t>QPE: can we find more?</a:t>
            </a:r>
          </a:p>
        </p:txBody>
      </p:sp>
      <p:pic>
        <p:nvPicPr>
          <p:cNvPr id="3" name="Picture 19" descr="logo_mpe_white">
            <a:extLst>
              <a:ext uri="{FF2B5EF4-FFF2-40B4-BE49-F238E27FC236}">
                <a16:creationId xmlns:a16="http://schemas.microsoft.com/office/drawing/2014/main" id="{A929FAC6-D700-5F76-A364-20D51C8F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28" y="44624"/>
            <a:ext cx="745187" cy="73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4D873-85C1-2005-2915-81D92E56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BBFF6-E682-5D15-6C75-4B40A036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8CDD-229D-6D48-9208-7269B212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61" y="168494"/>
            <a:ext cx="8186081" cy="740227"/>
          </a:xfrm>
        </p:spPr>
        <p:txBody>
          <a:bodyPr>
            <a:noAutofit/>
          </a:bodyPr>
          <a:lstStyle/>
          <a:p>
            <a:r>
              <a:rPr lang="en-DE" sz="3600" b="1" dirty="0">
                <a:latin typeface="Avenir Heavy" panose="02000503020000020003" pitchFamily="2" charset="0"/>
                <a:cs typeface="Arial" panose="020B0604020202020204" pitchFamily="34" charset="0"/>
              </a:rPr>
              <a:t>eROSITA’s advantage: </a:t>
            </a:r>
            <a:br>
              <a:rPr lang="en-DE" sz="3600" b="1" dirty="0">
                <a:latin typeface="Avenir Heavy" panose="02000503020000020003" pitchFamily="2" charset="0"/>
                <a:cs typeface="Arial" panose="020B0604020202020204" pitchFamily="34" charset="0"/>
              </a:rPr>
            </a:br>
            <a:r>
              <a:rPr lang="en-DE" sz="3600" b="1" dirty="0">
                <a:latin typeface="Avenir Heavy" panose="02000503020000020003" pitchFamily="2" charset="0"/>
                <a:cs typeface="Arial" panose="020B0604020202020204" pitchFamily="34" charset="0"/>
              </a:rPr>
              <a:t>large Field of View and Grasp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E09CAC9-8BE2-924B-8BD5-D16A6D5C1B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432" y="1628800"/>
            <a:ext cx="1116000" cy="1146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D41A917E-B9AB-1F42-BCEA-1303FD6B06B8}"/>
              </a:ext>
            </a:extLst>
          </p:cNvPr>
          <p:cNvSpPr txBox="1"/>
          <p:nvPr/>
        </p:nvSpPr>
        <p:spPr>
          <a:xfrm>
            <a:off x="839416" y="1124744"/>
            <a:ext cx="143311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859" rIns="12859">
            <a:spAutoFit/>
          </a:bodyPr>
          <a:lstStyle/>
          <a:p>
            <a:pPr algn="ctr" defTabSz="128588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Moon diameter</a:t>
            </a:r>
          </a:p>
          <a:p>
            <a:pPr algn="ctr" defTabSz="128588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30 arcmin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A5A5F654-BFD2-9041-AA8D-89B8A62E0423}"/>
              </a:ext>
            </a:extLst>
          </p:cNvPr>
          <p:cNvSpPr/>
          <p:nvPr/>
        </p:nvSpPr>
        <p:spPr>
          <a:xfrm>
            <a:off x="983552" y="3439302"/>
            <a:ext cx="1080000" cy="1080000"/>
          </a:xfrm>
          <a:prstGeom prst="ellipse">
            <a:avLst/>
          </a:prstGeom>
          <a:ln w="63500">
            <a:solidFill>
              <a:schemeClr val="tx1"/>
            </a:solidFill>
            <a:miter lim="400000"/>
          </a:ln>
        </p:spPr>
        <p:txBody>
          <a:bodyPr lIns="12859" rIns="12859" anchor="ctr"/>
          <a:lstStyle/>
          <a:p>
            <a:pPr defTabSz="514350"/>
            <a:endParaRPr sz="506">
              <a:latin typeface="Calibri" panose="020F0502020204030204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0FC21CC3-5951-D74A-B295-338890E73CD4}"/>
              </a:ext>
            </a:extLst>
          </p:cNvPr>
          <p:cNvSpPr txBox="1"/>
          <p:nvPr/>
        </p:nvSpPr>
        <p:spPr>
          <a:xfrm>
            <a:off x="432248" y="2924944"/>
            <a:ext cx="213536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859" rIns="12859" anchor="ctr">
            <a:spAutoFit/>
          </a:bodyPr>
          <a:lstStyle/>
          <a:p>
            <a:pPr algn="ctr" defTabSz="128588">
              <a:defRPr sz="3000">
                <a:solidFill>
                  <a:srgbClr val="FFFFFF"/>
                </a:solidFill>
                <a:latin typeface="Avenir Oblique"/>
                <a:ea typeface="Avenir Oblique"/>
                <a:cs typeface="Avenir Oblique"/>
                <a:sym typeface="Avenir Oblique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Oblique"/>
              </a:rPr>
              <a:t>XMM-Newton</a:t>
            </a:r>
          </a:p>
          <a:p>
            <a:pPr algn="ctr" defTabSz="128588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Field of view ~ 30 arcmin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8158F07-4D83-5346-969F-1F256C6B1E42}"/>
              </a:ext>
            </a:extLst>
          </p:cNvPr>
          <p:cNvSpPr txBox="1"/>
          <p:nvPr/>
        </p:nvSpPr>
        <p:spPr>
          <a:xfrm>
            <a:off x="2880525" y="2564904"/>
            <a:ext cx="213535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859" rIns="12859" anchor="ctr">
            <a:spAutoFit/>
          </a:bodyPr>
          <a:lstStyle/>
          <a:p>
            <a:pPr algn="ctr" defTabSz="128588">
              <a:defRPr sz="3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eROSITA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Avenir Book" panose="02000503020000020003" pitchFamily="2" charset="0"/>
              <a:sym typeface="Avenir Book"/>
            </a:endParaRPr>
          </a:p>
          <a:p>
            <a:pPr algn="ctr" defTabSz="128588">
              <a:defRPr sz="3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Field of view ~ 6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2</a:t>
            </a: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 </a:t>
            </a:r>
            <a:r>
              <a:rPr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arcmin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Avenir Book" panose="02000503020000020003" pitchFamily="2" charset="0"/>
              <a:sym typeface="Avenir Book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15190EE3-7269-7B43-9388-CDAEB62A628E}"/>
              </a:ext>
            </a:extLst>
          </p:cNvPr>
          <p:cNvSpPr txBox="1"/>
          <p:nvPr/>
        </p:nvSpPr>
        <p:spPr>
          <a:xfrm>
            <a:off x="5087888" y="3883305"/>
            <a:ext cx="302233" cy="48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859" rIns="12859" anchor="ctr">
            <a:spAutoFit/>
          </a:bodyPr>
          <a:lstStyle>
            <a:lvl1pPr algn="ctr" defTabSz="457200">
              <a:defRPr sz="9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57175"/>
            <a:r>
              <a:rPr sz="253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D3CC68FC-AE66-B549-88E3-C39B3102BED7}"/>
              </a:ext>
            </a:extLst>
          </p:cNvPr>
          <p:cNvSpPr txBox="1"/>
          <p:nvPr/>
        </p:nvSpPr>
        <p:spPr>
          <a:xfrm>
            <a:off x="465405" y="4561964"/>
            <a:ext cx="210220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859" rIns="12859" anchor="ctr">
            <a:spAutoFit/>
          </a:bodyPr>
          <a:lstStyle/>
          <a:p>
            <a:pPr algn="ctr" defTabSz="128588">
              <a:defRPr sz="3000">
                <a:solidFill>
                  <a:srgbClr val="FFFFFF"/>
                </a:solidFill>
                <a:latin typeface="Avenir Oblique"/>
                <a:ea typeface="Avenir Oblique"/>
                <a:cs typeface="Avenir Oblique"/>
                <a:sym typeface="Avenir Oblique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Oblique"/>
                <a:sym typeface="Avenir Oblique"/>
              </a:rPr>
              <a:t>Chandra </a:t>
            </a:r>
          </a:p>
          <a:p>
            <a:pPr algn="ctr" defTabSz="128588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sym typeface="Avenir Book"/>
              </a:rPr>
              <a:t>Field of view ~ 17 arcmin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641CD49-F335-1B4D-AE7B-215AAA704A0C}"/>
              </a:ext>
            </a:extLst>
          </p:cNvPr>
          <p:cNvGrpSpPr/>
          <p:nvPr/>
        </p:nvGrpSpPr>
        <p:grpSpPr>
          <a:xfrm>
            <a:off x="5519936" y="3356992"/>
            <a:ext cx="1489306" cy="2157045"/>
            <a:chOff x="6514921" y="3134866"/>
            <a:chExt cx="1592457" cy="2441604"/>
          </a:xfrm>
        </p:grpSpPr>
        <p:sp>
          <p:nvSpPr>
            <p:cNvPr id="19" name="Line">
              <a:extLst>
                <a:ext uri="{FF2B5EF4-FFF2-40B4-BE49-F238E27FC236}">
                  <a16:creationId xmlns:a16="http://schemas.microsoft.com/office/drawing/2014/main" id="{68B0A4AB-42D9-CB42-AC63-BB7012B5D9CA}"/>
                </a:ext>
              </a:extLst>
            </p:cNvPr>
            <p:cNvSpPr/>
            <p:nvPr/>
          </p:nvSpPr>
          <p:spPr>
            <a:xfrm flipV="1">
              <a:off x="7987368" y="3134866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8E67CA2C-4C2D-5D4F-BA01-B4218B8ABBAD}"/>
                </a:ext>
              </a:extLst>
            </p:cNvPr>
            <p:cNvSpPr/>
            <p:nvPr/>
          </p:nvSpPr>
          <p:spPr>
            <a:xfrm flipV="1">
              <a:off x="7742457" y="3134866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tail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7941CD13-02B7-3543-AEAC-449A002909C8}"/>
                </a:ext>
              </a:extLst>
            </p:cNvPr>
            <p:cNvSpPr/>
            <p:nvPr/>
          </p:nvSpPr>
          <p:spPr>
            <a:xfrm flipV="1">
              <a:off x="7497543" y="3149152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9B434BC7-698B-9E4E-9C69-CF53B6F5DFF3}"/>
                </a:ext>
              </a:extLst>
            </p:cNvPr>
            <p:cNvSpPr/>
            <p:nvPr/>
          </p:nvSpPr>
          <p:spPr>
            <a:xfrm>
              <a:off x="7748119" y="4922934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93EAF73D-E0B5-E742-AEDC-181F7AF93989}"/>
                </a:ext>
              </a:extLst>
            </p:cNvPr>
            <p:cNvSpPr/>
            <p:nvPr/>
          </p:nvSpPr>
          <p:spPr>
            <a:xfrm>
              <a:off x="7494575" y="3146577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198C90A0-5ADC-014C-A8D9-197735F2BA89}"/>
                </a:ext>
              </a:extLst>
            </p:cNvPr>
            <p:cNvSpPr txBox="1"/>
            <p:nvPr/>
          </p:nvSpPr>
          <p:spPr>
            <a:xfrm>
              <a:off x="6648395" y="5228091"/>
              <a:ext cx="1458983" cy="3483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2859" rIns="12859" anchor="ctr">
              <a:spAutoFit/>
            </a:bodyPr>
            <a:lstStyle>
              <a:lvl1pPr algn="ctr" defTabSz="457200">
                <a:defRPr sz="35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257175"/>
              <a:r>
                <a:rPr sz="1400" dirty="0">
                  <a:solidFill>
                    <a:schemeClr val="tx1"/>
                  </a:solidFill>
                </a:rPr>
                <a:t>Scanning feature</a:t>
              </a:r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B9698AC9-32B4-EA48-BC14-84E01FFDE6C0}"/>
                </a:ext>
              </a:extLst>
            </p:cNvPr>
            <p:cNvSpPr/>
            <p:nvPr/>
          </p:nvSpPr>
          <p:spPr>
            <a:xfrm flipV="1">
              <a:off x="7497543" y="3143299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CF4733B2-189F-154F-9C88-38848C820F8D}"/>
                </a:ext>
              </a:extLst>
            </p:cNvPr>
            <p:cNvSpPr/>
            <p:nvPr/>
          </p:nvSpPr>
          <p:spPr>
            <a:xfrm flipV="1">
              <a:off x="7252630" y="3143299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tail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93DA5588-24D8-7748-89AD-18052B850E3F}"/>
                </a:ext>
              </a:extLst>
            </p:cNvPr>
            <p:cNvSpPr/>
            <p:nvPr/>
          </p:nvSpPr>
          <p:spPr>
            <a:xfrm flipV="1">
              <a:off x="7007716" y="3157586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1C6D9F43-3AB7-4746-AF17-920A895A47C6}"/>
                </a:ext>
              </a:extLst>
            </p:cNvPr>
            <p:cNvSpPr/>
            <p:nvPr/>
          </p:nvSpPr>
          <p:spPr>
            <a:xfrm>
              <a:off x="7258292" y="4931368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id="{75DA3888-A3A4-E34C-9CBB-11527F8B23CD}"/>
                </a:ext>
              </a:extLst>
            </p:cNvPr>
            <p:cNvSpPr/>
            <p:nvPr/>
          </p:nvSpPr>
          <p:spPr>
            <a:xfrm>
              <a:off x="7004748" y="3155009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A60B991A-8EEC-234D-8546-DB4F1800D72F}"/>
                </a:ext>
              </a:extLst>
            </p:cNvPr>
            <p:cNvSpPr/>
            <p:nvPr/>
          </p:nvSpPr>
          <p:spPr>
            <a:xfrm flipV="1">
              <a:off x="6762803" y="3151732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tail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AF7214C5-AE51-E844-B576-694A41FEB15F}"/>
                </a:ext>
              </a:extLst>
            </p:cNvPr>
            <p:cNvSpPr/>
            <p:nvPr/>
          </p:nvSpPr>
          <p:spPr>
            <a:xfrm flipV="1">
              <a:off x="6517889" y="3166019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7AA1B476-30CE-DD41-9C85-4ADA509D267C}"/>
                </a:ext>
              </a:extLst>
            </p:cNvPr>
            <p:cNvSpPr/>
            <p:nvPr/>
          </p:nvSpPr>
          <p:spPr>
            <a:xfrm>
              <a:off x="6768465" y="4939801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8382646F-EEBF-DE4E-A39F-3595363A4CF5}"/>
                </a:ext>
              </a:extLst>
            </p:cNvPr>
            <p:cNvSpPr/>
            <p:nvPr/>
          </p:nvSpPr>
          <p:spPr>
            <a:xfrm>
              <a:off x="6514921" y="3163442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</p:grpSp>
      <p:sp>
        <p:nvSpPr>
          <p:cNvPr id="35" name="Square">
            <a:extLst>
              <a:ext uri="{FF2B5EF4-FFF2-40B4-BE49-F238E27FC236}">
                <a16:creationId xmlns:a16="http://schemas.microsoft.com/office/drawing/2014/main" id="{3F379E11-E401-734E-9040-4029543DB369}"/>
              </a:ext>
            </a:extLst>
          </p:cNvPr>
          <p:cNvSpPr/>
          <p:nvPr/>
        </p:nvSpPr>
        <p:spPr>
          <a:xfrm>
            <a:off x="1199456" y="5085184"/>
            <a:ext cx="612000" cy="612000"/>
          </a:xfrm>
          <a:prstGeom prst="rect">
            <a:avLst/>
          </a:prstGeom>
          <a:ln w="63500">
            <a:solidFill>
              <a:schemeClr val="tx1"/>
            </a:solidFill>
            <a:miter lim="400000"/>
          </a:ln>
        </p:spPr>
        <p:txBody>
          <a:bodyPr lIns="12859" rIns="12859" anchor="ctr"/>
          <a:lstStyle/>
          <a:p>
            <a:pPr defTabSz="514350"/>
            <a:endParaRPr sz="506">
              <a:latin typeface="Calibri" panose="020F0502020204030204"/>
            </a:endParaRPr>
          </a:p>
        </p:txBody>
      </p:sp>
      <p:sp>
        <p:nvSpPr>
          <p:cNvPr id="36" name="Square">
            <a:extLst>
              <a:ext uri="{FF2B5EF4-FFF2-40B4-BE49-F238E27FC236}">
                <a16:creationId xmlns:a16="http://schemas.microsoft.com/office/drawing/2014/main" id="{C4F80213-C818-934F-AF84-026CDE1D432B}"/>
              </a:ext>
            </a:extLst>
          </p:cNvPr>
          <p:cNvSpPr/>
          <p:nvPr/>
        </p:nvSpPr>
        <p:spPr>
          <a:xfrm>
            <a:off x="2783880" y="3068960"/>
            <a:ext cx="2232000" cy="2232000"/>
          </a:xfrm>
          <a:prstGeom prst="rect">
            <a:avLst/>
          </a:prstGeom>
          <a:ln w="63500">
            <a:solidFill>
              <a:schemeClr val="tx1"/>
            </a:solidFill>
            <a:miter lim="400000"/>
          </a:ln>
        </p:spPr>
        <p:txBody>
          <a:bodyPr lIns="12859" rIns="12859" anchor="ctr"/>
          <a:lstStyle/>
          <a:p>
            <a:pPr defTabSz="514350"/>
            <a:endParaRPr sz="506"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4491CB-AE03-C44C-BCD6-7170DBD92E37}"/>
              </a:ext>
            </a:extLst>
          </p:cNvPr>
          <p:cNvSpPr/>
          <p:nvPr/>
        </p:nvSpPr>
        <p:spPr>
          <a:xfrm>
            <a:off x="2511080" y="1287629"/>
            <a:ext cx="5025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  <a:cs typeface="Avenir Black"/>
              </a:rPr>
              <a:t>Grasp (= survey speed) </a:t>
            </a:r>
          </a:p>
          <a:p>
            <a:r>
              <a:rPr lang="en-US" sz="2400" dirty="0">
                <a:latin typeface="Avenir Book" panose="02000503020000020003" pitchFamily="2" charset="0"/>
                <a:cs typeface="Avenir Black"/>
              </a:rPr>
              <a:t>- 5 x XMM-Newton </a:t>
            </a:r>
          </a:p>
          <a:p>
            <a:r>
              <a:rPr lang="en-US" sz="2400" dirty="0">
                <a:latin typeface="Avenir Book" panose="02000503020000020003" pitchFamily="2" charset="0"/>
                <a:cs typeface="Avenir Black"/>
              </a:rPr>
              <a:t>- 100 x Chandra (today)</a:t>
            </a:r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6911A0FF-EE5D-D144-B894-7489A91C678C}"/>
              </a:ext>
            </a:extLst>
          </p:cNvPr>
          <p:cNvSpPr txBox="1"/>
          <p:nvPr/>
        </p:nvSpPr>
        <p:spPr>
          <a:xfrm>
            <a:off x="6945895" y="3861048"/>
            <a:ext cx="302233" cy="48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2859" rIns="12859" anchor="ctr">
            <a:spAutoFit/>
          </a:bodyPr>
          <a:lstStyle>
            <a:lvl1pPr algn="ctr" defTabSz="457200">
              <a:defRPr sz="9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57175"/>
            <a:r>
              <a:rPr lang="en-US" sz="2531" dirty="0">
                <a:solidFill>
                  <a:schemeClr val="tx1"/>
                </a:solidFill>
              </a:rPr>
              <a:t>=</a:t>
            </a:r>
            <a:endParaRPr sz="2531" dirty="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17FAEC-6627-2D43-BFD3-EC9702D54481}"/>
              </a:ext>
            </a:extLst>
          </p:cNvPr>
          <p:cNvGrpSpPr/>
          <p:nvPr/>
        </p:nvGrpSpPr>
        <p:grpSpPr>
          <a:xfrm>
            <a:off x="7392144" y="1178139"/>
            <a:ext cx="4190254" cy="5354755"/>
            <a:chOff x="5640677" y="1868399"/>
            <a:chExt cx="3447737" cy="4545870"/>
          </a:xfrm>
        </p:grpSpPr>
        <p:sp>
          <p:nvSpPr>
            <p:cNvPr id="41" name="TextBox 2">
              <a:extLst>
                <a:ext uri="{FF2B5EF4-FFF2-40B4-BE49-F238E27FC236}">
                  <a16:creationId xmlns:a16="http://schemas.microsoft.com/office/drawing/2014/main" id="{8E758ECF-7E46-DD40-9C92-B32EB76A8D37}"/>
                </a:ext>
              </a:extLst>
            </p:cNvPr>
            <p:cNvSpPr txBox="1"/>
            <p:nvPr/>
          </p:nvSpPr>
          <p:spPr>
            <a:xfrm>
              <a:off x="5709840" y="5552031"/>
              <a:ext cx="3222390" cy="8622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2859" rIns="12859">
              <a:spAutoFit/>
            </a:bodyPr>
            <a:lstStyle/>
            <a:p>
              <a:pPr algn="ctr" defTabSz="128588">
                <a:defRPr sz="30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SRG/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eROSITA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 0.2-2 keV image of A3391/3395</a:t>
              </a:r>
            </a:p>
            <a:p>
              <a:pPr algn="ctr" defTabSz="128588">
                <a:defRPr sz="30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(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Reiprich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 et al. 2021)</a:t>
              </a:r>
              <a:endPara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29EBE32-D9E9-B940-A5AD-E1C19A140345}"/>
                </a:ext>
              </a:extLst>
            </p:cNvPr>
            <p:cNvGrpSpPr/>
            <p:nvPr/>
          </p:nvGrpSpPr>
          <p:grpSpPr>
            <a:xfrm>
              <a:off x="5640677" y="1868399"/>
              <a:ext cx="3447737" cy="3622502"/>
              <a:chOff x="7838120" y="1643360"/>
              <a:chExt cx="4275442" cy="4520521"/>
            </a:xfrm>
          </p:grpSpPr>
          <p:pic>
            <p:nvPicPr>
              <p:cNvPr id="39" name="Picture 4">
                <a:extLst>
                  <a:ext uri="{FF2B5EF4-FFF2-40B4-BE49-F238E27FC236}">
                    <a16:creationId xmlns:a16="http://schemas.microsoft.com/office/drawing/2014/main" id="{5EB00535-0693-B84B-93D3-FE96B35019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09" t="21360" r="6090" b="19878"/>
              <a:stretch/>
            </p:blipFill>
            <p:spPr>
              <a:xfrm>
                <a:off x="7838120" y="1643360"/>
                <a:ext cx="4275442" cy="4520521"/>
              </a:xfrm>
              <a:prstGeom prst="rect">
                <a:avLst/>
              </a:prstGeom>
            </p:spPr>
          </p:pic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2F48882-5F0F-3040-93D0-26032E87EA21}"/>
                  </a:ext>
                </a:extLst>
              </p:cNvPr>
              <p:cNvCxnSpPr/>
              <p:nvPr/>
            </p:nvCxnSpPr>
            <p:spPr>
              <a:xfrm>
                <a:off x="7934682" y="1815648"/>
                <a:ext cx="1351836" cy="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45A00B3-BB4A-C94C-8AD0-FA653F10D578}"/>
                  </a:ext>
                </a:extLst>
              </p:cNvPr>
              <p:cNvSpPr txBox="1"/>
              <p:nvPr/>
            </p:nvSpPr>
            <p:spPr>
              <a:xfrm>
                <a:off x="8178084" y="1803924"/>
                <a:ext cx="882998" cy="316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05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1 degree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FB8816B-AD2C-3242-9D61-9C692BE5A03D}"/>
              </a:ext>
            </a:extLst>
          </p:cNvPr>
          <p:cNvSpPr/>
          <p:nvPr/>
        </p:nvSpPr>
        <p:spPr>
          <a:xfrm>
            <a:off x="2783632" y="5364505"/>
            <a:ext cx="4695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 panose="02000503020000020003" pitchFamily="2" charset="0"/>
                <a:cs typeface="Avenir Black"/>
              </a:rPr>
              <a:t>3 Observing modes: </a:t>
            </a:r>
          </a:p>
          <a:p>
            <a:r>
              <a:rPr lang="en-US" sz="1600" dirty="0">
                <a:latin typeface="Avenir Book" panose="02000503020000020003" pitchFamily="2" charset="0"/>
                <a:cs typeface="Avenir Black"/>
              </a:rPr>
              <a:t>continuous scan (survey), field scan, pointing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1F6CE-AF95-F349-80BE-C2D4CA40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 - EAS2023 - SS2 - 07/2023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9AB20-91D2-CA45-B623-3A428E20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2" name="Picture 41" descr="eROSITA_Logo_RGB.png">
            <a:extLst>
              <a:ext uri="{FF2B5EF4-FFF2-40B4-BE49-F238E27FC236}">
                <a16:creationId xmlns:a16="http://schemas.microsoft.com/office/drawing/2014/main" id="{7AA2D953-8E0A-B84C-B6DC-C0CD918B4A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43" name="Picture 19" descr="logo_mpe_white">
            <a:extLst>
              <a:ext uri="{FF2B5EF4-FFF2-40B4-BE49-F238E27FC236}">
                <a16:creationId xmlns:a16="http://schemas.microsoft.com/office/drawing/2014/main" id="{24FF98B7-7DB8-984E-90C8-3604954E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65F5DE-55C8-D614-31A2-8A8ADB8FF384}"/>
              </a:ext>
            </a:extLst>
          </p:cNvPr>
          <p:cNvGrpSpPr/>
          <p:nvPr/>
        </p:nvGrpSpPr>
        <p:grpSpPr>
          <a:xfrm>
            <a:off x="2979256" y="-27384"/>
            <a:ext cx="9237424" cy="7128792"/>
            <a:chOff x="0" y="176354"/>
            <a:chExt cx="9072000" cy="66636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76B6F8-F18C-0312-FEA0-9D8DD6EC1EF7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0" y="176354"/>
              <a:ext cx="9072000" cy="6467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ustomShape 1">
              <a:extLst>
                <a:ext uri="{FF2B5EF4-FFF2-40B4-BE49-F238E27FC236}">
                  <a16:creationId xmlns:a16="http://schemas.microsoft.com/office/drawing/2014/main" id="{12B1E959-5336-3624-9CC3-0653BA405965}"/>
                </a:ext>
              </a:extLst>
            </p:cNvPr>
            <p:cNvSpPr/>
            <p:nvPr/>
          </p:nvSpPr>
          <p:spPr>
            <a:xfrm>
              <a:off x="72000" y="360000"/>
              <a:ext cx="9000000" cy="6480000"/>
            </a:xfrm>
            <a:prstGeom prst="rect">
              <a:avLst/>
            </a:prstGeom>
            <a:noFill/>
            <a:ln>
              <a:solidFill>
                <a:schemeClr val="bg1"/>
              </a:solidFill>
              <a:round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2">
              <a:extLst>
                <a:ext uri="{FF2B5EF4-FFF2-40B4-BE49-F238E27FC236}">
                  <a16:creationId xmlns:a16="http://schemas.microsoft.com/office/drawing/2014/main" id="{0974AA1C-6979-6EDF-E8D6-60646368B40C}"/>
                </a:ext>
              </a:extLst>
            </p:cNvPr>
            <p:cNvSpPr/>
            <p:nvPr/>
          </p:nvSpPr>
          <p:spPr>
            <a:xfrm>
              <a:off x="725400" y="374778"/>
              <a:ext cx="30906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  <a:ea typeface="Noto Sans CJK SC"/>
                </a:rPr>
                <a:t>SRG/</a:t>
              </a:r>
              <a:r>
                <a:rPr lang="en-GB" sz="1800" b="0" strike="noStrike" spc="-1" dirty="0" err="1">
                  <a:solidFill>
                    <a:srgbClr val="FFFFFF"/>
                  </a:solidFill>
                  <a:latin typeface="Avenir Oblique"/>
                  <a:ea typeface="Noto Sans CJK SC"/>
                </a:rPr>
                <a:t>eROSITA</a:t>
              </a: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  <a:ea typeface="Noto Sans CJK SC"/>
                </a:rPr>
                <a:t> 0.4-3.0 k</a:t>
              </a: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</a:rPr>
                <a:t>eV</a:t>
              </a:r>
              <a:endParaRPr lang="en-GB" sz="1800" b="0" strike="noStrike" spc="-1" dirty="0">
                <a:latin typeface="Arial"/>
              </a:endParaRPr>
            </a:p>
          </p:txBody>
        </p:sp>
        <p:sp>
          <p:nvSpPr>
            <p:cNvPr id="12" name="CustomShape 4">
              <a:extLst>
                <a:ext uri="{FF2B5EF4-FFF2-40B4-BE49-F238E27FC236}">
                  <a16:creationId xmlns:a16="http://schemas.microsoft.com/office/drawing/2014/main" id="{F2520421-7544-1C21-5A24-D53429FE9754}"/>
                </a:ext>
              </a:extLst>
            </p:cNvPr>
            <p:cNvSpPr/>
            <p:nvPr/>
          </p:nvSpPr>
          <p:spPr>
            <a:xfrm>
              <a:off x="4205160" y="374778"/>
              <a:ext cx="20588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</a:rPr>
                <a:t>Abell 3391/3395</a:t>
              </a:r>
              <a:endParaRPr lang="en-GB" sz="1800" b="0" strike="noStrike" spc="-1" dirty="0">
                <a:latin typeface="Arial"/>
              </a:endParaRPr>
            </a:p>
          </p:txBody>
        </p:sp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F3D42E46-1419-1498-3F3B-87176D782BC3}"/>
                </a:ext>
              </a:extLst>
            </p:cNvPr>
            <p:cNvSpPr/>
            <p:nvPr/>
          </p:nvSpPr>
          <p:spPr>
            <a:xfrm>
              <a:off x="7143589" y="623455"/>
              <a:ext cx="1627451" cy="2170"/>
            </a:xfrm>
            <a:prstGeom prst="line">
              <a:avLst/>
            </a:prstGeom>
            <a:ln>
              <a:solidFill>
                <a:schemeClr val="bg1"/>
              </a:solidFill>
              <a:round/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8" name="CustomShape 6">
              <a:extLst>
                <a:ext uri="{FF2B5EF4-FFF2-40B4-BE49-F238E27FC236}">
                  <a16:creationId xmlns:a16="http://schemas.microsoft.com/office/drawing/2014/main" id="{EEFDE810-07FC-41C9-4F09-2FAF1D9F9A99}"/>
                </a:ext>
              </a:extLst>
            </p:cNvPr>
            <p:cNvSpPr/>
            <p:nvPr/>
          </p:nvSpPr>
          <p:spPr>
            <a:xfrm>
              <a:off x="7776000" y="623455"/>
              <a:ext cx="473120" cy="36787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</a:rPr>
                <a:t>30’</a:t>
              </a:r>
              <a:endParaRPr lang="en-GB" sz="1800" b="0" strike="noStrike" spc="-1" dirty="0">
                <a:latin typeface="Arial"/>
              </a:endParaRPr>
            </a:p>
          </p:txBody>
        </p:sp>
        <p:sp>
          <p:nvSpPr>
            <p:cNvPr id="50" name="TextShape 7">
              <a:extLst>
                <a:ext uri="{FF2B5EF4-FFF2-40B4-BE49-F238E27FC236}">
                  <a16:creationId xmlns:a16="http://schemas.microsoft.com/office/drawing/2014/main" id="{53DBD688-CC6A-BB36-D360-877F09DA399F}"/>
                </a:ext>
              </a:extLst>
            </p:cNvPr>
            <p:cNvSpPr txBox="1"/>
            <p:nvPr/>
          </p:nvSpPr>
          <p:spPr>
            <a:xfrm>
              <a:off x="7668784" y="5996042"/>
              <a:ext cx="1296000" cy="59871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GB" sz="1100" b="0" strike="noStrike" spc="-1" dirty="0">
                  <a:solidFill>
                    <a:schemeClr val="bg1"/>
                  </a:solidFill>
                  <a:latin typeface="Avenir Oblique"/>
                </a:rPr>
                <a:t>0.4-0.8: red</a:t>
              </a:r>
            </a:p>
            <a:p>
              <a:r>
                <a:rPr lang="en-GB" sz="1100" b="0" strike="noStrike" spc="-1" dirty="0">
                  <a:solidFill>
                    <a:schemeClr val="bg1"/>
                  </a:solidFill>
                  <a:latin typeface="Avenir Oblique"/>
                </a:rPr>
                <a:t>0.8-1.5: green</a:t>
              </a:r>
            </a:p>
            <a:p>
              <a:r>
                <a:rPr lang="en-GB" sz="1100" b="0" strike="noStrike" spc="-1" dirty="0">
                  <a:solidFill>
                    <a:schemeClr val="bg1"/>
                  </a:solidFill>
                  <a:latin typeface="Avenir Oblique"/>
                </a:rPr>
                <a:t>1.5-3.0: blue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642437-0C9B-19FD-B424-737E65EC14BA}"/>
                </a:ext>
              </a:extLst>
            </p:cNvPr>
            <p:cNvSpPr txBox="1"/>
            <p:nvPr/>
          </p:nvSpPr>
          <p:spPr>
            <a:xfrm>
              <a:off x="122485" y="5997783"/>
              <a:ext cx="1205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Oblique"/>
                </a:rPr>
                <a:t>Gaussian adaptive smoothing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13913E-706A-86D8-824E-7E165F9B1455}"/>
              </a:ext>
            </a:extLst>
          </p:cNvPr>
          <p:cNvSpPr txBox="1"/>
          <p:nvPr/>
        </p:nvSpPr>
        <p:spPr>
          <a:xfrm>
            <a:off x="3071664" y="2262351"/>
            <a:ext cx="9082722" cy="2246769"/>
          </a:xfrm>
          <a:prstGeom prst="rect">
            <a:avLst/>
          </a:prstGeom>
          <a:solidFill>
            <a:schemeClr val="tx1">
              <a:alpha val="4478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eROSITA is a superb tool to image</a:t>
            </a:r>
          </a:p>
          <a:p>
            <a:pPr algn="ctr"/>
            <a:r>
              <a:rPr lang="en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 Large Scale Structures</a:t>
            </a:r>
          </a:p>
          <a:p>
            <a:pPr algn="ctr"/>
            <a:endParaRPr lang="en-DE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As Cluster finding  machine, it is a Stage IV </a:t>
            </a:r>
          </a:p>
          <a:p>
            <a:pPr algn="ctr"/>
            <a:r>
              <a:rPr lang="en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Cosmology experiment</a:t>
            </a:r>
          </a:p>
        </p:txBody>
      </p:sp>
    </p:spTree>
    <p:extLst>
      <p:ext uri="{BB962C8B-B14F-4D97-AF65-F5344CB8AC3E}">
        <p14:creationId xmlns:p14="http://schemas.microsoft.com/office/powerpoint/2010/main" val="4538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175299</TotalTime>
  <Words>2353</Words>
  <Application>Microsoft Macintosh PowerPoint</Application>
  <PresentationFormat>Widescreen</PresentationFormat>
  <Paragraphs>401</Paragraphs>
  <Slides>40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Avenir</vt:lpstr>
      <vt:lpstr>Avenir Book</vt:lpstr>
      <vt:lpstr>Avenir Heavy</vt:lpstr>
      <vt:lpstr>Avenir Medium</vt:lpstr>
      <vt:lpstr>Avenir Oblique</vt:lpstr>
      <vt:lpstr>Calibri</vt:lpstr>
      <vt:lpstr>Cambria Math</vt:lpstr>
      <vt:lpstr>Helvetica</vt:lpstr>
      <vt:lpstr>Helvetica Light</vt:lpstr>
      <vt:lpstr>Helvetica Neue Medium</vt:lpstr>
      <vt:lpstr>Proxima Nova Medium</vt:lpstr>
      <vt:lpstr>Times New Roman</vt:lpstr>
      <vt:lpstr>Trebuchet MS</vt:lpstr>
      <vt:lpstr>Wingdings</vt:lpstr>
      <vt:lpstr>Office Theme</vt:lpstr>
      <vt:lpstr>PowerPoint Presentation</vt:lpstr>
      <vt:lpstr>Definitions and outline</vt:lpstr>
      <vt:lpstr>PowerPoint Presentation</vt:lpstr>
      <vt:lpstr>“Elusive” AGN from survey fields</vt:lpstr>
      <vt:lpstr>QPE discovery: GSN 069 </vt:lpstr>
      <vt:lpstr>QPE discovery: GSN 069 </vt:lpstr>
      <vt:lpstr>QPE discovery: GSN 069 </vt:lpstr>
      <vt:lpstr>QPE: can we find more?</vt:lpstr>
      <vt:lpstr>eROSITA’s advantage:  large Field of View and Grasp</vt:lpstr>
      <vt:lpstr>PowerPoint Presentation</vt:lpstr>
      <vt:lpstr>PowerPoint Presentation</vt:lpstr>
      <vt:lpstr>PowerPoint Presentation</vt:lpstr>
      <vt:lpstr>PowerPoint Presentation</vt:lpstr>
      <vt:lpstr>eROSITA’s time domain capabilities during its  4.3 all-sky surveys (Dec’19- Feb ’22)</vt:lpstr>
      <vt:lpstr>PowerPoint Presentation</vt:lpstr>
      <vt:lpstr>eROSITA’s time domain capabilities during its  4.3 all-sky surveys (Dec’19- Feb ’22)</vt:lpstr>
      <vt:lpstr>eROSITA’s time domain capabilities during its  4.3 all-sky surveys (Dec’19- Feb ’22)</vt:lpstr>
      <vt:lpstr>eROSITA’s time domain capabilities during its  4.3 all-sky surveys (Dec’19- Feb ’22)</vt:lpstr>
      <vt:lpstr>Searching for QPEs with eROSITA</vt:lpstr>
      <vt:lpstr>Searching for QPEs with eROSITA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EMRI+TDE=QPE?</vt:lpstr>
      <vt:lpstr>PowerPoint Presentation</vt:lpstr>
      <vt:lpstr>PowerPoint Presentation</vt:lpstr>
      <vt:lpstr>RX J133157.6−324319.7:  Reawakened ROSAT TDE (Malyali+23b)</vt:lpstr>
      <vt:lpstr>Long-term X-ray/UV variability of J0456-20</vt:lpstr>
      <vt:lpstr>Einstein Probe (EP) mission</vt:lpstr>
      <vt:lpstr>Main science goals</vt:lpstr>
      <vt:lpstr>EP Wide-field X-ray Telescope (WXT)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Astrophysical Black Holes</dc:title>
  <dc:creator>Andrea Merloni</dc:creator>
  <cp:lastModifiedBy>Microsoft Office User</cp:lastModifiedBy>
  <cp:revision>1774</cp:revision>
  <cp:lastPrinted>2019-09-09T16:27:04Z</cp:lastPrinted>
  <dcterms:created xsi:type="dcterms:W3CDTF">2013-08-06T22:47:52Z</dcterms:created>
  <dcterms:modified xsi:type="dcterms:W3CDTF">2023-08-17T09:53:05Z</dcterms:modified>
</cp:coreProperties>
</file>