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56" r:id="rId2"/>
    <p:sldId id="1513" r:id="rId3"/>
    <p:sldId id="323" r:id="rId4"/>
    <p:sldId id="1511" r:id="rId5"/>
    <p:sldId id="1480" r:id="rId6"/>
    <p:sldId id="1512" r:id="rId7"/>
    <p:sldId id="1479" r:id="rId8"/>
    <p:sldId id="1483" r:id="rId9"/>
    <p:sldId id="1488" r:id="rId10"/>
    <p:sldId id="1525" r:id="rId11"/>
    <p:sldId id="1514" r:id="rId12"/>
    <p:sldId id="1526" r:id="rId13"/>
    <p:sldId id="1515" r:id="rId14"/>
    <p:sldId id="1516" r:id="rId15"/>
    <p:sldId id="1517" r:id="rId16"/>
    <p:sldId id="1518" r:id="rId17"/>
    <p:sldId id="1519" r:id="rId18"/>
    <p:sldId id="1521" r:id="rId19"/>
    <p:sldId id="1485" r:id="rId20"/>
    <p:sldId id="1486" r:id="rId21"/>
    <p:sldId id="1484" r:id="rId22"/>
    <p:sldId id="1522" r:id="rId23"/>
    <p:sldId id="1501" r:id="rId24"/>
    <p:sldId id="1527" r:id="rId25"/>
    <p:sldId id="1524" r:id="rId26"/>
    <p:sldId id="1497" r:id="rId27"/>
    <p:sldId id="1528" r:id="rId28"/>
    <p:sldId id="1502" r:id="rId29"/>
    <p:sldId id="1510" r:id="rId30"/>
    <p:sldId id="1508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ITC Avant Garde Std Md" panose="020B0602020202020204" pitchFamily="34" charset="0"/>
      <p:regular r:id="rId37"/>
      <p:bold r:id="rId38"/>
      <p:italic r:id="rId39"/>
      <p:boldItalic r:id="rId40"/>
    </p:embeddedFont>
    <p:embeddedFont>
      <p:font typeface="Rockwell" panose="02060603020205020403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685AAC8-D6EE-4B56-97A6-4366DF05AFC1}">
          <p14:sldIdLst>
            <p14:sldId id="256"/>
            <p14:sldId id="1513"/>
            <p14:sldId id="323"/>
            <p14:sldId id="1511"/>
            <p14:sldId id="1480"/>
            <p14:sldId id="1512"/>
            <p14:sldId id="1479"/>
            <p14:sldId id="1483"/>
            <p14:sldId id="1488"/>
            <p14:sldId id="1525"/>
            <p14:sldId id="1514"/>
            <p14:sldId id="1526"/>
            <p14:sldId id="1515"/>
            <p14:sldId id="1516"/>
            <p14:sldId id="1517"/>
            <p14:sldId id="1518"/>
            <p14:sldId id="1519"/>
            <p14:sldId id="1521"/>
            <p14:sldId id="1485"/>
            <p14:sldId id="1486"/>
            <p14:sldId id="1484"/>
            <p14:sldId id="1522"/>
            <p14:sldId id="1501"/>
            <p14:sldId id="1527"/>
            <p14:sldId id="1524"/>
            <p14:sldId id="1497"/>
            <p14:sldId id="1528"/>
            <p14:sldId id="1502"/>
            <p14:sldId id="1510"/>
            <p14:sldId id="15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4C4C4"/>
    <a:srgbClr val="00FFFF"/>
    <a:srgbClr val="5773FF"/>
    <a:srgbClr val="00FF00"/>
    <a:srgbClr val="00E500"/>
    <a:srgbClr val="FFFF00"/>
    <a:srgbClr val="FF00FF"/>
    <a:srgbClr val="DC1D00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9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27BC8-3667-4E4C-B8DA-B7024B1FE9AC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232DC-65B7-477B-836E-7C814751B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44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716E3-3EA4-444E-952B-F4C0EAB28424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D5C4D-5BCE-4D47-8E29-48896A457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697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716E3-3EA4-444E-952B-F4C0EAB28424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D5C4D-5BCE-4D47-8E29-48896A457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246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716E3-3EA4-444E-952B-F4C0EAB28424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D5C4D-5BCE-4D47-8E29-48896A457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61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716E3-3EA4-444E-952B-F4C0EAB28424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D5C4D-5BCE-4D47-8E29-48896A457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76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ln w="19050">
            <a:solidFill>
              <a:schemeClr val="bg1">
                <a:lumMod val="75000"/>
                <a:lumOff val="25000"/>
              </a:schemeClr>
            </a:solidFill>
          </a:ln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716E3-3EA4-444E-952B-F4C0EAB28424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D5C4D-5BCE-4D47-8E29-48896A457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41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716E3-3EA4-444E-952B-F4C0EAB28424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D5C4D-5BCE-4D47-8E29-48896A457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7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716E3-3EA4-444E-952B-F4C0EAB28424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D5C4D-5BCE-4D47-8E29-48896A457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02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716E3-3EA4-444E-952B-F4C0EAB28424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D5C4D-5BCE-4D47-8E29-48896A457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4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716E3-3EA4-444E-952B-F4C0EAB28424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D5C4D-5BCE-4D47-8E29-48896A457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614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716E3-3EA4-444E-952B-F4C0EAB28424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D5C4D-5BCE-4D47-8E29-48896A457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73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716E3-3EA4-444E-952B-F4C0EAB28424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D5C4D-5BCE-4D47-8E29-48896A457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62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103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txBody>
          <a:bodyPr vert="horz" lIns="180000" tIns="108000" rIns="18000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716E3-3EA4-444E-952B-F4C0EAB28424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D5C4D-5BCE-4D47-8E29-48896A4577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3194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ln>
            <a:noFill/>
          </a:ln>
          <a:solidFill>
            <a:schemeClr val="accent4">
              <a:lumMod val="40000"/>
              <a:lumOff val="60000"/>
            </a:schemeClr>
          </a:solidFill>
          <a:latin typeface="ITC Avant Garde Std Md" panose="020B06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3AA7A-E739-8344-CFB8-3A4B99F79D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9D7F6-A417-8C96-D989-2DE3A1FF86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D2AA0-BB89-F9B9-CC7A-32D32AF8B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8" t="17515" r="20074" b="19013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93B3EDF-57BB-93E8-652D-F55930F64BB3}"/>
              </a:ext>
            </a:extLst>
          </p:cNvPr>
          <p:cNvSpPr txBox="1">
            <a:spLocks/>
          </p:cNvSpPr>
          <p:nvPr/>
        </p:nvSpPr>
        <p:spPr>
          <a:xfrm>
            <a:off x="1179443" y="895350"/>
            <a:ext cx="9760227" cy="2900363"/>
          </a:xfrm>
          <a:prstGeom prst="rect">
            <a:avLst/>
          </a:prstGeom>
          <a:solidFill>
            <a:srgbClr val="262626">
              <a:alpha val="61961"/>
            </a:srgbClr>
          </a:solidFill>
          <a:ln w="19050">
            <a:solidFill>
              <a:schemeClr val="bg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  <a:latin typeface="ITC Avant Garde Std Md" panose="020B0602020202020204" pitchFamily="34" charset="0"/>
                <a:ea typeface="Moon 2.0" panose="00000500000000000000" pitchFamily="50" charset="0"/>
              </a:rPr>
              <a:t>The eROSITA sky survey and its first data release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E122B4-EF88-0926-18BA-AF227762DEC0}"/>
              </a:ext>
            </a:extLst>
          </p:cNvPr>
          <p:cNvSpPr/>
          <p:nvPr/>
        </p:nvSpPr>
        <p:spPr>
          <a:xfrm>
            <a:off x="-55136" y="4258527"/>
            <a:ext cx="12302272" cy="1754923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B1D4D8E-78E0-6353-EACF-00C2B129B017}"/>
              </a:ext>
            </a:extLst>
          </p:cNvPr>
          <p:cNvSpPr txBox="1">
            <a:spLocks/>
          </p:cNvSpPr>
          <p:nvPr/>
        </p:nvSpPr>
        <p:spPr>
          <a:xfrm>
            <a:off x="1524000" y="4411949"/>
            <a:ext cx="9144000" cy="143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chemeClr val="tx1">
                    <a:lumMod val="95000"/>
                  </a:schemeClr>
                </a:solidFill>
              </a:rPr>
              <a:t>Jeremy Sanders and Miriam Ramos-Ceja</a:t>
            </a:r>
          </a:p>
          <a:p>
            <a:r>
              <a:rPr lang="en-GB" sz="2200" i="1" dirty="0">
                <a:solidFill>
                  <a:schemeClr val="tx1">
                    <a:lumMod val="95000"/>
                  </a:schemeClr>
                </a:solidFill>
              </a:rPr>
              <a:t>Max Planck Institute for Extraterrestrial Physics (MPE)</a:t>
            </a:r>
          </a:p>
          <a:p>
            <a:r>
              <a:rPr lang="en-GB" dirty="0">
                <a:solidFill>
                  <a:schemeClr val="tx1">
                    <a:lumMod val="95000"/>
                  </a:schemeClr>
                </a:solidFill>
                <a:cs typeface="Calibri" panose="020F0502020204030204" pitchFamily="34" charset="0"/>
              </a:rPr>
              <a:t>On behalf of the eROSITA-DE team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78C2CC-0A15-2DA2-475C-F6782B327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74" y="4526106"/>
            <a:ext cx="1310914" cy="1271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07D042-26D1-D0F3-2934-28798FE10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3517" y="4526106"/>
            <a:ext cx="1711533" cy="127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8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5E7E3-E0D1-95C6-FB2C-B5EE722D8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Spacecraft and eROSITA operations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AA0B031-B290-D35D-7C59-BED02EF83278}"/>
              </a:ext>
            </a:extLst>
          </p:cNvPr>
          <p:cNvSpPr txBox="1">
            <a:spLocks/>
          </p:cNvSpPr>
          <p:nvPr/>
        </p:nvSpPr>
        <p:spPr>
          <a:xfrm>
            <a:off x="402373" y="1353016"/>
            <a:ext cx="3902927" cy="51295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Ground contact was made daily with SRG and eROSITA</a:t>
            </a:r>
          </a:p>
          <a:p>
            <a:r>
              <a:rPr lang="en-GB" sz="2200" dirty="0"/>
              <a:t>Mission control centre at NPO </a:t>
            </a:r>
            <a:r>
              <a:rPr lang="en-GB" sz="2200" dirty="0" err="1"/>
              <a:t>Lavochkin</a:t>
            </a:r>
            <a:r>
              <a:rPr lang="en-GB" sz="2200" dirty="0"/>
              <a:t> used two space-antennas to contact the spacecraft (</a:t>
            </a:r>
            <a:r>
              <a:rPr lang="en-GB" sz="2200" dirty="0" err="1"/>
              <a:t>Ussuriysk</a:t>
            </a:r>
            <a:r>
              <a:rPr lang="en-GB" sz="2200" dirty="0"/>
              <a:t> and Bear Lakes)</a:t>
            </a:r>
          </a:p>
          <a:p>
            <a:r>
              <a:rPr lang="en-GB" sz="2200" dirty="0"/>
              <a:t>eROSITA data received transferred from ground station to MPE via IKI (Space Research Institute of Russian Academy of Sciences)</a:t>
            </a:r>
          </a:p>
          <a:p>
            <a:r>
              <a:rPr lang="en-GB" sz="2200" dirty="0"/>
              <a:t>Total of 75GB of telemetry in eRASS1 (</a:t>
            </a:r>
            <a:r>
              <a:rPr lang="en-GB" sz="2200" dirty="0">
                <a:sym typeface="Symbol" panose="05050102010706020507" pitchFamily="18" charset="2"/>
              </a:rPr>
              <a:t></a:t>
            </a:r>
            <a:r>
              <a:rPr lang="en-GB" sz="2200" dirty="0"/>
              <a:t>407 MB per day)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2DDA4-F774-6E9A-FAA1-6DEEDD49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962" y="2239374"/>
            <a:ext cx="6975665" cy="2734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BF1A59-8838-0F32-D47E-327A619A9882}"/>
              </a:ext>
            </a:extLst>
          </p:cNvPr>
          <p:cNvSpPr txBox="1"/>
          <p:nvPr/>
        </p:nvSpPr>
        <p:spPr>
          <a:xfrm>
            <a:off x="4713952" y="4973807"/>
            <a:ext cx="707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Dumped data volume over eRASS1</a:t>
            </a:r>
          </a:p>
        </p:txBody>
      </p:sp>
    </p:spTree>
    <p:extLst>
      <p:ext uri="{BB962C8B-B14F-4D97-AF65-F5344CB8AC3E}">
        <p14:creationId xmlns:p14="http://schemas.microsoft.com/office/powerpoint/2010/main" val="2018783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Spacecraft operations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5780" y="1079500"/>
            <a:ext cx="5207000" cy="5410200"/>
          </a:xfrm>
        </p:spPr>
        <p:txBody>
          <a:bodyPr>
            <a:normAutofit/>
          </a:bodyPr>
          <a:lstStyle/>
          <a:p>
            <a:r>
              <a:rPr lang="en-GB" sz="2400" dirty="0"/>
              <a:t>eROSITA operations were done by MPE</a:t>
            </a:r>
          </a:p>
          <a:p>
            <a:pPr lvl="1"/>
            <a:r>
              <a:rPr lang="en-GB" sz="2000" dirty="0"/>
              <a:t>Team of </a:t>
            </a:r>
            <a:r>
              <a:rPr lang="en-GB" sz="2000" dirty="0">
                <a:sym typeface="Symbol" panose="05050102010706020507" pitchFamily="18" charset="2"/>
              </a:rPr>
              <a:t></a:t>
            </a:r>
            <a:r>
              <a:rPr lang="en-GB" sz="2000" dirty="0"/>
              <a:t>10 people</a:t>
            </a:r>
          </a:p>
          <a:p>
            <a:pPr lvl="1"/>
            <a:r>
              <a:rPr lang="en-GB" sz="2000" dirty="0"/>
              <a:t>Monitor health of cameras</a:t>
            </a:r>
          </a:p>
          <a:p>
            <a:pPr lvl="1"/>
            <a:r>
              <a:rPr lang="en-GB" sz="2000" dirty="0"/>
              <a:t>Downloading mass memory on spacecraft</a:t>
            </a:r>
          </a:p>
          <a:p>
            <a:pPr lvl="1"/>
            <a:r>
              <a:rPr lang="en-GB" sz="2000" dirty="0"/>
              <a:t>Special activities and observations to monitor health of instrument (e.g. look for contamination after orbit correction)</a:t>
            </a:r>
          </a:p>
          <a:p>
            <a:r>
              <a:rPr lang="en-GB" sz="2400" dirty="0"/>
              <a:t>Issues encountered include</a:t>
            </a:r>
          </a:p>
          <a:p>
            <a:pPr lvl="1"/>
            <a:r>
              <a:rPr lang="en-GB" sz="2000" dirty="0"/>
              <a:t>Single Event Upsets (SEU) affect Instrument and Thermal Controller (ITC) and camera electronics, requiring resets</a:t>
            </a:r>
          </a:p>
          <a:p>
            <a:pPr lvl="1"/>
            <a:r>
              <a:rPr lang="en-GB" sz="2000" dirty="0"/>
              <a:t>Leak of optical light into two of the cameras, leading to increased background and problems with spectroscopy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1817B4-DB91-1296-F64D-03636FEF3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144" y="1489991"/>
            <a:ext cx="5069726" cy="35131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9C97DF-55E7-1464-7D60-313CEFAFF624}"/>
              </a:ext>
            </a:extLst>
          </p:cNvPr>
          <p:cNvSpPr txBox="1"/>
          <p:nvPr/>
        </p:nvSpPr>
        <p:spPr>
          <a:xfrm>
            <a:off x="6281245" y="5159106"/>
            <a:ext cx="5400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Observing efficiency for each of the seven cameras. A malfunction in the ITC required a reset in Feb 2020.</a:t>
            </a:r>
            <a:br>
              <a:rPr lang="en-GB" dirty="0"/>
            </a:b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overall obs. efficiency was 96.5% during eRASS1.</a:t>
            </a:r>
          </a:p>
        </p:txBody>
      </p:sp>
    </p:spTree>
    <p:extLst>
      <p:ext uri="{BB962C8B-B14F-4D97-AF65-F5344CB8AC3E}">
        <p14:creationId xmlns:p14="http://schemas.microsoft.com/office/powerpoint/2010/main" val="1630573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Spacecraft operations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5780" y="1079500"/>
            <a:ext cx="5207000" cy="5410200"/>
          </a:xfrm>
        </p:spPr>
        <p:txBody>
          <a:bodyPr>
            <a:normAutofit/>
          </a:bodyPr>
          <a:lstStyle/>
          <a:p>
            <a:r>
              <a:rPr lang="en-GB" sz="2400" dirty="0"/>
              <a:t>eROSITA operations were done by MPE</a:t>
            </a:r>
          </a:p>
          <a:p>
            <a:pPr lvl="1"/>
            <a:r>
              <a:rPr lang="en-GB" sz="2000" dirty="0"/>
              <a:t>Team of </a:t>
            </a:r>
            <a:r>
              <a:rPr lang="en-GB" sz="2000" dirty="0">
                <a:sym typeface="Symbol" panose="05050102010706020507" pitchFamily="18" charset="2"/>
              </a:rPr>
              <a:t></a:t>
            </a:r>
            <a:r>
              <a:rPr lang="en-GB" sz="2000" dirty="0"/>
              <a:t>10 people</a:t>
            </a:r>
          </a:p>
          <a:p>
            <a:pPr lvl="1"/>
            <a:r>
              <a:rPr lang="en-GB" sz="2000" dirty="0"/>
              <a:t>Monitor health of cameras</a:t>
            </a:r>
          </a:p>
          <a:p>
            <a:pPr lvl="1"/>
            <a:r>
              <a:rPr lang="en-GB" sz="2000" dirty="0"/>
              <a:t>Downloading mass memory on spacecraft</a:t>
            </a:r>
          </a:p>
          <a:p>
            <a:pPr lvl="1"/>
            <a:r>
              <a:rPr lang="en-GB" sz="2000" dirty="0"/>
              <a:t>Special activities and observations to monitor health of instrument (e.g. look for contamination after orbit correction)</a:t>
            </a:r>
          </a:p>
          <a:p>
            <a:r>
              <a:rPr lang="en-GB" sz="2400" dirty="0"/>
              <a:t>Issues encountered include</a:t>
            </a:r>
          </a:p>
          <a:p>
            <a:pPr lvl="1"/>
            <a:r>
              <a:rPr lang="en-GB" sz="2000" dirty="0"/>
              <a:t>Single Event Upsets (SEU) affect Instrument and Thermal Controller (ITC) and camera electronics, requiring resets</a:t>
            </a:r>
          </a:p>
          <a:p>
            <a:pPr lvl="1"/>
            <a:r>
              <a:rPr lang="en-GB" sz="2000" dirty="0"/>
              <a:t>Leak of optical light into two of the cameras, leading to increased background and problems with spectroscopy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C97DF-55E7-1464-7D60-313CEFAFF624}"/>
              </a:ext>
            </a:extLst>
          </p:cNvPr>
          <p:cNvSpPr txBox="1"/>
          <p:nvPr/>
        </p:nvSpPr>
        <p:spPr>
          <a:xfrm>
            <a:off x="6237249" y="4954834"/>
            <a:ext cx="5620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Images of the light leak in the two affected cameras in detector coordinates, TM5 (left) and TM7 (right)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9A42E-7F74-880A-B23B-066BB2297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82" y="1853624"/>
            <a:ext cx="5497109" cy="29128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329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9DA5-C622-A43E-3B9E-91F1BB6E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0BF92-C3E0-2516-CD7C-E8498D672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380"/>
            <a:ext cx="10515600" cy="4526583"/>
          </a:xfrm>
        </p:spPr>
        <p:txBody>
          <a:bodyPr>
            <a:normAutofit/>
          </a:bodyPr>
          <a:lstStyle/>
          <a:p>
            <a:r>
              <a:rPr lang="en-GB" dirty="0"/>
              <a:t>Initially the data transferred from IKI are picked up by a pre-processing pipeline</a:t>
            </a:r>
          </a:p>
          <a:p>
            <a:pPr lvl="1"/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tmsplit</a:t>
            </a:r>
            <a:r>
              <a:rPr lang="en-GB" dirty="0"/>
              <a:t> task:</a:t>
            </a:r>
          </a:p>
          <a:p>
            <a:pPr lvl="2"/>
            <a:r>
              <a:rPr lang="en-GB" dirty="0"/>
              <a:t>Archive binary telemetry into archive</a:t>
            </a:r>
          </a:p>
          <a:p>
            <a:pPr lvl="2"/>
            <a:r>
              <a:rPr lang="en-GB" dirty="0"/>
              <a:t>Decode to FITS (using XML specification)</a:t>
            </a:r>
          </a:p>
          <a:p>
            <a:pPr lvl="2"/>
            <a:r>
              <a:rPr lang="en-GB" dirty="0"/>
              <a:t>Generate good-time-intervals (GTIs) based on data completeness</a:t>
            </a:r>
          </a:p>
          <a:p>
            <a:pPr lvl="2"/>
            <a:r>
              <a:rPr lang="en-GB" dirty="0"/>
              <a:t>Archive FITS files (organised by 4-hour “</a:t>
            </a:r>
            <a:r>
              <a:rPr lang="en-GB" dirty="0" err="1"/>
              <a:t>erodays</a:t>
            </a:r>
            <a:r>
              <a:rPr lang="en-GB" dirty="0"/>
              <a:t>”)</a:t>
            </a:r>
          </a:p>
          <a:p>
            <a:pPr lvl="2"/>
            <a:r>
              <a:rPr lang="en-GB" dirty="0"/>
              <a:t>Pass to Near Real Time Analysis (NRTA)</a:t>
            </a:r>
            <a:r>
              <a:rPr lang="en-GB" i="1" dirty="0"/>
              <a:t> [unfortunately no time to discuss this today]</a:t>
            </a:r>
          </a:p>
          <a:p>
            <a:r>
              <a:rPr lang="en-GB" dirty="0"/>
              <a:t>The data are then processed by a pipeline, organised into “chains” as part of the eROSITA Science Analysis Software System (</a:t>
            </a:r>
            <a:r>
              <a:rPr lang="en-GB" dirty="0" err="1"/>
              <a:t>eSASS</a:t>
            </a:r>
            <a:r>
              <a:rPr lang="en-GB" dirty="0"/>
              <a:t>), controlled by the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eropipe</a:t>
            </a:r>
            <a:r>
              <a:rPr lang="en-GB" dirty="0"/>
              <a:t> task.</a:t>
            </a:r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0680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C094-888A-C863-2C27-A534350A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processing: TEL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2D69-BC56-A108-9FE9-1FF6FBCE2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50" y="1044717"/>
            <a:ext cx="5360017" cy="5261247"/>
          </a:xfrm>
        </p:spPr>
        <p:txBody>
          <a:bodyPr>
            <a:normAutofit fontScale="92500"/>
          </a:bodyPr>
          <a:lstStyle/>
          <a:p>
            <a:r>
              <a:rPr lang="en-GB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TEL chain</a:t>
            </a:r>
            <a:r>
              <a:rPr lang="en-GB" dirty="0"/>
              <a:t>: event processing</a:t>
            </a:r>
          </a:p>
          <a:p>
            <a:pPr lvl="1"/>
            <a:r>
              <a:rPr lang="en-GB" i="1" dirty="0"/>
              <a:t>“</a:t>
            </a:r>
            <a:r>
              <a:rPr lang="en-GB" dirty="0"/>
              <a:t>events</a:t>
            </a:r>
            <a:r>
              <a:rPr lang="en-GB" i="1" dirty="0"/>
              <a:t>”</a:t>
            </a:r>
            <a:r>
              <a:rPr lang="en-GB" dirty="0"/>
              <a:t> are the individual detections of photons or background events consisting of time, position, energy and “pattern” of detection on CCD</a:t>
            </a:r>
          </a:p>
          <a:p>
            <a:pPr lvl="1"/>
            <a:r>
              <a:rPr lang="en-GB" dirty="0"/>
              <a:t>Number of events is referred to as “counts”</a:t>
            </a:r>
          </a:p>
          <a:p>
            <a:pPr lvl="1"/>
            <a:r>
              <a:rPr lang="en-GB" dirty="0"/>
              <a:t>Event file preparation: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evprep</a:t>
            </a:r>
            <a:r>
              <a:rPr lang="en-GB" dirty="0"/>
              <a:t> and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ftfindhotpix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Pattern recombination: </a:t>
            </a: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pattern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Energy calibration: </a:t>
            </a: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energy</a:t>
            </a:r>
            <a:r>
              <a:rPr lang="en-GB" dirty="0"/>
              <a:t>.</a:t>
            </a:r>
            <a:endParaRPr lang="en-GB" dirty="0">
              <a:solidFill>
                <a:schemeClr val="accent4">
                  <a:lumMod val="40000"/>
                  <a:lumOff val="60000"/>
                </a:schemeClr>
              </a:solidFill>
              <a:latin typeface="Rockwell" panose="02060603020205020403" pitchFamily="18" charset="0"/>
            </a:endParaRPr>
          </a:p>
          <a:p>
            <a:pPr lvl="1"/>
            <a:r>
              <a:rPr lang="en-GB" dirty="0"/>
              <a:t>Attitude calculation: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attprep</a:t>
            </a:r>
            <a:r>
              <a:rPr lang="en-GB" dirty="0"/>
              <a:t>,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telatt</a:t>
            </a:r>
            <a:r>
              <a:rPr lang="en-GB" dirty="0"/>
              <a:t> and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evatt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Split data into tiles: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telgti</a:t>
            </a:r>
            <a:r>
              <a:rPr lang="en-GB" dirty="0"/>
              <a:t>,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telselect</a:t>
            </a:r>
            <a:r>
              <a:rPr lang="en-GB" dirty="0"/>
              <a:t>,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telstage</a:t>
            </a:r>
            <a:r>
              <a:rPr lang="en-GB" dirty="0"/>
              <a:t>.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EF025-08C0-728A-D3E0-57E334475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33" y="2954028"/>
            <a:ext cx="5243717" cy="2982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FA9F8B-77D9-AE5E-BEEC-8183A523C087}"/>
              </a:ext>
            </a:extLst>
          </p:cNvPr>
          <p:cNvSpPr txBox="1"/>
          <p:nvPr/>
        </p:nvSpPr>
        <p:spPr>
          <a:xfrm>
            <a:off x="6604173" y="5982799"/>
            <a:ext cx="5071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Sky is split into 4700 overlapping sky tiles (</a:t>
            </a:r>
            <a:r>
              <a:rPr lang="en-GB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3.6°×3.6°</a:t>
            </a:r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), numbered by RA and Dec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1C61A4-2DA2-4800-B29E-FB4C99A82644}"/>
              </a:ext>
            </a:extLst>
          </p:cNvPr>
          <p:cNvGrpSpPr/>
          <p:nvPr/>
        </p:nvGrpSpPr>
        <p:grpSpPr>
          <a:xfrm>
            <a:off x="9873938" y="1032486"/>
            <a:ext cx="1701025" cy="1693538"/>
            <a:chOff x="3867150" y="1346200"/>
            <a:chExt cx="2160000" cy="215049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633DA84-A76F-8C2D-FD0E-164E56BB0C13}"/>
                </a:ext>
              </a:extLst>
            </p:cNvPr>
            <p:cNvSpPr/>
            <p:nvPr/>
          </p:nvSpPr>
          <p:spPr>
            <a:xfrm>
              <a:off x="3867150" y="1346200"/>
              <a:ext cx="540000" cy="54000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A3A314-82A0-A60C-D765-0C0E38556877}"/>
                </a:ext>
              </a:extLst>
            </p:cNvPr>
            <p:cNvSpPr/>
            <p:nvPr/>
          </p:nvSpPr>
          <p:spPr>
            <a:xfrm>
              <a:off x="4407150" y="1346200"/>
              <a:ext cx="540000" cy="54000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824966-03E8-A5F7-F383-32ABABA65959}"/>
                </a:ext>
              </a:extLst>
            </p:cNvPr>
            <p:cNvSpPr/>
            <p:nvPr/>
          </p:nvSpPr>
          <p:spPr>
            <a:xfrm>
              <a:off x="4947150" y="1346200"/>
              <a:ext cx="540000" cy="54000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002854-7CAB-571B-55D1-E71291B322F4}"/>
                </a:ext>
              </a:extLst>
            </p:cNvPr>
            <p:cNvSpPr/>
            <p:nvPr/>
          </p:nvSpPr>
          <p:spPr>
            <a:xfrm>
              <a:off x="5487150" y="1346200"/>
              <a:ext cx="540000" cy="54000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9891FB-66F5-E69E-D9B8-B20DCEFC6214}"/>
                </a:ext>
              </a:extLst>
            </p:cNvPr>
            <p:cNvSpPr/>
            <p:nvPr/>
          </p:nvSpPr>
          <p:spPr>
            <a:xfrm>
              <a:off x="3867150" y="1886200"/>
              <a:ext cx="540000" cy="54000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3E6893-C348-4620-1AFF-D889AD4F2783}"/>
                </a:ext>
              </a:extLst>
            </p:cNvPr>
            <p:cNvSpPr/>
            <p:nvPr/>
          </p:nvSpPr>
          <p:spPr>
            <a:xfrm>
              <a:off x="4407150" y="1886200"/>
              <a:ext cx="540000" cy="540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564BD6-2D1F-32DD-18F3-B98589F9492F}"/>
                </a:ext>
              </a:extLst>
            </p:cNvPr>
            <p:cNvSpPr/>
            <p:nvPr/>
          </p:nvSpPr>
          <p:spPr>
            <a:xfrm>
              <a:off x="4947150" y="1886200"/>
              <a:ext cx="540000" cy="54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821CA3-66AF-DE4D-5F9E-6C8CE0084A1C}"/>
                </a:ext>
              </a:extLst>
            </p:cNvPr>
            <p:cNvSpPr/>
            <p:nvPr/>
          </p:nvSpPr>
          <p:spPr>
            <a:xfrm>
              <a:off x="5487150" y="1886200"/>
              <a:ext cx="540000" cy="54000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2AE7DC-ADB5-B311-6C8B-6B8F46899F51}"/>
                </a:ext>
              </a:extLst>
            </p:cNvPr>
            <p:cNvSpPr/>
            <p:nvPr/>
          </p:nvSpPr>
          <p:spPr>
            <a:xfrm>
              <a:off x="3867150" y="2426200"/>
              <a:ext cx="540000" cy="54000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308F7E-47A2-F673-2B36-B902F52A51B4}"/>
                </a:ext>
              </a:extLst>
            </p:cNvPr>
            <p:cNvSpPr/>
            <p:nvPr/>
          </p:nvSpPr>
          <p:spPr>
            <a:xfrm>
              <a:off x="4407150" y="2426200"/>
              <a:ext cx="540000" cy="54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BE9413-375E-E269-15FA-3F9D5B23E892}"/>
                </a:ext>
              </a:extLst>
            </p:cNvPr>
            <p:cNvSpPr/>
            <p:nvPr/>
          </p:nvSpPr>
          <p:spPr>
            <a:xfrm>
              <a:off x="4947150" y="2426200"/>
              <a:ext cx="540000" cy="54000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7C3CE2-4921-4A0B-4F07-65841888E37C}"/>
                </a:ext>
              </a:extLst>
            </p:cNvPr>
            <p:cNvSpPr/>
            <p:nvPr/>
          </p:nvSpPr>
          <p:spPr>
            <a:xfrm>
              <a:off x="5487150" y="2426200"/>
              <a:ext cx="540000" cy="54000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6D6417-9909-349A-FB7F-BCE03C4291BD}"/>
                </a:ext>
              </a:extLst>
            </p:cNvPr>
            <p:cNvSpPr/>
            <p:nvPr/>
          </p:nvSpPr>
          <p:spPr>
            <a:xfrm>
              <a:off x="3867150" y="2956693"/>
              <a:ext cx="540000" cy="54000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24748E7-51DB-358A-B58F-09F93FE917EC}"/>
                </a:ext>
              </a:extLst>
            </p:cNvPr>
            <p:cNvSpPr/>
            <p:nvPr/>
          </p:nvSpPr>
          <p:spPr>
            <a:xfrm>
              <a:off x="4407150" y="2956693"/>
              <a:ext cx="540000" cy="54000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8705C7C-E705-D310-2576-D1BDAC1A9F5E}"/>
                </a:ext>
              </a:extLst>
            </p:cNvPr>
            <p:cNvSpPr/>
            <p:nvPr/>
          </p:nvSpPr>
          <p:spPr>
            <a:xfrm>
              <a:off x="4947150" y="2956693"/>
              <a:ext cx="540000" cy="54000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7BB2BB4-44C9-29D0-B1AB-94A3E2EEAD89}"/>
                </a:ext>
              </a:extLst>
            </p:cNvPr>
            <p:cNvSpPr/>
            <p:nvPr/>
          </p:nvSpPr>
          <p:spPr>
            <a:xfrm>
              <a:off x="5487150" y="2956693"/>
              <a:ext cx="540000" cy="540000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853E3D0-D233-8348-6D50-B6A1FB5BE568}"/>
              </a:ext>
            </a:extLst>
          </p:cNvPr>
          <p:cNvSpPr txBox="1"/>
          <p:nvPr/>
        </p:nvSpPr>
        <p:spPr>
          <a:xfrm>
            <a:off x="6683298" y="1164120"/>
            <a:ext cx="28844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X-ray events can give rise to charge signal in multiple pixels (“pattern”). Need to compute position and total energy, accounting for noise.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468BC4-D735-F736-3E14-22B07771BE17}"/>
              </a:ext>
            </a:extLst>
          </p:cNvPr>
          <p:cNvSpPr/>
          <p:nvPr/>
        </p:nvSpPr>
        <p:spPr>
          <a:xfrm>
            <a:off x="9708995" y="919521"/>
            <a:ext cx="2022088" cy="1927756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812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CE497-D335-1A00-5536-9B57B55A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processing: EXP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93411-DB72-41CF-DCB5-578194A4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892" y="1548588"/>
            <a:ext cx="6242708" cy="463846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EXP</a:t>
            </a:r>
            <a:r>
              <a:rPr lang="en-GB" dirty="0"/>
              <a:t> chain: event processing and image creation</a:t>
            </a:r>
          </a:p>
          <a:p>
            <a:pPr lvl="1"/>
            <a:r>
              <a:rPr lang="en-GB" dirty="0"/>
              <a:t>Event data collected in each sky tile are merged for each TM: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expmerge</a:t>
            </a:r>
            <a:endParaRPr lang="en-GB" dirty="0">
              <a:solidFill>
                <a:schemeClr val="accent4">
                  <a:lumMod val="40000"/>
                  <a:lumOff val="60000"/>
                </a:schemeClr>
              </a:solidFill>
              <a:latin typeface="Rockwell" panose="02060603020205020403" pitchFamily="18" charset="0"/>
            </a:endParaRPr>
          </a:p>
          <a:p>
            <a:pPr lvl="1"/>
            <a:r>
              <a:rPr lang="en-GB" dirty="0"/>
              <a:t>Compute sky coordinates of events: </a:t>
            </a: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radec2xy</a:t>
            </a:r>
          </a:p>
          <a:p>
            <a:pPr lvl="1"/>
            <a:r>
              <a:rPr lang="en-GB" dirty="0"/>
              <a:t>Combine all TM events together and make images: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evtool</a:t>
            </a:r>
            <a:endParaRPr lang="en-GB" dirty="0">
              <a:solidFill>
                <a:schemeClr val="accent4">
                  <a:lumMod val="40000"/>
                  <a:lumOff val="60000"/>
                </a:schemeClr>
              </a:solidFill>
              <a:latin typeface="Rockwell" panose="02060603020205020403" pitchFamily="18" charset="0"/>
            </a:endParaRPr>
          </a:p>
          <a:p>
            <a:pPr lvl="1"/>
            <a:r>
              <a:rPr lang="en-GB" dirty="0"/>
              <a:t>Optional creation of GTIs based on detection of X-ray flares: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flaregti</a:t>
            </a:r>
            <a:r>
              <a:rPr lang="en-GB" dirty="0"/>
              <a:t> (not used for eRASS1 due to lack of flares)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0A595D-0B2A-F156-541C-3BD261B69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613" y="1548588"/>
            <a:ext cx="4086495" cy="4086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595C46-09F4-6991-429E-6C0BE26481A4}"/>
              </a:ext>
            </a:extLst>
          </p:cNvPr>
          <p:cNvSpPr txBox="1"/>
          <p:nvPr/>
        </p:nvSpPr>
        <p:spPr>
          <a:xfrm>
            <a:off x="8028045" y="5635083"/>
            <a:ext cx="3315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Example X-ray event count image of sky tile in the band 0.2-2.3 keV</a:t>
            </a:r>
          </a:p>
        </p:txBody>
      </p:sp>
    </p:spTree>
    <p:extLst>
      <p:ext uri="{BB962C8B-B14F-4D97-AF65-F5344CB8AC3E}">
        <p14:creationId xmlns:p14="http://schemas.microsoft.com/office/powerpoint/2010/main" val="3059341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DE59C-4DE9-1BD2-BEA6-E0114592E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processing: DET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E771B-D96C-F50E-7E22-77A4DECDA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981" y="1254919"/>
            <a:ext cx="7146073" cy="5032105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DET</a:t>
            </a:r>
            <a:r>
              <a:rPr lang="en-GB" dirty="0"/>
              <a:t> chain: exposure maps and source detection</a:t>
            </a:r>
          </a:p>
          <a:p>
            <a:pPr lvl="1"/>
            <a:r>
              <a:rPr lang="en-GB" dirty="0"/>
              <a:t>Calculate exposure time at each sky location (relative to on-axis full eROSITA), including effect of vignetting, bad pixels, GTIs: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expmap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Make masks for source detection: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ermask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Initial source finding: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erbox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Background determination: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erbackmap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PSF fitting of initial sources: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ermldet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Aperture photometry :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apetool</a:t>
            </a:r>
            <a:endParaRPr lang="en-GB" dirty="0"/>
          </a:p>
          <a:p>
            <a:pPr lvl="1"/>
            <a:r>
              <a:rPr lang="en-GB" dirty="0"/>
              <a:t>Sensitivity maps: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ersensmap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Catalogue creation: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catprep</a:t>
            </a:r>
            <a:r>
              <a:rPr lang="en-GB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87C0B8-160F-8CF0-0FB3-1AF89B972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45" y="1328207"/>
            <a:ext cx="4029367" cy="44705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1CEE24-7AB3-02FA-9D67-1B9DFEABB451}"/>
              </a:ext>
            </a:extLst>
          </p:cNvPr>
          <p:cNvSpPr txBox="1"/>
          <p:nvPr/>
        </p:nvSpPr>
        <p:spPr>
          <a:xfrm>
            <a:off x="7772851" y="5850784"/>
            <a:ext cx="3887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Example exposure map for previous tile</a:t>
            </a:r>
          </a:p>
          <a:p>
            <a:pPr algn="ct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(in seconds)</a:t>
            </a:r>
          </a:p>
        </p:txBody>
      </p:sp>
    </p:spTree>
    <p:extLst>
      <p:ext uri="{BB962C8B-B14F-4D97-AF65-F5344CB8AC3E}">
        <p14:creationId xmlns:p14="http://schemas.microsoft.com/office/powerpoint/2010/main" val="21802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5252C4-77F0-BB2B-9E2A-0421E838706B}"/>
              </a:ext>
            </a:extLst>
          </p:cNvPr>
          <p:cNvSpPr/>
          <p:nvPr/>
        </p:nvSpPr>
        <p:spPr>
          <a:xfrm>
            <a:off x="1886261" y="2646556"/>
            <a:ext cx="8447202" cy="350148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DE59C-4DE9-1BD2-BEA6-E0114592E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processing: SOU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E771B-D96C-F50E-7E22-77A4DECDA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276" y="1128538"/>
            <a:ext cx="11004123" cy="172822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SOU</a:t>
            </a:r>
            <a:r>
              <a:rPr lang="en-GB" dirty="0"/>
              <a:t> chain: source specific products</a:t>
            </a:r>
          </a:p>
          <a:p>
            <a:pPr lvl="1"/>
            <a:r>
              <a:rPr lang="en-GB" dirty="0"/>
              <a:t>Calculate </a:t>
            </a:r>
            <a:r>
              <a:rPr lang="en-GB" dirty="0" err="1"/>
              <a:t>lightcurves</a:t>
            </a:r>
            <a:r>
              <a:rPr lang="en-GB" dirty="0"/>
              <a:t>, spectra, background spectra and response matrices for the brightest sources (detection likelihood&gt;20):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srctool</a:t>
            </a:r>
            <a:r>
              <a:rPr lang="en-GB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C54CB-5185-EF6D-8758-FFCDC3600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025" y="2856765"/>
            <a:ext cx="3973997" cy="2105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94EF45-C2BE-E0F3-0519-8194EF83C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450" y="2856765"/>
            <a:ext cx="3790525" cy="3066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EA1A03-4D8B-CAE2-27AA-02BEDBDBD275}"/>
              </a:ext>
            </a:extLst>
          </p:cNvPr>
          <p:cNvSpPr txBox="1"/>
          <p:nvPr/>
        </p:nvSpPr>
        <p:spPr>
          <a:xfrm>
            <a:off x="2616820" y="5043882"/>
            <a:ext cx="35434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Light curve and spectrum of the ﬁrst eROSITA Quasi Periodic </a:t>
            </a:r>
            <a:r>
              <a:rPr lang="en-GB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Eruptor</a:t>
            </a:r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(eRO-QPE1; </a:t>
            </a:r>
            <a:r>
              <a:rPr lang="en-GB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Arcodia</a:t>
            </a:r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et al. 2021)</a:t>
            </a:r>
          </a:p>
        </p:txBody>
      </p:sp>
    </p:spTree>
    <p:extLst>
      <p:ext uri="{BB962C8B-B14F-4D97-AF65-F5344CB8AC3E}">
        <p14:creationId xmlns:p14="http://schemas.microsoft.com/office/powerpoint/2010/main" val="405880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4B0E2-D7C2-7EA8-8188-270DA29E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eROSITA Science Analysis Software System (</a:t>
            </a:r>
            <a:r>
              <a:rPr lang="en-GB" sz="3600" dirty="0" err="1"/>
              <a:t>eSASS</a:t>
            </a:r>
            <a:r>
              <a:rPr lang="en-GB" sz="3600" dirty="0"/>
              <a:t>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1F452-9883-2EA7-C27C-019157025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3499"/>
            <a:ext cx="10515600" cy="5097037"/>
          </a:xfrm>
        </p:spPr>
        <p:txBody>
          <a:bodyPr>
            <a:normAutofit fontScale="92500"/>
          </a:bodyPr>
          <a:lstStyle/>
          <a:p>
            <a:r>
              <a:rPr lang="en-GB" dirty="0"/>
              <a:t>Developed in modern Fortran 90+</a:t>
            </a:r>
          </a:p>
          <a:p>
            <a:pPr lvl="1"/>
            <a:r>
              <a:rPr lang="en-GB" dirty="0"/>
              <a:t>Choice was motivated by </a:t>
            </a:r>
            <a:r>
              <a:rPr lang="en-GB" dirty="0" err="1"/>
              <a:t>eSASS</a:t>
            </a:r>
            <a:r>
              <a:rPr lang="en-GB" dirty="0"/>
              <a:t> team ranging from scientists to software developers</a:t>
            </a:r>
          </a:p>
          <a:p>
            <a:r>
              <a:rPr lang="en-GB" dirty="0"/>
              <a:t>Built on knowledge and experience from ROSAT and XMM-Newton data pipelines (some developers the same)</a:t>
            </a:r>
          </a:p>
          <a:p>
            <a:r>
              <a:rPr lang="en-GB" dirty="0"/>
              <a:t>Aims to be standard-compliant in producing products for X-ray astronomy</a:t>
            </a:r>
          </a:p>
          <a:p>
            <a:r>
              <a:rPr lang="en-GB" dirty="0"/>
              <a:t>Delivered as source (supported for Ubuntu Linux) and in Docker format for EDR and eRASS1</a:t>
            </a:r>
          </a:p>
          <a:p>
            <a:r>
              <a:rPr lang="en-GB" dirty="0"/>
              <a:t>GPL Licence, with git version control</a:t>
            </a:r>
          </a:p>
          <a:p>
            <a:r>
              <a:rPr lang="en-GB" dirty="0"/>
              <a:t>Additional web tools built by team</a:t>
            </a:r>
          </a:p>
          <a:p>
            <a:pPr lvl="1"/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DATool</a:t>
            </a:r>
            <a:r>
              <a:rPr lang="en-GB" dirty="0"/>
              <a:t>: web data delivery for collaboration (Fortran/Python + PHP)</a:t>
            </a:r>
          </a:p>
          <a:p>
            <a:pPr lvl="1"/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eROPub</a:t>
            </a:r>
            <a:r>
              <a:rPr lang="en-GB" dirty="0"/>
              <a:t> and </a:t>
            </a: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Rockwell" panose="02060603020205020403" pitchFamily="18" charset="0"/>
              </a:rPr>
              <a:t>eROSE</a:t>
            </a:r>
            <a:r>
              <a:rPr lang="en-GB" dirty="0"/>
              <a:t>: Publication and project database and sky viewer (Python + Django + PostgreSQL)</a:t>
            </a:r>
          </a:p>
        </p:txBody>
      </p:sp>
    </p:spTree>
    <p:extLst>
      <p:ext uri="{BB962C8B-B14F-4D97-AF65-F5344CB8AC3E}">
        <p14:creationId xmlns:p14="http://schemas.microsoft.com/office/powerpoint/2010/main" val="1931927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D2AA0-3EB3-45E8-58ED-B71F23D59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eROSITA eRASS1 sky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8AE704-A3E5-620F-5C67-E9DA64B0C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681037"/>
            <a:ext cx="11537949" cy="586078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177410-40BE-994D-B84D-8180B2D54CB7}"/>
              </a:ext>
            </a:extLst>
          </p:cNvPr>
          <p:cNvSpPr txBox="1"/>
          <p:nvPr/>
        </p:nvSpPr>
        <p:spPr>
          <a:xfrm>
            <a:off x="2266156" y="6519445"/>
            <a:ext cx="76596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</a:schemeClr>
                </a:solidFill>
                <a:cs typeface="Calibri" panose="020F0502020204030204" pitchFamily="34" charset="0"/>
              </a:rPr>
              <a:t>J. Sanders, H. Brunner (MPE), E. </a:t>
            </a:r>
            <a:r>
              <a:rPr lang="en-US" sz="1600" dirty="0" err="1">
                <a:solidFill>
                  <a:schemeClr val="tx1">
                    <a:lumMod val="85000"/>
                  </a:schemeClr>
                </a:solidFill>
                <a:cs typeface="Calibri" panose="020F0502020204030204" pitchFamily="34" charset="0"/>
              </a:rPr>
              <a:t>Churazov</a:t>
            </a:r>
            <a:r>
              <a:rPr lang="en-US" sz="1600" dirty="0">
                <a:solidFill>
                  <a:schemeClr val="tx1">
                    <a:lumMod val="85000"/>
                  </a:schemeClr>
                </a:solidFill>
                <a:cs typeface="Calibri" panose="020F0502020204030204" pitchFamily="34" charset="0"/>
              </a:rPr>
              <a:t>, M. </a:t>
            </a:r>
            <a:r>
              <a:rPr lang="en-US" sz="1600" dirty="0" err="1">
                <a:solidFill>
                  <a:schemeClr val="tx1">
                    <a:lumMod val="85000"/>
                  </a:schemeClr>
                </a:solidFill>
                <a:cs typeface="Calibri" panose="020F0502020204030204" pitchFamily="34" charset="0"/>
              </a:rPr>
              <a:t>Gilfanov</a:t>
            </a:r>
            <a:r>
              <a:rPr lang="en-US" sz="1600" dirty="0">
                <a:solidFill>
                  <a:schemeClr val="tx1">
                    <a:lumMod val="85000"/>
                  </a:schemeClr>
                </a:solidFill>
                <a:cs typeface="Calibri" panose="020F0502020204030204" pitchFamily="34" charset="0"/>
              </a:rPr>
              <a:t> (IKI), and </a:t>
            </a:r>
            <a:r>
              <a:rPr lang="en-US" sz="1600" dirty="0" err="1">
                <a:solidFill>
                  <a:schemeClr val="tx1">
                    <a:lumMod val="85000"/>
                  </a:schemeClr>
                </a:solidFill>
                <a:cs typeface="Calibri" panose="020F0502020204030204" pitchFamily="34" charset="0"/>
              </a:rPr>
              <a:t>eSASS</a:t>
            </a:r>
            <a:r>
              <a:rPr lang="en-US" sz="1600" dirty="0">
                <a:solidFill>
                  <a:schemeClr val="tx1">
                    <a:lumMod val="85000"/>
                  </a:schemeClr>
                </a:solidFill>
                <a:cs typeface="Calibri" panose="020F0502020204030204" pitchFamily="34" charset="0"/>
              </a:rPr>
              <a:t> team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9B50CC-9BF3-E1C2-4B56-53600B1F27B1}"/>
              </a:ext>
            </a:extLst>
          </p:cNvPr>
          <p:cNvGrpSpPr/>
          <p:nvPr/>
        </p:nvGrpSpPr>
        <p:grpSpPr>
          <a:xfrm>
            <a:off x="279400" y="531076"/>
            <a:ext cx="9373572" cy="6010750"/>
            <a:chOff x="279400" y="531076"/>
            <a:chExt cx="9373572" cy="60107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E8BDC25-F33A-E2DA-552B-08FD06C8CDD8}"/>
                </a:ext>
              </a:extLst>
            </p:cNvPr>
            <p:cNvGrpSpPr/>
            <p:nvPr/>
          </p:nvGrpSpPr>
          <p:grpSpPr>
            <a:xfrm>
              <a:off x="6048375" y="531076"/>
              <a:ext cx="3604597" cy="6010750"/>
              <a:chOff x="6048375" y="531076"/>
              <a:chExt cx="3604597" cy="601075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F49C1BA-6DC2-9AB0-89F4-54C60796257A}"/>
                  </a:ext>
                </a:extLst>
              </p:cNvPr>
              <p:cNvCxnSpPr>
                <a:cxnSpLocks/>
                <a:stCxn id="5" idx="0"/>
                <a:endCxn id="5" idx="2"/>
              </p:cNvCxnSpPr>
              <p:nvPr/>
            </p:nvCxnSpPr>
            <p:spPr>
              <a:xfrm>
                <a:off x="6048375" y="681037"/>
                <a:ext cx="0" cy="586078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265EF5B3-EEE1-B7ED-4821-CC9E2ECF1C68}"/>
                  </a:ext>
                </a:extLst>
              </p:cNvPr>
              <p:cNvCxnSpPr/>
              <p:nvPr/>
            </p:nvCxnSpPr>
            <p:spPr>
              <a:xfrm>
                <a:off x="6048375" y="946150"/>
                <a:ext cx="930275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85EADC-4848-DAE6-3395-1A0F6616C076}"/>
                  </a:ext>
                </a:extLst>
              </p:cNvPr>
              <p:cNvSpPr txBox="1"/>
              <p:nvPr/>
            </p:nvSpPr>
            <p:spPr>
              <a:xfrm>
                <a:off x="6978650" y="531076"/>
                <a:ext cx="267432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eROSITA-DE sky half</a:t>
                </a:r>
                <a:br>
                  <a:rPr lang="en-GB" sz="2400" dirty="0"/>
                </a:br>
                <a:r>
                  <a:rPr lang="en-GB" sz="2400" dirty="0"/>
                  <a:t>and released data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D7A083-E78A-2BEC-2CF1-C8B6B490E079}"/>
                </a:ext>
              </a:extLst>
            </p:cNvPr>
            <p:cNvSpPr/>
            <p:nvPr/>
          </p:nvSpPr>
          <p:spPr>
            <a:xfrm>
              <a:off x="279400" y="681037"/>
              <a:ext cx="5768975" cy="5860789"/>
            </a:xfrm>
            <a:prstGeom prst="rect">
              <a:avLst/>
            </a:prstGeom>
            <a:solidFill>
              <a:srgbClr val="000000">
                <a:alpha val="4784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0E618D3-2D1F-F724-18B6-2C9539CDD63E}"/>
              </a:ext>
            </a:extLst>
          </p:cNvPr>
          <p:cNvSpPr/>
          <p:nvPr/>
        </p:nvSpPr>
        <p:spPr>
          <a:xfrm>
            <a:off x="9764053" y="812800"/>
            <a:ext cx="192629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8C2B4C-4A51-6123-E943-9D8B2F7C3901}"/>
              </a:ext>
            </a:extLst>
          </p:cNvPr>
          <p:cNvSpPr txBox="1"/>
          <p:nvPr/>
        </p:nvSpPr>
        <p:spPr>
          <a:xfrm>
            <a:off x="10170452" y="788552"/>
            <a:ext cx="19262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Red: 0.3-0.6 keV</a:t>
            </a:r>
          </a:p>
          <a:p>
            <a:r>
              <a:rPr lang="en-GB" dirty="0">
                <a:solidFill>
                  <a:srgbClr val="00FF00"/>
                </a:solidFill>
              </a:rPr>
              <a:t>Green: 0.6-1.0 keV</a:t>
            </a:r>
          </a:p>
          <a:p>
            <a:r>
              <a:rPr lang="en-GB" dirty="0">
                <a:solidFill>
                  <a:srgbClr val="5773FF"/>
                </a:solidFill>
              </a:rPr>
              <a:t>Blue: 1.0-2.3 keV</a:t>
            </a:r>
          </a:p>
        </p:txBody>
      </p:sp>
    </p:spTree>
    <p:extLst>
      <p:ext uri="{BB962C8B-B14F-4D97-AF65-F5344CB8AC3E}">
        <p14:creationId xmlns:p14="http://schemas.microsoft.com/office/powerpoint/2010/main" val="165332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35068" y="911495"/>
            <a:ext cx="41462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only all-sky X-ray survey of the sky before eROSITA was made by ROSAT in the 90s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It detected 10</a:t>
            </a:r>
            <a:r>
              <a:rPr lang="en-GB" sz="2000" baseline="30000" dirty="0"/>
              <a:t>5</a:t>
            </a:r>
            <a:r>
              <a:rPr lang="en-GB" sz="2000" dirty="0"/>
              <a:t> sources in its six months of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Chandra and XMM-Newton telescopes are much more sensitive than ROSAT was, but the area of the sky covered by their  observations is small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Many compelling reasons to launch an eROSITA-like telescope to make a deep X-ray survey, including to constrain cosmological parameters (</a:t>
            </a:r>
            <a:r>
              <a:rPr lang="en-GB" sz="20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Merloni</a:t>
            </a:r>
            <a:r>
              <a:rPr lang="en-GB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et al. 2012)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708" y="5471701"/>
            <a:ext cx="703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ROSAT All-Sky Survey (RASS) RGB image (0.1-0.4, 0.5-0.9, 0.9-2.0 keV) in Galactic coordinates (MPE; Freyberg)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EBBC4-1510-779A-2229-485ED547A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145"/>
            <a:ext cx="7543108" cy="381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37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AFAB-581F-23CD-D6CB-4FF70A93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Annotated eRASS1 sky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B1CFB9-3F14-669C-9245-FCD936245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 b="10701"/>
          <a:stretch/>
        </p:blipFill>
        <p:spPr>
          <a:xfrm>
            <a:off x="936625" y="755649"/>
            <a:ext cx="10318750" cy="59898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7D6B1-13AF-F8EA-26A0-FA3B1F5D65DB}"/>
              </a:ext>
            </a:extLst>
          </p:cNvPr>
          <p:cNvSpPr txBox="1"/>
          <p:nvPr/>
        </p:nvSpPr>
        <p:spPr>
          <a:xfrm>
            <a:off x="101600" y="6406950"/>
            <a:ext cx="1061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A. </a:t>
            </a:r>
            <a:r>
              <a:rPr lang="en-GB" sz="1600" dirty="0" err="1"/>
              <a:t>Merloni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06838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BEA133-23C7-B808-F7FF-498606BE3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Characteristics of survey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86D24-E27F-2F34-B924-3665F95A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1301"/>
            <a:ext cx="10515600" cy="4910745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sz="2400" dirty="0">
                <a:cs typeface="Calibri" panose="020F0502020204030204" pitchFamily="34" charset="0"/>
              </a:rPr>
              <a:t>Uniform exposure, avg. </a:t>
            </a:r>
            <a:r>
              <a:rPr lang="en-US" sz="2400" dirty="0">
                <a:cs typeface="Calibri" panose="020F0502020204030204" pitchFamily="34" charset="0"/>
                <a:sym typeface="Symbol" panose="05050102010706020507" pitchFamily="18" charset="2"/>
              </a:rPr>
              <a:t> </a:t>
            </a:r>
            <a:r>
              <a:rPr lang="en-US" sz="2400" dirty="0">
                <a:cs typeface="Calibri" panose="020F0502020204030204" pitchFamily="34" charset="0"/>
              </a:rPr>
              <a:t>800 s (eRASS:4); up to 120 </a:t>
            </a:r>
            <a:r>
              <a:rPr lang="en-US" sz="2400" dirty="0" err="1">
                <a:cs typeface="Calibri" panose="020F0502020204030204" pitchFamily="34" charset="0"/>
              </a:rPr>
              <a:t>ks</a:t>
            </a:r>
            <a:r>
              <a:rPr lang="en-US" sz="2400" dirty="0">
                <a:cs typeface="Calibri" panose="020F0502020204030204" pitchFamily="34" charset="0"/>
              </a:rPr>
              <a:t> at the Ecliptic Poles (confusion limited)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sz="2400" dirty="0">
                <a:cs typeface="Calibri" panose="020F0502020204030204" pitchFamily="34" charset="0"/>
              </a:rPr>
              <a:t>Typical (point-source) sensitivity: 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dirty="0">
                <a:cs typeface="Calibri" panose="020F0502020204030204" pitchFamily="34" charset="0"/>
              </a:rPr>
              <a:t>Single pass (eRASS1,2,3,4)</a:t>
            </a:r>
          </a:p>
          <a:p>
            <a:pPr marL="1257300" lvl="2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Calibri" panose="020F0502020204030204" pitchFamily="34" charset="0"/>
                <a:sym typeface="Symbol" panose="05050102010706020507" pitchFamily="18" charset="2"/>
              </a:rPr>
              <a:t>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5×10</a:t>
            </a:r>
            <a:r>
              <a:rPr lang="en-US" sz="2400" baseline="30000" dirty="0">
                <a:solidFill>
                  <a:schemeClr val="accent4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-14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erg/s/cm</a:t>
            </a:r>
            <a:r>
              <a:rPr lang="en-US" sz="2400" baseline="30000" dirty="0">
                <a:solidFill>
                  <a:schemeClr val="accent4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2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 [0.2-2.3 keV];</a:t>
            </a:r>
            <a:r>
              <a:rPr lang="en-US" sz="24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400" b="1" dirty="0">
                <a:cs typeface="Calibri" panose="020F0502020204030204" pitchFamily="34" charset="0"/>
              </a:rPr>
              <a:t>4-5x deeper than RASS </a:t>
            </a:r>
          </a:p>
          <a:p>
            <a:pPr marL="1257300" lvl="2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sz="2400" dirty="0">
                <a:cs typeface="Calibri" panose="020F0502020204030204" pitchFamily="34" charset="0"/>
                <a:sym typeface="Symbol" panose="05050102010706020507" pitchFamily="18" charset="2"/>
              </a:rPr>
              <a:t> </a:t>
            </a:r>
            <a:r>
              <a:rPr lang="en-US" sz="2400" dirty="0">
                <a:cs typeface="Calibri" panose="020F0502020204030204" pitchFamily="34" charset="0"/>
              </a:rPr>
              <a:t>7×10</a:t>
            </a:r>
            <a:r>
              <a:rPr lang="en-US" sz="2400" baseline="30000" dirty="0">
                <a:cs typeface="Calibri" panose="020F0502020204030204" pitchFamily="34" charset="0"/>
              </a:rPr>
              <a:t>-13 </a:t>
            </a:r>
            <a:r>
              <a:rPr lang="en-US" sz="2400" dirty="0">
                <a:cs typeface="Calibri" panose="020F0502020204030204" pitchFamily="34" charset="0"/>
              </a:rPr>
              <a:t>erg/s/cm</a:t>
            </a:r>
            <a:r>
              <a:rPr lang="en-US" sz="2400" baseline="30000" dirty="0">
                <a:cs typeface="Calibri" panose="020F0502020204030204" pitchFamily="34" charset="0"/>
              </a:rPr>
              <a:t>2</a:t>
            </a:r>
            <a:r>
              <a:rPr lang="en-US" sz="2400" dirty="0">
                <a:cs typeface="Calibri" panose="020F0502020204030204" pitchFamily="34" charset="0"/>
              </a:rPr>
              <a:t> [2.3-5 keV]</a:t>
            </a:r>
          </a:p>
          <a:p>
            <a:pPr marL="8001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dirty="0">
                <a:cs typeface="Calibri" panose="020F0502020204030204" pitchFamily="34" charset="0"/>
              </a:rPr>
              <a:t>Cumulative (eRASS:4)</a:t>
            </a:r>
          </a:p>
          <a:p>
            <a:pPr marL="1257300" lvl="2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Calibri" panose="020F0502020204030204" pitchFamily="34" charset="0"/>
                <a:sym typeface="Symbol" panose="05050102010706020507" pitchFamily="18" charset="2"/>
              </a:rPr>
              <a:t>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2×10</a:t>
            </a:r>
            <a:r>
              <a:rPr lang="en-US" sz="2400" baseline="30000" dirty="0">
                <a:solidFill>
                  <a:schemeClr val="accent4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-14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erg/s/cm</a:t>
            </a:r>
            <a:r>
              <a:rPr lang="en-US" sz="2400" baseline="30000" dirty="0">
                <a:solidFill>
                  <a:schemeClr val="accent4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2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 [0.2-2.3 keV]</a:t>
            </a:r>
            <a:endParaRPr lang="en-US" sz="2400" b="1" dirty="0">
              <a:solidFill>
                <a:schemeClr val="accent4">
                  <a:lumMod val="40000"/>
                  <a:lumOff val="60000"/>
                </a:schemeClr>
              </a:solidFill>
              <a:cs typeface="Calibri" panose="020F0502020204030204" pitchFamily="34" charset="0"/>
            </a:endParaRPr>
          </a:p>
          <a:p>
            <a:pPr marL="1257300" lvl="2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sz="2400" dirty="0">
                <a:cs typeface="Calibri" panose="020F0502020204030204" pitchFamily="34" charset="0"/>
                <a:sym typeface="Symbol" panose="05050102010706020507" pitchFamily="18" charset="2"/>
              </a:rPr>
              <a:t> </a:t>
            </a:r>
            <a:r>
              <a:rPr lang="en-US" sz="2400" dirty="0">
                <a:cs typeface="Calibri" panose="020F0502020204030204" pitchFamily="34" charset="0"/>
              </a:rPr>
              <a:t>2×10</a:t>
            </a:r>
            <a:r>
              <a:rPr lang="en-US" sz="2400" baseline="30000" dirty="0">
                <a:cs typeface="Calibri" panose="020F0502020204030204" pitchFamily="34" charset="0"/>
              </a:rPr>
              <a:t>-13 </a:t>
            </a:r>
            <a:r>
              <a:rPr lang="en-US" sz="2400" dirty="0">
                <a:cs typeface="Calibri" panose="020F0502020204030204" pitchFamily="34" charset="0"/>
              </a:rPr>
              <a:t>erg/s/cm</a:t>
            </a:r>
            <a:r>
              <a:rPr lang="en-US" sz="2400" baseline="30000" dirty="0">
                <a:cs typeface="Calibri" panose="020F0502020204030204" pitchFamily="34" charset="0"/>
              </a:rPr>
              <a:t>2</a:t>
            </a:r>
            <a:r>
              <a:rPr lang="en-US" sz="2400" dirty="0">
                <a:cs typeface="Calibri" panose="020F0502020204030204" pitchFamily="34" charset="0"/>
              </a:rPr>
              <a:t> [2.3-5 keV]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sz="2400" dirty="0">
                <a:cs typeface="Calibri" panose="020F0502020204030204" pitchFamily="34" charset="0"/>
              </a:rPr>
              <a:t>eRASS1 (half-sky): 0.9M point sources; </a:t>
            </a:r>
            <a:r>
              <a:rPr lang="en-US" sz="2400" dirty="0">
                <a:cs typeface="Calibri" panose="020F0502020204030204" pitchFamily="34" charset="0"/>
                <a:sym typeface="Symbol" panose="05050102010706020507" pitchFamily="18" charset="2"/>
              </a:rPr>
              <a:t> </a:t>
            </a:r>
            <a:r>
              <a:rPr lang="en-DE" sz="2400" dirty="0"/>
              <a:t>doubles the number of known X-ray sources!</a:t>
            </a:r>
            <a:r>
              <a:rPr lang="en-US" sz="2400" dirty="0"/>
              <a:t> </a:t>
            </a:r>
            <a:endParaRPr lang="en-DE" sz="24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DE" sz="2400" dirty="0"/>
              <a:t>eRASS:4</a:t>
            </a:r>
            <a:r>
              <a:rPr lang="en-US" sz="2400" dirty="0"/>
              <a:t> (half-sky)</a:t>
            </a:r>
            <a:r>
              <a:rPr lang="en-DE" sz="2400" dirty="0"/>
              <a:t>: 2.</a:t>
            </a:r>
            <a:r>
              <a:rPr lang="en-US" sz="2400" dirty="0"/>
              <a:t>8</a:t>
            </a:r>
            <a:r>
              <a:rPr lang="en-DE" sz="2400" dirty="0"/>
              <a:t>M point sources; 87k extended</a:t>
            </a:r>
            <a:r>
              <a:rPr lang="en-US" sz="2400" dirty="0"/>
              <a:t>; </a:t>
            </a:r>
            <a:r>
              <a:rPr lang="en-US" sz="2400" dirty="0">
                <a:cs typeface="Calibri" panose="020F0502020204030204" pitchFamily="34" charset="0"/>
                <a:sym typeface="Symbol" panose="05050102010706020507" pitchFamily="18" charset="2"/>
              </a:rPr>
              <a:t> </a:t>
            </a:r>
            <a:r>
              <a:rPr lang="en-US" sz="2400" dirty="0"/>
              <a:t>45k confirmed clusters</a:t>
            </a:r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1310099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0F86D-5998-D0F4-1BD5-B9F19DA80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release 1 (DR1)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EA89C-D528-D275-398E-7A00ADCA9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5345"/>
            <a:ext cx="10515600" cy="5087389"/>
          </a:xfrm>
        </p:spPr>
        <p:txBody>
          <a:bodyPr>
            <a:normAutofit/>
          </a:bodyPr>
          <a:lstStyle/>
          <a:p>
            <a:r>
              <a:rPr lang="en-GB" dirty="0"/>
              <a:t>In the autumn of this year, we plan to make the first public release of the eROSITA-DE data</a:t>
            </a:r>
          </a:p>
          <a:p>
            <a:r>
              <a:rPr lang="en-GB" dirty="0"/>
              <a:t>This will consist of</a:t>
            </a:r>
          </a:p>
          <a:p>
            <a:pPr lvl="1"/>
            <a:r>
              <a:rPr lang="en-GB" dirty="0"/>
              <a:t>Catalogues (main catalogue, hard band, clusters and several others)</a:t>
            </a:r>
          </a:p>
          <a:p>
            <a:pPr lvl="1"/>
            <a:r>
              <a:rPr lang="en-GB" dirty="0"/>
              <a:t>For each tile:</a:t>
            </a:r>
          </a:p>
          <a:p>
            <a:pPr lvl="2"/>
            <a:r>
              <a:rPr lang="en-GB" dirty="0"/>
              <a:t>Calibrated event files</a:t>
            </a:r>
          </a:p>
          <a:p>
            <a:pPr lvl="2"/>
            <a:r>
              <a:rPr lang="en-GB" dirty="0"/>
              <a:t>Images (in seven bands)</a:t>
            </a:r>
          </a:p>
          <a:p>
            <a:pPr lvl="2"/>
            <a:r>
              <a:rPr lang="en-GB" dirty="0"/>
              <a:t>Exposure maps (in seven bands)</a:t>
            </a:r>
          </a:p>
          <a:p>
            <a:pPr lvl="2"/>
            <a:r>
              <a:rPr lang="en-GB" dirty="0"/>
              <a:t>Background images (from source detection)</a:t>
            </a:r>
          </a:p>
          <a:p>
            <a:pPr lvl="2"/>
            <a:r>
              <a:rPr lang="en-GB" dirty="0"/>
              <a:t>Sensitivity maps</a:t>
            </a:r>
          </a:p>
          <a:p>
            <a:pPr lvl="2"/>
            <a:r>
              <a:rPr lang="en-GB" dirty="0"/>
              <a:t>Source products (for bright sources with detection likelihood &gt; 20)</a:t>
            </a:r>
          </a:p>
          <a:p>
            <a:pPr lvl="1"/>
            <a:r>
              <a:rPr lang="en-GB" dirty="0" err="1"/>
              <a:t>eSASS</a:t>
            </a:r>
            <a:r>
              <a:rPr lang="en-GB" dirty="0"/>
              <a:t> version used for processing</a:t>
            </a:r>
          </a:p>
          <a:p>
            <a:pPr lvl="1"/>
            <a:r>
              <a:rPr lang="en-GB" dirty="0"/>
              <a:t>Calibration inputs and background models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70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C58E-B34C-1FC0-AA04-20B208ED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FC8AC-ADA7-F109-4B25-5BAC661BE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969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5EB065-1C61-2F67-756B-A733BDFB57B9}"/>
              </a:ext>
            </a:extLst>
          </p:cNvPr>
          <p:cNvSpPr txBox="1"/>
          <p:nvPr/>
        </p:nvSpPr>
        <p:spPr>
          <a:xfrm>
            <a:off x="7417181" y="2074166"/>
            <a:ext cx="44446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Constructed website for the DR1 release, containing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Information about data provided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Software installation instructions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Data analysis guides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Task documentation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Calibration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Known issues with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FAQs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Help forum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6BFEBD-9B9A-5EE4-6778-DC8AC397E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1" y="1715173"/>
            <a:ext cx="6755589" cy="49840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69F227-EF73-08C4-213C-58982FEF89A2}"/>
              </a:ext>
            </a:extLst>
          </p:cNvPr>
          <p:cNvSpPr/>
          <p:nvPr/>
        </p:nvSpPr>
        <p:spPr>
          <a:xfrm>
            <a:off x="4191000" y="4235450"/>
            <a:ext cx="1587500" cy="12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274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C58E-B34C-1FC0-AA04-20B208ED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FC8AC-ADA7-F109-4B25-5BAC661BE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969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F1E757-459F-4675-6751-35D165A017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2"/>
          <a:stretch/>
        </p:blipFill>
        <p:spPr>
          <a:xfrm>
            <a:off x="207305" y="1705064"/>
            <a:ext cx="6923315" cy="50473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5EB065-1C61-2F67-756B-A733BDFB57B9}"/>
              </a:ext>
            </a:extLst>
          </p:cNvPr>
          <p:cNvSpPr txBox="1"/>
          <p:nvPr/>
        </p:nvSpPr>
        <p:spPr>
          <a:xfrm>
            <a:off x="7417180" y="2074167"/>
            <a:ext cx="450095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eRODat</a:t>
            </a:r>
            <a:r>
              <a:rPr lang="en-GB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data archive website, constructed in Python/Django and a PostgreSQL database. Will allow:</a:t>
            </a:r>
          </a:p>
          <a:p>
            <a:endParaRPr lang="en-GB" sz="2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Uses </a:t>
            </a:r>
            <a:r>
              <a:rPr lang="en-GB" sz="2000" dirty="0" err="1"/>
              <a:t>Aladin</a:t>
            </a:r>
            <a:r>
              <a:rPr lang="en-GB" sz="2000" dirty="0"/>
              <a:t> Lite for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Browse map of eROSITA sky and access </a:t>
            </a:r>
            <a:r>
              <a:rPr lang="en-GB" sz="2000" dirty="0" err="1"/>
              <a:t>HiPS</a:t>
            </a:r>
            <a:r>
              <a:rPr lang="en-GB" sz="2000" dirty="0"/>
              <a:t>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Plot source catalogues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View and download sky 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Search for sources and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Shopping basket for data download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Upper limit server (in progress)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0853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29FA68-B584-29CF-08F5-C8BC97470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73" y="822586"/>
            <a:ext cx="8118764" cy="5653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11837B-4460-BB05-1793-5D7A3EE37C55}"/>
              </a:ext>
            </a:extLst>
          </p:cNvPr>
          <p:cNvSpPr txBox="1"/>
          <p:nvPr/>
        </p:nvSpPr>
        <p:spPr>
          <a:xfrm>
            <a:off x="1884218" y="236230"/>
            <a:ext cx="82088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Statement on the status of the eROSITA instrument aboard </a:t>
            </a: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</a:rPr>
              <a:t>Spektr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-RG (SRG)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57F9E-9C28-23EE-CBC6-654569553737}"/>
              </a:ext>
            </a:extLst>
          </p:cNvPr>
          <p:cNvSpPr txBox="1"/>
          <p:nvPr/>
        </p:nvSpPr>
        <p:spPr>
          <a:xfrm>
            <a:off x="7218218" y="6508055"/>
            <a:ext cx="49737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solidFill>
                  <a:schemeClr val="tx1">
                    <a:lumMod val="50000"/>
                  </a:schemeClr>
                </a:solidFill>
              </a:rPr>
              <a:t>https://www.mpe.mpg.de/7856215/news20220303</a:t>
            </a:r>
          </a:p>
        </p:txBody>
      </p:sp>
    </p:spTree>
    <p:extLst>
      <p:ext uri="{BB962C8B-B14F-4D97-AF65-F5344CB8AC3E}">
        <p14:creationId xmlns:p14="http://schemas.microsoft.com/office/powerpoint/2010/main" val="349548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7C8AC-8011-DF02-8A92-69FB1D9A78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6666" y="0"/>
            <a:ext cx="6907851" cy="68448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EDDF74-9442-0C24-6800-2C18117E16F9}"/>
              </a:ext>
            </a:extLst>
          </p:cNvPr>
          <p:cNvSpPr txBox="1"/>
          <p:nvPr/>
        </p:nvSpPr>
        <p:spPr>
          <a:xfrm>
            <a:off x="361831" y="283431"/>
            <a:ext cx="31116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In the future…</a:t>
            </a:r>
          </a:p>
          <a:p>
            <a:endParaRPr lang="en-US" sz="3200" dirty="0">
              <a:solidFill>
                <a:srgbClr val="FFFFFF"/>
              </a:solidFill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FFFFFF"/>
                </a:solidFill>
                <a:cs typeface="Calibri" panose="020F0502020204030204" pitchFamily="34" charset="0"/>
              </a:rPr>
              <a:t>Further data releases containing data from multiple surveys.</a:t>
            </a:r>
          </a:p>
          <a:p>
            <a:endParaRPr lang="en-US" sz="2000" dirty="0">
              <a:solidFill>
                <a:srgbClr val="FFFFFF"/>
              </a:solidFill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FFFFFF"/>
                </a:solidFill>
                <a:cs typeface="Calibri" panose="020F0502020204030204" pitchFamily="34" charset="0"/>
              </a:rPr>
              <a:t>Timescales will be determined later.</a:t>
            </a:r>
          </a:p>
          <a:p>
            <a:endParaRPr lang="en-US" sz="3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D6950B-2E15-875D-42C5-5D6012CB6626}"/>
              </a:ext>
            </a:extLst>
          </p:cNvPr>
          <p:cNvSpPr/>
          <p:nvPr/>
        </p:nvSpPr>
        <p:spPr>
          <a:xfrm>
            <a:off x="9672610" y="4156415"/>
            <a:ext cx="18589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Calibri" panose="020F0502020204030204" pitchFamily="34" charset="0"/>
              </a:rPr>
              <a:t>eRASS:4</a:t>
            </a:r>
          </a:p>
          <a:p>
            <a:endParaRPr lang="en-US" sz="20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FF0000"/>
                </a:solidFill>
                <a:cs typeface="Calibri" panose="020F0502020204030204" pitchFamily="34" charset="0"/>
              </a:rPr>
              <a:t>0.30-0.63 keV</a:t>
            </a:r>
          </a:p>
          <a:p>
            <a:r>
              <a:rPr lang="en-US" sz="2000" dirty="0">
                <a:solidFill>
                  <a:srgbClr val="92D050"/>
                </a:solidFill>
                <a:cs typeface="Calibri" panose="020F0502020204030204" pitchFamily="34" charset="0"/>
              </a:rPr>
              <a:t>0.63-1.04 keV</a:t>
            </a:r>
          </a:p>
          <a:p>
            <a:r>
              <a:rPr lang="en-US" sz="2000" dirty="0">
                <a:solidFill>
                  <a:srgbClr val="74C4C4"/>
                </a:solidFill>
                <a:cs typeface="Calibri" panose="020F0502020204030204" pitchFamily="34" charset="0"/>
              </a:rPr>
              <a:t>1.04-2.30 keV</a:t>
            </a:r>
          </a:p>
          <a:p>
            <a:endParaRPr lang="en-US" sz="2000" dirty="0">
              <a:solidFill>
                <a:srgbClr val="FFFFFF"/>
              </a:solidFill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FFFFFF"/>
                </a:solidFill>
                <a:cs typeface="Calibri" panose="020F0502020204030204" pitchFamily="34" charset="0"/>
                <a:sym typeface="Symbol" panose="05050102010706020507" pitchFamily="18" charset="2"/>
              </a:rPr>
              <a:t></a:t>
            </a:r>
            <a:r>
              <a:rPr lang="en-US" sz="2000" dirty="0">
                <a:solidFill>
                  <a:srgbClr val="FFFFFF"/>
                </a:solidFill>
                <a:cs typeface="Calibri" panose="020F0502020204030204" pitchFamily="34" charset="0"/>
              </a:rPr>
              <a:t>52” resolution</a:t>
            </a:r>
          </a:p>
          <a:p>
            <a:r>
              <a:rPr lang="en-US" sz="2000" dirty="0">
                <a:solidFill>
                  <a:srgbClr val="FFFFFF"/>
                </a:solidFill>
                <a:cs typeface="Calibri" panose="020F0502020204030204" pitchFamily="34" charset="0"/>
              </a:rPr>
              <a:t>ZEA projection</a:t>
            </a:r>
          </a:p>
        </p:txBody>
      </p:sp>
    </p:spTree>
    <p:extLst>
      <p:ext uri="{BB962C8B-B14F-4D97-AF65-F5344CB8AC3E}">
        <p14:creationId xmlns:p14="http://schemas.microsoft.com/office/powerpoint/2010/main" val="1586671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8ABF-57EF-6353-72C1-599A370E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Planned future improvements to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4EA63-155B-EEF6-C1C3-F33719869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4750"/>
            <a:ext cx="10515600" cy="5002213"/>
          </a:xfrm>
        </p:spPr>
        <p:txBody>
          <a:bodyPr>
            <a:normAutofit/>
          </a:bodyPr>
          <a:lstStyle/>
          <a:p>
            <a:r>
              <a:rPr lang="en-GB" sz="2400" dirty="0"/>
              <a:t>Planning to make internal update of software and calibration before the end of the year and reprocess entire data archive</a:t>
            </a:r>
          </a:p>
          <a:p>
            <a:r>
              <a:rPr lang="en-GB" sz="2400" dirty="0"/>
              <a:t>Software improvements</a:t>
            </a:r>
          </a:p>
          <a:p>
            <a:pPr lvl="1"/>
            <a:r>
              <a:rPr lang="en-GB" sz="2000" dirty="0"/>
              <a:t>Improved handling of bad frames</a:t>
            </a:r>
          </a:p>
          <a:p>
            <a:pPr lvl="1"/>
            <a:r>
              <a:rPr lang="en-GB" sz="2000" dirty="0"/>
              <a:t>Better treatment of GTIs</a:t>
            </a:r>
          </a:p>
          <a:p>
            <a:pPr lvl="1"/>
            <a:r>
              <a:rPr lang="en-GB" sz="2000" dirty="0"/>
              <a:t>Bug fixes and improvements in the source detection and characterisation</a:t>
            </a:r>
          </a:p>
          <a:p>
            <a:r>
              <a:rPr lang="en-GB" sz="2400" dirty="0"/>
              <a:t>Calibration improvements</a:t>
            </a:r>
          </a:p>
          <a:p>
            <a:pPr lvl="1"/>
            <a:r>
              <a:rPr lang="en-GB" sz="2000" dirty="0"/>
              <a:t>Better energy calibration</a:t>
            </a:r>
          </a:p>
          <a:p>
            <a:pPr lvl="1"/>
            <a:r>
              <a:rPr lang="en-GB" sz="2000" dirty="0"/>
              <a:t>Updated response matrices</a:t>
            </a:r>
          </a:p>
          <a:p>
            <a:pPr lvl="1"/>
            <a:r>
              <a:rPr lang="en-GB" sz="2000" dirty="0"/>
              <a:t>Better detector thresholds</a:t>
            </a:r>
          </a:p>
          <a:p>
            <a:pPr lvl="1"/>
            <a:r>
              <a:rPr lang="en-GB" sz="2000" dirty="0"/>
              <a:t>Effective area updates</a:t>
            </a:r>
          </a:p>
          <a:p>
            <a:pPr lvl="1"/>
            <a:r>
              <a:rPr lang="en-GB" sz="2000" dirty="0"/>
              <a:t>Vignetting updates</a:t>
            </a:r>
          </a:p>
          <a:p>
            <a:pPr lvl="1"/>
            <a:r>
              <a:rPr lang="en-GB" sz="2000" dirty="0"/>
              <a:t>PSF updates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653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2F424-1FEC-44A9-FFF3-2B5E69F8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2EAE0-2600-1860-11E1-1D11664AC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4258"/>
            <a:ext cx="10515600" cy="4616295"/>
          </a:xfrm>
        </p:spPr>
        <p:txBody>
          <a:bodyPr>
            <a:normAutofit/>
          </a:bodyPr>
          <a:lstStyle/>
          <a:p>
            <a:r>
              <a:rPr lang="en-GB" dirty="0"/>
              <a:t>eROSITA has performed over 4 sky surveys with minimal problems</a:t>
            </a:r>
          </a:p>
          <a:p>
            <a:r>
              <a:rPr lang="en-GB" dirty="0"/>
              <a:t>eROSITA is now in safe mode due to the Russian invasion of Ukraine. Unfortunately we don’t know when or if operations will resume.</a:t>
            </a:r>
          </a:p>
          <a:p>
            <a:r>
              <a:rPr lang="en-GB" dirty="0"/>
              <a:t>Thanks to its large grasp and stable background, it’s opening up many interesting new areas of science</a:t>
            </a:r>
          </a:p>
          <a:p>
            <a:r>
              <a:rPr lang="en-GB" dirty="0"/>
              <a:t>The completed surveys will be an amazing legacy dataset</a:t>
            </a:r>
          </a:p>
          <a:p>
            <a:r>
              <a:rPr lang="en-GB" dirty="0"/>
              <a:t>eRASS1 DR1 is coming in the autumn of this year</a:t>
            </a:r>
          </a:p>
          <a:p>
            <a:r>
              <a:rPr lang="en-GB" dirty="0"/>
              <a:t>We are improving our processing and calibration in the meantime</a:t>
            </a:r>
          </a:p>
          <a:p>
            <a:r>
              <a:rPr lang="en-GB" dirty="0"/>
              <a:t>Dates of future DRs will be announced later</a:t>
            </a:r>
          </a:p>
        </p:txBody>
      </p:sp>
    </p:spTree>
    <p:extLst>
      <p:ext uri="{BB962C8B-B14F-4D97-AF65-F5344CB8AC3E}">
        <p14:creationId xmlns:p14="http://schemas.microsoft.com/office/powerpoint/2010/main" val="2433022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CF33-ED73-6827-3026-B71C763D5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F5078-D47A-E413-EFD0-4659CDD7B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999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RG_shipmen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871" y="27487"/>
            <a:ext cx="9782257" cy="68443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641751" y="2415133"/>
            <a:ext cx="1602660" cy="573695"/>
            <a:chOff x="323528" y="3584677"/>
            <a:chExt cx="1602660" cy="573695"/>
          </a:xfrm>
        </p:grpSpPr>
        <p:sp>
          <p:nvSpPr>
            <p:cNvPr id="9" name="TextBox 8"/>
            <p:cNvSpPr txBox="1"/>
            <p:nvPr/>
          </p:nvSpPr>
          <p:spPr>
            <a:xfrm>
              <a:off x="323528" y="378904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0" name="Straight Arrow Connector 9"/>
            <p:cNvCxnSpPr>
              <a:cxnSpLocks/>
            </p:cNvCxnSpPr>
            <p:nvPr/>
          </p:nvCxnSpPr>
          <p:spPr>
            <a:xfrm>
              <a:off x="1583682" y="3584677"/>
              <a:ext cx="342506" cy="42038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418043" y="181429"/>
            <a:ext cx="2496853" cy="646331"/>
            <a:chOff x="-513349" y="3678910"/>
            <a:chExt cx="2496853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-513349" y="3678910"/>
              <a:ext cx="17804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Mikhail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Pavlinsky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ART-XC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294129" y="3973134"/>
              <a:ext cx="689375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9095139" y="56260"/>
            <a:ext cx="1573811" cy="675104"/>
            <a:chOff x="15769" y="3789040"/>
            <a:chExt cx="1573811" cy="675104"/>
          </a:xfrm>
        </p:grpSpPr>
        <p:sp>
          <p:nvSpPr>
            <p:cNvPr id="15" name="TextBox 14"/>
            <p:cNvSpPr txBox="1"/>
            <p:nvPr/>
          </p:nvSpPr>
          <p:spPr>
            <a:xfrm>
              <a:off x="323528" y="3789040"/>
              <a:ext cx="12660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‘Navigator’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platform</a:t>
              </a:r>
            </a:p>
          </p:txBody>
        </p:sp>
        <p:cxnSp>
          <p:nvCxnSpPr>
            <p:cNvPr id="16" name="Straight Arrow Connector 15"/>
            <p:cNvCxnSpPr>
              <a:cxnSpLocks/>
            </p:cNvCxnSpPr>
            <p:nvPr/>
          </p:nvCxnSpPr>
          <p:spPr>
            <a:xfrm flipH="1">
              <a:off x="15769" y="4112205"/>
              <a:ext cx="307759" cy="35193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1204871" y="6502507"/>
            <a:ext cx="9833243" cy="369332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Spektr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-RG (SRG) just before shipment to Baikonur. Photo credit: S.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Mamontov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RIA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Novosti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E762D8-0EB5-45CE-A1A4-596AFA3C7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3803" y="1336359"/>
            <a:ext cx="1309355" cy="9727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2FE853-07D6-4BE6-810C-EC3A0C009A93}"/>
              </a:ext>
            </a:extLst>
          </p:cNvPr>
          <p:cNvSpPr txBox="1"/>
          <p:nvPr/>
        </p:nvSpPr>
        <p:spPr>
          <a:xfrm>
            <a:off x="145914" y="946514"/>
            <a:ext cx="2469896" cy="163121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eROSITA is an X-ray telescope optimised for X-ray surveys, onboard the SRG observatory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980654-D212-4B4E-B994-D7F7C8537FC4}"/>
              </a:ext>
            </a:extLst>
          </p:cNvPr>
          <p:cNvSpPr txBox="1"/>
          <p:nvPr/>
        </p:nvSpPr>
        <p:spPr>
          <a:xfrm>
            <a:off x="145915" y="3113314"/>
            <a:ext cx="2469896" cy="255454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SRG is a joint mission between Russian and German institutes and agencies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eROSITA is the German contribution to the mission</a:t>
            </a:r>
          </a:p>
        </p:txBody>
      </p:sp>
    </p:spTree>
    <p:extLst>
      <p:ext uri="{BB962C8B-B14F-4D97-AF65-F5344CB8AC3E}">
        <p14:creationId xmlns:p14="http://schemas.microsoft.com/office/powerpoint/2010/main" val="204836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DFA3C-936A-5786-3593-B43BEEC21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Exposure maps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FAE6B6-3F00-29B0-A0CA-197535C71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9" y="2451100"/>
            <a:ext cx="4829735" cy="2736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A2C34B-DB39-BA89-8CCA-ECE0761EDEF7}"/>
              </a:ext>
            </a:extLst>
          </p:cNvPr>
          <p:cNvSpPr txBox="1"/>
          <p:nvPr/>
        </p:nvSpPr>
        <p:spPr>
          <a:xfrm>
            <a:off x="2425700" y="184785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eRASS1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9B0FCE-ABD8-0CD5-18BD-DE1CC13EA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20" y="2349500"/>
            <a:ext cx="5009029" cy="2838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890789-772D-1CDC-3B9C-FFC16B282690}"/>
              </a:ext>
            </a:extLst>
          </p:cNvPr>
          <p:cNvSpPr txBox="1"/>
          <p:nvPr/>
        </p:nvSpPr>
        <p:spPr>
          <a:xfrm>
            <a:off x="8317484" y="1847850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eRASS:4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4DE10C-8131-E824-E62A-32A93B9F1D82}"/>
              </a:ext>
            </a:extLst>
          </p:cNvPr>
          <p:cNvSpPr txBox="1"/>
          <p:nvPr/>
        </p:nvSpPr>
        <p:spPr>
          <a:xfrm>
            <a:off x="385763" y="5889109"/>
            <a:ext cx="6143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https://erosita.hs.uni-hamburg.de/hserosita/survey</a:t>
            </a:r>
          </a:p>
        </p:txBody>
      </p:sp>
    </p:spTree>
    <p:extLst>
      <p:ext uri="{BB962C8B-B14F-4D97-AF65-F5344CB8AC3E}">
        <p14:creationId xmlns:p14="http://schemas.microsoft.com/office/powerpoint/2010/main" val="495987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034" y="172278"/>
            <a:ext cx="5883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eROSITA </a:t>
            </a:r>
            <a:r>
              <a:rPr lang="en-GB" sz="2000" dirty="0" err="1"/>
              <a:t>onboard</a:t>
            </a:r>
            <a:r>
              <a:rPr lang="en-GB" sz="2000" dirty="0"/>
              <a:t> SRG was launched on a Proton rocket successfully from Baikonur on the 13</a:t>
            </a:r>
            <a:r>
              <a:rPr lang="en-GB" sz="2000" baseline="30000" dirty="0"/>
              <a:t>th</a:t>
            </a:r>
            <a:r>
              <a:rPr lang="en-GB" sz="2000" dirty="0"/>
              <a:t> July, 2019</a:t>
            </a:r>
          </a:p>
        </p:txBody>
      </p:sp>
    </p:spTree>
    <p:extLst>
      <p:ext uri="{BB962C8B-B14F-4D97-AF65-F5344CB8AC3E}">
        <p14:creationId xmlns:p14="http://schemas.microsoft.com/office/powerpoint/2010/main" val="63484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D8DAF-D9F0-066F-2564-76A1CDDE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SRG orbit and survey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A3FD1C-22D6-9B46-1B16-3267E00466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00" y="681037"/>
            <a:ext cx="6424015" cy="4232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5A80CC-A9C5-D18F-9322-5ECA2F81B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7" y="4127849"/>
            <a:ext cx="4547065" cy="266429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87E35D-2BF9-A421-7DD0-F2E1C4FF4227}"/>
              </a:ext>
            </a:extLst>
          </p:cNvPr>
          <p:cNvSpPr txBox="1"/>
          <p:nvPr/>
        </p:nvSpPr>
        <p:spPr>
          <a:xfrm>
            <a:off x="5082209" y="4923183"/>
            <a:ext cx="7264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X, 10</a:t>
            </a:r>
            <a:r>
              <a:rPr lang="en-GB" sz="1100" baseline="30000" dirty="0"/>
              <a:t>3</a:t>
            </a:r>
            <a:r>
              <a:rPr lang="en-GB" sz="1100" dirty="0"/>
              <a:t> km</a:t>
            </a:r>
          </a:p>
        </p:txBody>
      </p:sp>
      <p:pic>
        <p:nvPicPr>
          <p:cNvPr id="6" name="erass1-6months-anim">
            <a:hlinkClick r:id="" action="ppaction://media"/>
            <a:extLst>
              <a:ext uri="{FF2B5EF4-FFF2-40B4-BE49-F238E27FC236}">
                <a16:creationId xmlns:a16="http://schemas.microsoft.com/office/drawing/2014/main" id="{2814F792-0965-0591-ADED-2965DDBB65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1984" y="922753"/>
            <a:ext cx="5243926" cy="5243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93C62B-FACD-27BF-890F-A8F1C9D2B43A}"/>
              </a:ext>
            </a:extLst>
          </p:cNvPr>
          <p:cNvSpPr txBox="1"/>
          <p:nvPr/>
        </p:nvSpPr>
        <p:spPr>
          <a:xfrm>
            <a:off x="4486026" y="5345178"/>
            <a:ext cx="2067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cs typeface="Calibri" panose="020F0502020204030204" pitchFamily="34" charset="0"/>
              </a:rPr>
              <a:t>A large L2 halo orbit</a:t>
            </a:r>
          </a:p>
          <a:p>
            <a:r>
              <a:rPr lang="en-US" dirty="0" err="1">
                <a:cs typeface="Calibri" panose="020F0502020204030204" pitchFamily="34" charset="0"/>
              </a:rPr>
              <a:t>Sunyaev</a:t>
            </a:r>
            <a:r>
              <a:rPr lang="en-US" dirty="0">
                <a:cs typeface="Calibri" panose="020F0502020204030204" pitchFamily="34" charset="0"/>
              </a:rPr>
              <a:t> et al.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57BBAA-BAFC-97CD-E893-21D18481AC8F}"/>
              </a:ext>
            </a:extLst>
          </p:cNvPr>
          <p:cNvSpPr txBox="1"/>
          <p:nvPr/>
        </p:nvSpPr>
        <p:spPr>
          <a:xfrm>
            <a:off x="6670022" y="6347311"/>
            <a:ext cx="5527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Survey progression in first 6 months (counts, 0.3-2.3 keV)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8BB60-4803-3D7A-9608-5F0FE778438F}"/>
              </a:ext>
            </a:extLst>
          </p:cNvPr>
          <p:cNvSpPr txBox="1"/>
          <p:nvPr/>
        </p:nvSpPr>
        <p:spPr>
          <a:xfrm>
            <a:off x="9572092" y="742121"/>
            <a:ext cx="2554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GB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V_avg_effectivearea_Dennerl.png">
            <a:extLst>
              <a:ext uri="{FF2B5EF4-FFF2-40B4-BE49-F238E27FC236}">
                <a16:creationId xmlns:a16="http://schemas.microsoft.com/office/drawing/2014/main" id="{22425E7E-E226-465D-BF35-98C6F81BE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28" y="2074825"/>
            <a:ext cx="5574850" cy="3726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41922A-8798-40A3-9245-DE4B712F63A6}"/>
              </a:ext>
            </a:extLst>
          </p:cNvPr>
          <p:cNvSpPr txBox="1"/>
          <p:nvPr/>
        </p:nvSpPr>
        <p:spPr>
          <a:xfrm>
            <a:off x="263775" y="895166"/>
            <a:ext cx="5574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At 1 keV, </a:t>
            </a:r>
            <a:r>
              <a:rPr lang="en-GB" sz="2000" dirty="0" err="1"/>
              <a:t>eROSITA’s</a:t>
            </a:r>
            <a:r>
              <a:rPr lang="en-GB" sz="2000" dirty="0"/>
              <a:t> average effective area  is the same as XMM-Newton but the field of view is much larger</a:t>
            </a:r>
          </a:p>
          <a:p>
            <a:endParaRPr lang="en-GB" sz="20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C916EDC-C315-48FA-926A-BE7FE3D5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eROSITA’s</a:t>
            </a:r>
            <a:r>
              <a:rPr lang="en-GB" dirty="0"/>
              <a:t> advantage over existing X-ray telescopes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3CF75E17-882B-46C7-99F1-FD8B5179FE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3103" y="1663933"/>
            <a:ext cx="920129" cy="94524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1F7C5F9C-DC44-435C-B4A2-239951ED7BB9}"/>
              </a:ext>
            </a:extLst>
          </p:cNvPr>
          <p:cNvSpPr txBox="1"/>
          <p:nvPr/>
        </p:nvSpPr>
        <p:spPr>
          <a:xfrm>
            <a:off x="6571111" y="1126136"/>
            <a:ext cx="1177888" cy="52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7145" rIns="17145">
            <a:spAutoFit/>
          </a:bodyPr>
          <a:lstStyle/>
          <a:p>
            <a:pPr algn="ctr" defTabSz="171450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Moon diameter</a:t>
            </a:r>
          </a:p>
          <a:p>
            <a:pPr algn="ctr" defTabSz="171450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30 arcmin</a:t>
            </a:r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3DE8431E-1668-4042-9E02-1EBD2360EB3E}"/>
              </a:ext>
            </a:extLst>
          </p:cNvPr>
          <p:cNvSpPr/>
          <p:nvPr/>
        </p:nvSpPr>
        <p:spPr>
          <a:xfrm>
            <a:off x="8385993" y="1712350"/>
            <a:ext cx="822337" cy="822337"/>
          </a:xfrm>
          <a:prstGeom prst="ellips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17145" rIns="17145" anchor="ctr"/>
          <a:lstStyle/>
          <a:p>
            <a:pPr defTabSz="685800"/>
            <a:endParaRPr sz="67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6A610231-4F02-42E6-8064-0395906BB85B}"/>
              </a:ext>
            </a:extLst>
          </p:cNvPr>
          <p:cNvSpPr txBox="1"/>
          <p:nvPr/>
        </p:nvSpPr>
        <p:spPr>
          <a:xfrm>
            <a:off x="7896685" y="1126136"/>
            <a:ext cx="1855316" cy="52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7145" rIns="17145" anchor="ctr">
            <a:spAutoFit/>
          </a:bodyPr>
          <a:lstStyle/>
          <a:p>
            <a:pPr algn="ctr" defTabSz="171450">
              <a:defRPr sz="3000">
                <a:solidFill>
                  <a:srgbClr val="FFFFFF"/>
                </a:solidFill>
                <a:latin typeface="Avenir Oblique"/>
                <a:ea typeface="Avenir Oblique"/>
                <a:cs typeface="Avenir Oblique"/>
                <a:sym typeface="Avenir Oblique"/>
              </a:defRPr>
            </a:pPr>
            <a:r>
              <a:rPr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Oblique"/>
              </a:rPr>
              <a:t>XMM-Newton</a:t>
            </a:r>
          </a:p>
          <a:p>
            <a:pPr algn="ctr" defTabSz="171450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Field of view </a:t>
            </a:r>
            <a:r>
              <a:rPr lang="en-GB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</a:t>
            </a:r>
            <a:r>
              <a:rPr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 30 arcmin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7F044EC6-CD85-482E-8088-A5205465E024}"/>
              </a:ext>
            </a:extLst>
          </p:cNvPr>
          <p:cNvSpPr txBox="1"/>
          <p:nvPr/>
        </p:nvSpPr>
        <p:spPr>
          <a:xfrm>
            <a:off x="6969027" y="2934114"/>
            <a:ext cx="1855316" cy="52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7145" rIns="17145" anchor="ctr">
            <a:spAutoFit/>
          </a:bodyPr>
          <a:lstStyle/>
          <a:p>
            <a:pPr algn="ctr" defTabSz="171450">
              <a:defRPr sz="3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eROSITA</a:t>
            </a:r>
            <a:endParaRPr sz="1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  <a:p>
            <a:pPr algn="ctr" defTabSz="171450">
              <a:defRPr sz="3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Field of view </a:t>
            </a:r>
            <a:r>
              <a:rPr lang="en-GB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</a:t>
            </a:r>
            <a:r>
              <a:rPr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 6</a:t>
            </a:r>
            <a:r>
              <a:rPr lang="de-DE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2</a:t>
            </a:r>
            <a:r>
              <a:rPr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 </a:t>
            </a:r>
            <a:r>
              <a:rPr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arcmin</a:t>
            </a:r>
            <a:endParaRPr sz="1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77477E88-E6B3-40BB-B39B-C0FA9FBD1966}"/>
              </a:ext>
            </a:extLst>
          </p:cNvPr>
          <p:cNvSpPr txBox="1"/>
          <p:nvPr/>
        </p:nvSpPr>
        <p:spPr>
          <a:xfrm>
            <a:off x="9038731" y="4046766"/>
            <a:ext cx="284232" cy="697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7145" rIns="17145" anchor="ctr">
            <a:spAutoFit/>
          </a:bodyPr>
          <a:lstStyle>
            <a:lvl1pPr algn="ctr" defTabSz="457200">
              <a:defRPr sz="9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342900"/>
            <a:r>
              <a:rPr sz="3375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611F605B-B726-429A-8313-330D3D0C22A8}"/>
              </a:ext>
            </a:extLst>
          </p:cNvPr>
          <p:cNvSpPr txBox="1"/>
          <p:nvPr/>
        </p:nvSpPr>
        <p:spPr>
          <a:xfrm>
            <a:off x="9870852" y="1131872"/>
            <a:ext cx="1912227" cy="52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7145" rIns="17145" anchor="ctr">
            <a:spAutoFit/>
          </a:bodyPr>
          <a:lstStyle/>
          <a:p>
            <a:pPr algn="ctr" defTabSz="171450">
              <a:defRPr sz="3000">
                <a:solidFill>
                  <a:srgbClr val="FFFFFF"/>
                </a:solidFill>
                <a:latin typeface="Avenir Oblique"/>
                <a:ea typeface="Avenir Oblique"/>
                <a:cs typeface="Avenir Oblique"/>
                <a:sym typeface="Avenir Oblique"/>
              </a:defRPr>
            </a:pPr>
            <a:r>
              <a:rPr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Oblique"/>
              </a:rPr>
              <a:t>Chandra </a:t>
            </a:r>
          </a:p>
          <a:p>
            <a:pPr algn="ctr" defTabSz="171450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Field of view </a:t>
            </a:r>
            <a:r>
              <a:rPr lang="en-GB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</a:t>
            </a:r>
            <a:r>
              <a:rPr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 17 arcmin</a:t>
            </a:r>
          </a:p>
        </p:txBody>
      </p:sp>
      <p:sp>
        <p:nvSpPr>
          <p:cNvPr id="30" name="Square">
            <a:extLst>
              <a:ext uri="{FF2B5EF4-FFF2-40B4-BE49-F238E27FC236}">
                <a16:creationId xmlns:a16="http://schemas.microsoft.com/office/drawing/2014/main" id="{7E72B6CD-BC90-49AF-86F1-08B1C2FC2E93}"/>
              </a:ext>
            </a:extLst>
          </p:cNvPr>
          <p:cNvSpPr/>
          <p:nvPr/>
        </p:nvSpPr>
        <p:spPr>
          <a:xfrm>
            <a:off x="10608238" y="1856920"/>
            <a:ext cx="464620" cy="464620"/>
          </a:xfrm>
          <a:prstGeom prst="rect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17145" rIns="17145" anchor="ctr"/>
          <a:lstStyle/>
          <a:p>
            <a:pPr defTabSz="685800"/>
            <a:endParaRPr sz="67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Square">
            <a:extLst>
              <a:ext uri="{FF2B5EF4-FFF2-40B4-BE49-F238E27FC236}">
                <a16:creationId xmlns:a16="http://schemas.microsoft.com/office/drawing/2014/main" id="{91016225-65D1-45C7-87E7-B9B38549A8B5}"/>
              </a:ext>
            </a:extLst>
          </p:cNvPr>
          <p:cNvSpPr/>
          <p:nvPr/>
        </p:nvSpPr>
        <p:spPr>
          <a:xfrm>
            <a:off x="7006509" y="3583321"/>
            <a:ext cx="1780358" cy="1780358"/>
          </a:xfrm>
          <a:prstGeom prst="rect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17145" rIns="17145" anchor="ctr"/>
          <a:lstStyle/>
          <a:p>
            <a:pPr defTabSz="685800"/>
            <a:endParaRPr sz="6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8A04A2-8EDD-457C-8DD6-477BC393D854}"/>
              </a:ext>
            </a:extLst>
          </p:cNvPr>
          <p:cNvSpPr txBox="1"/>
          <p:nvPr/>
        </p:nvSpPr>
        <p:spPr>
          <a:xfrm>
            <a:off x="263775" y="5953377"/>
            <a:ext cx="614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5× faster survey speed</a:t>
            </a:r>
            <a:br>
              <a:rPr lang="en-GB" sz="2000" dirty="0"/>
            </a:br>
            <a:r>
              <a:rPr lang="en-GB" sz="2000" dirty="0"/>
              <a:t>Easy to model, stable background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9680713" y="3583321"/>
            <a:ext cx="371061" cy="15916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0031278" y="3599469"/>
            <a:ext cx="371061" cy="15916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0402339" y="3583321"/>
            <a:ext cx="371061" cy="15916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10752904" y="3599469"/>
            <a:ext cx="371061" cy="15916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11123965" y="3615617"/>
            <a:ext cx="371061" cy="15916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0402339" y="3041835"/>
            <a:ext cx="837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Scanning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86939" y="5718313"/>
            <a:ext cx="5234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Spinning every four hours means sources are visited 6 times on average every survey (6 months). Planned total of eight surveys.</a:t>
            </a:r>
          </a:p>
        </p:txBody>
      </p:sp>
    </p:spTree>
    <p:extLst>
      <p:ext uri="{BB962C8B-B14F-4D97-AF65-F5344CB8AC3E}">
        <p14:creationId xmlns:p14="http://schemas.microsoft.com/office/powerpoint/2010/main" val="3651388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60222-E4B9-95F6-F769-673393A2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telescope</a:t>
            </a:r>
          </a:p>
        </p:txBody>
      </p:sp>
      <p:pic>
        <p:nvPicPr>
          <p:cNvPr id="3" name="Picture 2" descr="Spiegelmodule-2_IMG_0586.jpg">
            <a:extLst>
              <a:ext uri="{FF2B5EF4-FFF2-40B4-BE49-F238E27FC236}">
                <a16:creationId xmlns:a16="http://schemas.microsoft.com/office/drawing/2014/main" id="{7E3396F2-3C40-756B-BBDA-5149416D76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052" y="951658"/>
            <a:ext cx="4038600" cy="3421965"/>
          </a:xfrm>
          <a:prstGeom prst="rect">
            <a:avLst/>
          </a:prstGeom>
        </p:spPr>
      </p:pic>
      <p:pic>
        <p:nvPicPr>
          <p:cNvPr id="4" name="Picture 3" descr="cameras_pic.png">
            <a:extLst>
              <a:ext uri="{FF2B5EF4-FFF2-40B4-BE49-F238E27FC236}">
                <a16:creationId xmlns:a16="http://schemas.microsoft.com/office/drawing/2014/main" id="{704254CB-C765-9AF5-D410-09285008D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782"/>
          <a:stretch/>
        </p:blipFill>
        <p:spPr>
          <a:xfrm>
            <a:off x="8187876" y="910853"/>
            <a:ext cx="3741634" cy="3421965"/>
          </a:xfrm>
          <a:prstGeom prst="rect">
            <a:avLst/>
          </a:prstGeom>
        </p:spPr>
      </p:pic>
      <p:pic>
        <p:nvPicPr>
          <p:cNvPr id="5" name="Picture 4" descr="blurring.png">
            <a:extLst>
              <a:ext uri="{FF2B5EF4-FFF2-40B4-BE49-F238E27FC236}">
                <a16:creationId xmlns:a16="http://schemas.microsoft.com/office/drawing/2014/main" id="{B1CEAFD2-B3D3-9074-3EE6-8562C57081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5" t="6571" r="1678" b="1725"/>
          <a:stretch/>
        </p:blipFill>
        <p:spPr>
          <a:xfrm>
            <a:off x="4380947" y="855730"/>
            <a:ext cx="3741634" cy="3670754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3BC2A7C1-55FA-A5FD-AA4F-9177BC0A1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80" y="4644242"/>
            <a:ext cx="111612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Made up of seven telescope modules (containing telescopes and cameras)</a:t>
            </a:r>
          </a:p>
          <a:p>
            <a:pPr eaLnBrk="1" hangingPunct="1">
              <a:buFont typeface="Arial"/>
              <a:buChar char="•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Half-Energy width (HEW)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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18” (on-axis, point.);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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30” (</a:t>
            </a:r>
            <a:r>
              <a:rPr lang="en-US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FoV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 avg., survey)</a:t>
            </a:r>
          </a:p>
          <a:p>
            <a:pPr lvl="1" eaLnBrk="1" hangingPunct="1">
              <a:buFont typeface="Arial"/>
              <a:buChar char="•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Positional accuracy: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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4.5” (1σ)</a:t>
            </a:r>
          </a:p>
          <a:p>
            <a:pPr eaLnBrk="1" hangingPunct="1">
              <a:buFont typeface="Arial"/>
              <a:buChar char="•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X-ray baffle: 92% stray light reduction</a:t>
            </a:r>
          </a:p>
          <a:p>
            <a:pPr eaLnBrk="1" hangingPunct="1">
              <a:buFont typeface="Arial"/>
              <a:buChar char="•"/>
            </a:pPr>
            <a:r>
              <a:rPr lang="en-US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pn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-CCD with </a:t>
            </a:r>
            <a:r>
              <a:rPr lang="en-US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framestore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: 384×384×7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 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10</a:t>
            </a:r>
            <a:r>
              <a:rPr lang="en-US" sz="2000" baseline="30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6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 pixels (9.4”), no chip gaps, no ‘out of time’ events 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Spectral resolution at all measured energies good for CCD X-ray detector (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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80eV @1.5keV)</a:t>
            </a:r>
          </a:p>
        </p:txBody>
      </p:sp>
    </p:spTree>
    <p:extLst>
      <p:ext uri="{BB962C8B-B14F-4D97-AF65-F5344CB8AC3E}">
        <p14:creationId xmlns:p14="http://schemas.microsoft.com/office/powerpoint/2010/main" val="1883580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">
            <a:extLst>
              <a:ext uri="{FF2B5EF4-FFF2-40B4-BE49-F238E27FC236}">
                <a16:creationId xmlns:a16="http://schemas.microsoft.com/office/drawing/2014/main" id="{C6138734-8CF0-5E7E-50B3-83CEACE4D059}"/>
              </a:ext>
            </a:extLst>
          </p:cNvPr>
          <p:cNvSpPr/>
          <p:nvPr/>
        </p:nvSpPr>
        <p:spPr>
          <a:xfrm>
            <a:off x="7609094" y="2901669"/>
            <a:ext cx="3286540" cy="839329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  <a:alpha val="37637"/>
            </a:schemeClr>
          </a:solidFill>
          <a:ln w="38100">
            <a:solidFill>
              <a:srgbClr val="000000">
                <a:alpha val="37637"/>
              </a:srgb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96C90-739D-E6BE-DAB3-B183E160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eROSITA timeline</a:t>
            </a:r>
          </a:p>
        </p:txBody>
      </p:sp>
      <p:sp>
        <p:nvSpPr>
          <p:cNvPr id="52" name="eRASS4">
            <a:extLst>
              <a:ext uri="{FF2B5EF4-FFF2-40B4-BE49-F238E27FC236}">
                <a16:creationId xmlns:a16="http://schemas.microsoft.com/office/drawing/2014/main" id="{12C3E030-D27D-FA54-0B7E-602487F09AE6}"/>
              </a:ext>
            </a:extLst>
          </p:cNvPr>
          <p:cNvSpPr txBox="1"/>
          <p:nvPr/>
        </p:nvSpPr>
        <p:spPr>
          <a:xfrm>
            <a:off x="8076673" y="849466"/>
            <a:ext cx="3870355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900">
                <a:solidFill>
                  <a:srgbClr val="0433FF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200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eRASS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= eROSITA All-Sky Survey</a:t>
            </a:r>
          </a:p>
          <a:p>
            <a:r>
              <a:rPr lang="en-GB" sz="2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Calibri" panose="020F0502020204030204" pitchFamily="34" charset="0"/>
              </a:rPr>
              <a:t>eRASS</a:t>
            </a:r>
            <a:r>
              <a:rPr lang="en-GB" sz="2000" i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Calibri" panose="020F0502020204030204" pitchFamily="34" charset="0"/>
              </a:rPr>
              <a:t>n</a:t>
            </a:r>
            <a:r>
              <a:rPr lang="en-GB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Calibri" panose="020F0502020204030204" pitchFamily="34" charset="0"/>
              </a:rPr>
              <a:t> – </a:t>
            </a:r>
            <a:r>
              <a:rPr lang="en-GB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Calibri" panose="020F0502020204030204" pitchFamily="34" charset="0"/>
              </a:rPr>
              <a:t>n</a:t>
            </a:r>
            <a:r>
              <a:rPr lang="en-GB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Calibri" panose="020F0502020204030204" pitchFamily="34" charset="0"/>
              </a:rPr>
              <a:t>th 6-month all-sky survey</a:t>
            </a:r>
          </a:p>
          <a:p>
            <a:r>
              <a:rPr lang="en-GB" sz="2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Calibri" panose="020F0502020204030204" pitchFamily="34" charset="0"/>
              </a:rPr>
              <a:t>eRASS:</a:t>
            </a:r>
            <a:r>
              <a:rPr lang="en-GB" sz="2000" i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Calibri" panose="020F0502020204030204" pitchFamily="34" charset="0"/>
              </a:rPr>
              <a:t>n</a:t>
            </a:r>
            <a:r>
              <a:rPr lang="en-GB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Calibri" panose="020F0502020204030204" pitchFamily="34" charset="0"/>
              </a:rPr>
              <a:t> – </a:t>
            </a:r>
            <a:r>
              <a:rPr lang="en-GB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Calibri" panose="020F0502020204030204" pitchFamily="34" charset="0"/>
              </a:rPr>
              <a:t>n</a:t>
            </a:r>
            <a:r>
              <a:rPr lang="en-GB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Calibri" panose="020F0502020204030204" pitchFamily="34" charset="0"/>
              </a:rPr>
              <a:t>th cumulative survey</a:t>
            </a:r>
          </a:p>
          <a:p>
            <a:endParaRPr sz="2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FE2EF4-6464-9B27-9A77-EB09BCDAE8C5}"/>
              </a:ext>
            </a:extLst>
          </p:cNvPr>
          <p:cNvCxnSpPr>
            <a:cxnSpLocks/>
          </p:cNvCxnSpPr>
          <p:nvPr/>
        </p:nvCxnSpPr>
        <p:spPr>
          <a:xfrm flipH="1">
            <a:off x="5404876" y="1364590"/>
            <a:ext cx="19037" cy="23900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rrow">
            <a:extLst>
              <a:ext uri="{FF2B5EF4-FFF2-40B4-BE49-F238E27FC236}">
                <a16:creationId xmlns:a16="http://schemas.microsoft.com/office/drawing/2014/main" id="{166FB7E5-812E-9F7F-AD2E-756508789DF5}"/>
              </a:ext>
            </a:extLst>
          </p:cNvPr>
          <p:cNvSpPr/>
          <p:nvPr/>
        </p:nvSpPr>
        <p:spPr>
          <a:xfrm>
            <a:off x="1556893" y="3201665"/>
            <a:ext cx="9223442" cy="783849"/>
          </a:xfrm>
          <a:prstGeom prst="rightArrow">
            <a:avLst>
              <a:gd name="adj1" fmla="val 32000"/>
              <a:gd name="adj2" fmla="val 74013"/>
            </a:avLst>
          </a:prstGeom>
          <a:solidFill>
            <a:schemeClr val="accent4"/>
          </a:solidFill>
          <a:ln w="635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59413BE4-36CE-70F9-B867-F7C0258EB014}"/>
              </a:ext>
            </a:extLst>
          </p:cNvPr>
          <p:cNvSpPr/>
          <p:nvPr/>
        </p:nvSpPr>
        <p:spPr>
          <a:xfrm flipV="1">
            <a:off x="2833415" y="3488766"/>
            <a:ext cx="1" cy="5819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7" name="2019">
            <a:extLst>
              <a:ext uri="{FF2B5EF4-FFF2-40B4-BE49-F238E27FC236}">
                <a16:creationId xmlns:a16="http://schemas.microsoft.com/office/drawing/2014/main" id="{B7888AAD-7815-AE08-7726-09FAD6BF6BFA}"/>
              </a:ext>
            </a:extLst>
          </p:cNvPr>
          <p:cNvSpPr txBox="1"/>
          <p:nvPr/>
        </p:nvSpPr>
        <p:spPr>
          <a:xfrm>
            <a:off x="1927034" y="3445473"/>
            <a:ext cx="448841" cy="296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90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1425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8" name="2020">
            <a:extLst>
              <a:ext uri="{FF2B5EF4-FFF2-40B4-BE49-F238E27FC236}">
                <a16:creationId xmlns:a16="http://schemas.microsoft.com/office/drawing/2014/main" id="{41F672C4-6DC7-587D-4F14-5619D0D0E079}"/>
              </a:ext>
            </a:extLst>
          </p:cNvPr>
          <p:cNvSpPr txBox="1"/>
          <p:nvPr/>
        </p:nvSpPr>
        <p:spPr>
          <a:xfrm>
            <a:off x="3137362" y="3445473"/>
            <a:ext cx="448841" cy="296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90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1425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9" name="2021">
            <a:extLst>
              <a:ext uri="{FF2B5EF4-FFF2-40B4-BE49-F238E27FC236}">
                <a16:creationId xmlns:a16="http://schemas.microsoft.com/office/drawing/2014/main" id="{C1C1D0A7-1A93-D2F6-FF72-10CB56E7EB45}"/>
              </a:ext>
            </a:extLst>
          </p:cNvPr>
          <p:cNvSpPr txBox="1"/>
          <p:nvPr/>
        </p:nvSpPr>
        <p:spPr>
          <a:xfrm>
            <a:off x="4347689" y="3445473"/>
            <a:ext cx="448841" cy="296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90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1425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sp>
        <p:nvSpPr>
          <p:cNvPr id="10" name="2022">
            <a:extLst>
              <a:ext uri="{FF2B5EF4-FFF2-40B4-BE49-F238E27FC236}">
                <a16:creationId xmlns:a16="http://schemas.microsoft.com/office/drawing/2014/main" id="{4A68FF53-8691-68B8-64D8-1097D20613FF}"/>
              </a:ext>
            </a:extLst>
          </p:cNvPr>
          <p:cNvSpPr txBox="1"/>
          <p:nvPr/>
        </p:nvSpPr>
        <p:spPr>
          <a:xfrm>
            <a:off x="5526165" y="3445473"/>
            <a:ext cx="448841" cy="296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90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1425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sp>
        <p:nvSpPr>
          <p:cNvPr id="11" name="2023">
            <a:extLst>
              <a:ext uri="{FF2B5EF4-FFF2-40B4-BE49-F238E27FC236}">
                <a16:creationId xmlns:a16="http://schemas.microsoft.com/office/drawing/2014/main" id="{D3C2CC39-A4E5-BFEF-62F3-25776F0A4493}"/>
              </a:ext>
            </a:extLst>
          </p:cNvPr>
          <p:cNvSpPr txBox="1"/>
          <p:nvPr/>
        </p:nvSpPr>
        <p:spPr>
          <a:xfrm>
            <a:off x="6768344" y="3445473"/>
            <a:ext cx="448841" cy="296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90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1425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sp>
        <p:nvSpPr>
          <p:cNvPr id="12" name="2024">
            <a:extLst>
              <a:ext uri="{FF2B5EF4-FFF2-40B4-BE49-F238E27FC236}">
                <a16:creationId xmlns:a16="http://schemas.microsoft.com/office/drawing/2014/main" id="{FC805C31-70E2-72F3-567A-F82A946D745F}"/>
              </a:ext>
            </a:extLst>
          </p:cNvPr>
          <p:cNvSpPr txBox="1"/>
          <p:nvPr/>
        </p:nvSpPr>
        <p:spPr>
          <a:xfrm>
            <a:off x="8010522" y="3445473"/>
            <a:ext cx="448841" cy="296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90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1425" dirty="0"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13" name="2025">
            <a:extLst>
              <a:ext uri="{FF2B5EF4-FFF2-40B4-BE49-F238E27FC236}">
                <a16:creationId xmlns:a16="http://schemas.microsoft.com/office/drawing/2014/main" id="{5E63C5ED-91B3-2E8C-AB5E-86DCC6C8EB13}"/>
              </a:ext>
            </a:extLst>
          </p:cNvPr>
          <p:cNvSpPr txBox="1"/>
          <p:nvPr/>
        </p:nvSpPr>
        <p:spPr>
          <a:xfrm>
            <a:off x="9188999" y="3445473"/>
            <a:ext cx="448841" cy="296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90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1425" dirty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CE0BD3EC-A6DA-AA15-7756-F8DEC368463F}"/>
              </a:ext>
            </a:extLst>
          </p:cNvPr>
          <p:cNvSpPr/>
          <p:nvPr/>
        </p:nvSpPr>
        <p:spPr>
          <a:xfrm flipH="1">
            <a:off x="2251637" y="3703251"/>
            <a:ext cx="1" cy="37993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15" name="Launch">
            <a:extLst>
              <a:ext uri="{FF2B5EF4-FFF2-40B4-BE49-F238E27FC236}">
                <a16:creationId xmlns:a16="http://schemas.microsoft.com/office/drawing/2014/main" id="{AA4FEE09-5879-2EFF-B0B2-2C3D89F5ACD3}"/>
              </a:ext>
            </a:extLst>
          </p:cNvPr>
          <p:cNvSpPr txBox="1"/>
          <p:nvPr/>
        </p:nvSpPr>
        <p:spPr>
          <a:xfrm>
            <a:off x="1918150" y="4007662"/>
            <a:ext cx="607539" cy="296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90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1425" dirty="0">
                <a:latin typeface="Calibri" panose="020F0502020204030204" pitchFamily="34" charset="0"/>
                <a:cs typeface="Calibri" panose="020F0502020204030204" pitchFamily="34" charset="0"/>
              </a:rPr>
              <a:t>Launch</a:t>
            </a:r>
          </a:p>
        </p:txBody>
      </p:sp>
      <p:sp>
        <p:nvSpPr>
          <p:cNvPr id="16" name="CalPV">
            <a:extLst>
              <a:ext uri="{FF2B5EF4-FFF2-40B4-BE49-F238E27FC236}">
                <a16:creationId xmlns:a16="http://schemas.microsoft.com/office/drawing/2014/main" id="{E69EF45C-0A28-5025-65BA-C07B94A297E7}"/>
              </a:ext>
            </a:extLst>
          </p:cNvPr>
          <p:cNvSpPr txBox="1"/>
          <p:nvPr/>
        </p:nvSpPr>
        <p:spPr>
          <a:xfrm>
            <a:off x="1649376" y="1286177"/>
            <a:ext cx="1930144" cy="723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900">
                <a:solidFill>
                  <a:schemeClr val="accent5">
                    <a:lumOff val="-29866"/>
                  </a:schemeClr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pPr algn="ctr"/>
            <a:r>
              <a:rPr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CalPV</a:t>
            </a: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Calibration and</a:t>
            </a:r>
          </a:p>
          <a:p>
            <a:pPr algn="ctr"/>
            <a:r>
              <a:rPr lang="en-US" sz="1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Verification</a:t>
            </a:r>
            <a:endParaRPr sz="1400" b="1" i="1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4FD69FD3-64EE-1D0E-C43A-DA1DD5C44102}"/>
              </a:ext>
            </a:extLst>
          </p:cNvPr>
          <p:cNvSpPr/>
          <p:nvPr/>
        </p:nvSpPr>
        <p:spPr>
          <a:xfrm flipV="1">
            <a:off x="3252660" y="2585672"/>
            <a:ext cx="1" cy="869192"/>
          </a:xfrm>
          <a:prstGeom prst="line">
            <a:avLst/>
          </a:prstGeom>
          <a:ln w="50800">
            <a:solidFill>
              <a:schemeClr val="accent1">
                <a:lumMod val="40000"/>
                <a:lumOff val="60000"/>
              </a:schemeClr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18" name="eRASS1">
            <a:extLst>
              <a:ext uri="{FF2B5EF4-FFF2-40B4-BE49-F238E27FC236}">
                <a16:creationId xmlns:a16="http://schemas.microsoft.com/office/drawing/2014/main" id="{E91A4D19-A9A2-21E4-9AAD-BF2994B5813E}"/>
              </a:ext>
            </a:extLst>
          </p:cNvPr>
          <p:cNvSpPr txBox="1"/>
          <p:nvPr/>
        </p:nvSpPr>
        <p:spPr>
          <a:xfrm>
            <a:off x="2923256" y="2274910"/>
            <a:ext cx="633187" cy="296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900">
                <a:solidFill>
                  <a:srgbClr val="0433FF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1425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eRASS1</a:t>
            </a:r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979CA4CD-5F25-803D-C0CE-B261384F1C83}"/>
              </a:ext>
            </a:extLst>
          </p:cNvPr>
          <p:cNvSpPr/>
          <p:nvPr/>
        </p:nvSpPr>
        <p:spPr>
          <a:xfrm>
            <a:off x="4635073" y="3739521"/>
            <a:ext cx="5821" cy="648910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20" name="EdR…">
            <a:extLst>
              <a:ext uri="{FF2B5EF4-FFF2-40B4-BE49-F238E27FC236}">
                <a16:creationId xmlns:a16="http://schemas.microsoft.com/office/drawing/2014/main" id="{494F1919-4F41-D315-FBFA-9E448B5B6F6C}"/>
              </a:ext>
            </a:extLst>
          </p:cNvPr>
          <p:cNvSpPr txBox="1"/>
          <p:nvPr/>
        </p:nvSpPr>
        <p:spPr>
          <a:xfrm>
            <a:off x="3863753" y="4432470"/>
            <a:ext cx="1537013" cy="72327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60000"/>
                <a:lumOff val="40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algn="ctr">
              <a:defRPr sz="1900">
                <a:solidFill>
                  <a:schemeClr val="accent5">
                    <a:lumOff val="-29866"/>
                  </a:schemeClr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July 1</a:t>
            </a:r>
            <a:r>
              <a:rPr lang="en-US" sz="1400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2021: </a:t>
            </a:r>
            <a:r>
              <a:rPr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</a:t>
            </a:r>
          </a:p>
          <a:p>
            <a:pPr algn="ctr">
              <a:defRPr sz="1900">
                <a:solidFill>
                  <a:schemeClr val="accent5">
                    <a:lumOff val="-29866"/>
                  </a:schemeClr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sz="1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CalPV</a:t>
            </a:r>
            <a:r>
              <a:rPr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  <a:r>
              <a:rPr lang="en-GB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DE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br>
              <a:rPr lang="en-GB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DE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associated papers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426E2DC8-DB91-9118-5F48-221A58BD8C2A}"/>
              </a:ext>
            </a:extLst>
          </p:cNvPr>
          <p:cNvSpPr/>
          <p:nvPr/>
        </p:nvSpPr>
        <p:spPr>
          <a:xfrm rot="60000">
            <a:off x="7005218" y="3699647"/>
            <a:ext cx="3241" cy="643800"/>
          </a:xfrm>
          <a:prstGeom prst="line">
            <a:avLst/>
          </a:prstGeom>
          <a:ln w="50800">
            <a:solidFill>
              <a:schemeClr val="accent1">
                <a:lumMod val="20000"/>
                <a:lumOff val="80000"/>
              </a:schemeClr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22" name="DR1…">
            <a:extLst>
              <a:ext uri="{FF2B5EF4-FFF2-40B4-BE49-F238E27FC236}">
                <a16:creationId xmlns:a16="http://schemas.microsoft.com/office/drawing/2014/main" id="{CD494300-4329-8EC5-B8C8-94F1EEB198D7}"/>
              </a:ext>
            </a:extLst>
          </p:cNvPr>
          <p:cNvSpPr txBox="1"/>
          <p:nvPr/>
        </p:nvSpPr>
        <p:spPr>
          <a:xfrm>
            <a:off x="6652549" y="4517334"/>
            <a:ext cx="694100" cy="723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>
              <a:defRPr sz="1900">
                <a:solidFill>
                  <a:srgbClr val="0433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DR1</a:t>
            </a:r>
          </a:p>
          <a:p>
            <a:pPr algn="ctr">
              <a:defRPr sz="1900">
                <a:solidFill>
                  <a:srgbClr val="0433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eRASS1</a:t>
            </a: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1900">
                <a:solidFill>
                  <a:srgbClr val="0433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en-DE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DE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  <a:endParaRPr sz="14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id="{44FD6551-094C-0E19-9711-6797373B5B89}"/>
              </a:ext>
            </a:extLst>
          </p:cNvPr>
          <p:cNvSpPr/>
          <p:nvPr/>
        </p:nvSpPr>
        <p:spPr>
          <a:xfrm flipV="1">
            <a:off x="3907782" y="2778359"/>
            <a:ext cx="1" cy="676505"/>
          </a:xfrm>
          <a:prstGeom prst="line">
            <a:avLst/>
          </a:prstGeom>
          <a:ln w="50800">
            <a:solidFill>
              <a:schemeClr val="tx1">
                <a:lumMod val="95000"/>
              </a:schemeClr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24" name="eRASS2">
            <a:extLst>
              <a:ext uri="{FF2B5EF4-FFF2-40B4-BE49-F238E27FC236}">
                <a16:creationId xmlns:a16="http://schemas.microsoft.com/office/drawing/2014/main" id="{F2ED7FC5-B00A-BA1C-B061-52DEEE8B7DDF}"/>
              </a:ext>
            </a:extLst>
          </p:cNvPr>
          <p:cNvSpPr txBox="1"/>
          <p:nvPr/>
        </p:nvSpPr>
        <p:spPr>
          <a:xfrm>
            <a:off x="3570202" y="2555181"/>
            <a:ext cx="546625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600">
                <a:solidFill>
                  <a:srgbClr val="5E5E5E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eRASS2</a:t>
            </a:r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B69685FF-9831-0D14-48BD-E48D2FC5E637}"/>
              </a:ext>
            </a:extLst>
          </p:cNvPr>
          <p:cNvSpPr/>
          <p:nvPr/>
        </p:nvSpPr>
        <p:spPr>
          <a:xfrm flipV="1">
            <a:off x="5105880" y="2778359"/>
            <a:ext cx="1" cy="676504"/>
          </a:xfrm>
          <a:prstGeom prst="line">
            <a:avLst/>
          </a:prstGeom>
          <a:ln w="50800">
            <a:solidFill>
              <a:schemeClr val="tx1">
                <a:lumMod val="95000"/>
              </a:schemeClr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EE1D6126-55C8-0831-9310-3F90BF59C763}"/>
              </a:ext>
            </a:extLst>
          </p:cNvPr>
          <p:cNvSpPr/>
          <p:nvPr/>
        </p:nvSpPr>
        <p:spPr>
          <a:xfrm flipV="1">
            <a:off x="6347183" y="2778359"/>
            <a:ext cx="1" cy="676504"/>
          </a:xfrm>
          <a:prstGeom prst="line">
            <a:avLst/>
          </a:prstGeom>
          <a:ln w="50800">
            <a:solidFill>
              <a:srgbClr val="5E5E5E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27" name="eRASS3">
            <a:extLst>
              <a:ext uri="{FF2B5EF4-FFF2-40B4-BE49-F238E27FC236}">
                <a16:creationId xmlns:a16="http://schemas.microsoft.com/office/drawing/2014/main" id="{8422D206-EB5D-1982-C205-44A880E474A3}"/>
              </a:ext>
            </a:extLst>
          </p:cNvPr>
          <p:cNvSpPr txBox="1"/>
          <p:nvPr/>
        </p:nvSpPr>
        <p:spPr>
          <a:xfrm>
            <a:off x="4756635" y="2531925"/>
            <a:ext cx="546625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600">
                <a:solidFill>
                  <a:srgbClr val="5E5E5E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eRASS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4</a:t>
            </a:r>
            <a:endParaRPr sz="1200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7FBEBC53-FC48-C86A-5B5D-3079FB98C133}"/>
              </a:ext>
            </a:extLst>
          </p:cNvPr>
          <p:cNvSpPr/>
          <p:nvPr/>
        </p:nvSpPr>
        <p:spPr>
          <a:xfrm flipV="1">
            <a:off x="4549322" y="2564158"/>
            <a:ext cx="1" cy="881640"/>
          </a:xfrm>
          <a:prstGeom prst="line">
            <a:avLst/>
          </a:prstGeom>
          <a:ln w="50800">
            <a:solidFill>
              <a:schemeClr val="accent1">
                <a:lumMod val="40000"/>
                <a:lumOff val="60000"/>
              </a:schemeClr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29" name="eRASS4">
            <a:extLst>
              <a:ext uri="{FF2B5EF4-FFF2-40B4-BE49-F238E27FC236}">
                <a16:creationId xmlns:a16="http://schemas.microsoft.com/office/drawing/2014/main" id="{239C5D9E-AE37-A502-7493-851B031FDF15}"/>
              </a:ext>
            </a:extLst>
          </p:cNvPr>
          <p:cNvSpPr txBox="1"/>
          <p:nvPr/>
        </p:nvSpPr>
        <p:spPr>
          <a:xfrm>
            <a:off x="4168078" y="2264245"/>
            <a:ext cx="633187" cy="296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900">
                <a:solidFill>
                  <a:srgbClr val="0433FF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1425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eRASS</a:t>
            </a:r>
            <a:r>
              <a:rPr lang="en-US" sz="1425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Calibri" panose="020F0502020204030204" pitchFamily="34" charset="0"/>
              </a:rPr>
              <a:t>3</a:t>
            </a:r>
            <a:endParaRPr sz="1425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0" name="Line">
            <a:extLst>
              <a:ext uri="{FF2B5EF4-FFF2-40B4-BE49-F238E27FC236}">
                <a16:creationId xmlns:a16="http://schemas.microsoft.com/office/drawing/2014/main" id="{01837D86-BE37-D18C-655D-A4EE6F6072D2}"/>
              </a:ext>
            </a:extLst>
          </p:cNvPr>
          <p:cNvSpPr/>
          <p:nvPr/>
        </p:nvSpPr>
        <p:spPr>
          <a:xfrm flipV="1">
            <a:off x="3986683" y="3491331"/>
            <a:ext cx="1" cy="57683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B39556DA-D450-1202-960F-E2A7C33F7421}"/>
              </a:ext>
            </a:extLst>
          </p:cNvPr>
          <p:cNvSpPr/>
          <p:nvPr/>
        </p:nvSpPr>
        <p:spPr>
          <a:xfrm flipV="1">
            <a:off x="5197012" y="3491331"/>
            <a:ext cx="0" cy="5803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73C49104-9442-D57A-99EF-A65FBDCDD5CF}"/>
              </a:ext>
            </a:extLst>
          </p:cNvPr>
          <p:cNvSpPr/>
          <p:nvPr/>
        </p:nvSpPr>
        <p:spPr>
          <a:xfrm flipV="1">
            <a:off x="6457519" y="3491331"/>
            <a:ext cx="1" cy="5803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A5B183B8-D0CF-49FF-E094-28D28F8CCFF8}"/>
              </a:ext>
            </a:extLst>
          </p:cNvPr>
          <p:cNvSpPr/>
          <p:nvPr/>
        </p:nvSpPr>
        <p:spPr>
          <a:xfrm flipV="1">
            <a:off x="7611021" y="3491331"/>
            <a:ext cx="1" cy="57683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1DC367D6-6700-C321-A655-2370B71F99D6}"/>
              </a:ext>
            </a:extLst>
          </p:cNvPr>
          <p:cNvSpPr/>
          <p:nvPr/>
        </p:nvSpPr>
        <p:spPr>
          <a:xfrm flipV="1">
            <a:off x="8825719" y="3491331"/>
            <a:ext cx="0" cy="5803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id="{9F0D14DD-CE84-C27A-E9BC-EAB755E1FDA5}"/>
              </a:ext>
            </a:extLst>
          </p:cNvPr>
          <p:cNvSpPr/>
          <p:nvPr/>
        </p:nvSpPr>
        <p:spPr>
          <a:xfrm flipV="1">
            <a:off x="5722502" y="2778359"/>
            <a:ext cx="1" cy="676505"/>
          </a:xfrm>
          <a:prstGeom prst="line">
            <a:avLst/>
          </a:prstGeom>
          <a:ln w="50800">
            <a:solidFill>
              <a:srgbClr val="5E5E5E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36" name="eRASS5">
            <a:extLst>
              <a:ext uri="{FF2B5EF4-FFF2-40B4-BE49-F238E27FC236}">
                <a16:creationId xmlns:a16="http://schemas.microsoft.com/office/drawing/2014/main" id="{2242C73F-32D7-0E4E-2380-84EFB770ECEF}"/>
              </a:ext>
            </a:extLst>
          </p:cNvPr>
          <p:cNvSpPr txBox="1"/>
          <p:nvPr/>
        </p:nvSpPr>
        <p:spPr>
          <a:xfrm>
            <a:off x="5392700" y="2568496"/>
            <a:ext cx="546625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600">
                <a:solidFill>
                  <a:srgbClr val="5E5E5E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1200" dirty="0">
                <a:latin typeface="Calibri" panose="020F0502020204030204" pitchFamily="34" charset="0"/>
                <a:cs typeface="Calibri" panose="020F0502020204030204" pitchFamily="34" charset="0"/>
              </a:rPr>
              <a:t>eRASS5</a:t>
            </a:r>
          </a:p>
        </p:txBody>
      </p:sp>
      <p:sp>
        <p:nvSpPr>
          <p:cNvPr id="37" name="eRASS6">
            <a:extLst>
              <a:ext uri="{FF2B5EF4-FFF2-40B4-BE49-F238E27FC236}">
                <a16:creationId xmlns:a16="http://schemas.microsoft.com/office/drawing/2014/main" id="{53438BCB-FAB2-7262-5B2E-14F28B3BDBD4}"/>
              </a:ext>
            </a:extLst>
          </p:cNvPr>
          <p:cNvSpPr txBox="1"/>
          <p:nvPr/>
        </p:nvSpPr>
        <p:spPr>
          <a:xfrm>
            <a:off x="6038471" y="2568496"/>
            <a:ext cx="546625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600">
                <a:solidFill>
                  <a:srgbClr val="5E5E5E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1200" dirty="0">
                <a:latin typeface="Calibri" panose="020F0502020204030204" pitchFamily="34" charset="0"/>
                <a:cs typeface="Calibri" panose="020F0502020204030204" pitchFamily="34" charset="0"/>
              </a:rPr>
              <a:t>eRASS6</a:t>
            </a:r>
          </a:p>
        </p:txBody>
      </p:sp>
      <p:sp>
        <p:nvSpPr>
          <p:cNvPr id="38" name="Line">
            <a:extLst>
              <a:ext uri="{FF2B5EF4-FFF2-40B4-BE49-F238E27FC236}">
                <a16:creationId xmlns:a16="http://schemas.microsoft.com/office/drawing/2014/main" id="{9B4485F6-A9B5-37B4-BDA9-071DF7C42D5F}"/>
              </a:ext>
            </a:extLst>
          </p:cNvPr>
          <p:cNvSpPr/>
          <p:nvPr/>
        </p:nvSpPr>
        <p:spPr>
          <a:xfrm>
            <a:off x="8763256" y="3720771"/>
            <a:ext cx="1" cy="676504"/>
          </a:xfrm>
          <a:prstGeom prst="line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39" name="DR2…">
            <a:extLst>
              <a:ext uri="{FF2B5EF4-FFF2-40B4-BE49-F238E27FC236}">
                <a16:creationId xmlns:a16="http://schemas.microsoft.com/office/drawing/2014/main" id="{0DFF5765-EF76-6976-AE40-7B298DF4E91E}"/>
              </a:ext>
            </a:extLst>
          </p:cNvPr>
          <p:cNvSpPr txBox="1"/>
          <p:nvPr/>
        </p:nvSpPr>
        <p:spPr>
          <a:xfrm>
            <a:off x="8412358" y="4519126"/>
            <a:ext cx="706924" cy="734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>
              <a:defRPr sz="1900">
                <a:solidFill>
                  <a:srgbClr val="0433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sz="1425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DR2</a:t>
            </a:r>
          </a:p>
          <a:p>
            <a:pPr algn="ctr">
              <a:defRPr sz="1900">
                <a:solidFill>
                  <a:srgbClr val="0433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en-DE" sz="1425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425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DE" sz="1425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  <a:p>
            <a:pPr algn="ctr">
              <a:defRPr sz="1900">
                <a:solidFill>
                  <a:srgbClr val="0433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en-DE" sz="1425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TBC</a:t>
            </a:r>
            <a:endParaRPr sz="1425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Line">
            <a:extLst>
              <a:ext uri="{FF2B5EF4-FFF2-40B4-BE49-F238E27FC236}">
                <a16:creationId xmlns:a16="http://schemas.microsoft.com/office/drawing/2014/main" id="{6AAF8417-ABF3-A758-9A8D-1F4B0ADF53AF}"/>
              </a:ext>
            </a:extLst>
          </p:cNvPr>
          <p:cNvSpPr/>
          <p:nvPr/>
        </p:nvSpPr>
        <p:spPr>
          <a:xfrm flipV="1">
            <a:off x="6946041" y="2785017"/>
            <a:ext cx="1" cy="676504"/>
          </a:xfrm>
          <a:prstGeom prst="line">
            <a:avLst/>
          </a:prstGeom>
          <a:ln w="50800">
            <a:solidFill>
              <a:srgbClr val="5E5E5E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41" name="eRASS7">
            <a:extLst>
              <a:ext uri="{FF2B5EF4-FFF2-40B4-BE49-F238E27FC236}">
                <a16:creationId xmlns:a16="http://schemas.microsoft.com/office/drawing/2014/main" id="{20A0909B-8BF6-E9BC-CC73-006D4483D9CA}"/>
              </a:ext>
            </a:extLst>
          </p:cNvPr>
          <p:cNvSpPr txBox="1"/>
          <p:nvPr/>
        </p:nvSpPr>
        <p:spPr>
          <a:xfrm>
            <a:off x="6650805" y="2564490"/>
            <a:ext cx="546625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600">
                <a:solidFill>
                  <a:srgbClr val="5E5E5E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1200" dirty="0">
                <a:latin typeface="Calibri" panose="020F0502020204030204" pitchFamily="34" charset="0"/>
                <a:cs typeface="Calibri" panose="020F0502020204030204" pitchFamily="34" charset="0"/>
              </a:rPr>
              <a:t>eRASS7</a:t>
            </a:r>
          </a:p>
        </p:txBody>
      </p:sp>
      <p:sp>
        <p:nvSpPr>
          <p:cNvPr id="42" name="Line">
            <a:extLst>
              <a:ext uri="{FF2B5EF4-FFF2-40B4-BE49-F238E27FC236}">
                <a16:creationId xmlns:a16="http://schemas.microsoft.com/office/drawing/2014/main" id="{E64E3160-3A56-0869-39E2-28272D5D87CE}"/>
              </a:ext>
            </a:extLst>
          </p:cNvPr>
          <p:cNvSpPr/>
          <p:nvPr/>
        </p:nvSpPr>
        <p:spPr>
          <a:xfrm flipV="1">
            <a:off x="7561013" y="2561403"/>
            <a:ext cx="1" cy="881639"/>
          </a:xfrm>
          <a:prstGeom prst="line">
            <a:avLst/>
          </a:prstGeom>
          <a:ln w="50800">
            <a:solidFill>
              <a:schemeClr val="accent4">
                <a:lumMod val="50000"/>
              </a:schemeClr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43" name="eRASS8…">
            <a:extLst>
              <a:ext uri="{FF2B5EF4-FFF2-40B4-BE49-F238E27FC236}">
                <a16:creationId xmlns:a16="http://schemas.microsoft.com/office/drawing/2014/main" id="{E1E95C8D-20A0-9651-2ACB-2483BF4B0C3D}"/>
              </a:ext>
            </a:extLst>
          </p:cNvPr>
          <p:cNvSpPr txBox="1"/>
          <p:nvPr/>
        </p:nvSpPr>
        <p:spPr>
          <a:xfrm>
            <a:off x="7008383" y="2007919"/>
            <a:ext cx="1090363" cy="515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>
              <a:defRPr sz="1900">
                <a:solidFill>
                  <a:srgbClr val="0433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sz="1425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eRASS8</a:t>
            </a:r>
          </a:p>
          <a:p>
            <a:pPr algn="ctr">
              <a:defRPr sz="1900">
                <a:solidFill>
                  <a:srgbClr val="0433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sz="1425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All-sky survey</a:t>
            </a:r>
          </a:p>
        </p:txBody>
      </p:sp>
      <p:sp>
        <p:nvSpPr>
          <p:cNvPr id="44" name="Line">
            <a:extLst>
              <a:ext uri="{FF2B5EF4-FFF2-40B4-BE49-F238E27FC236}">
                <a16:creationId xmlns:a16="http://schemas.microsoft.com/office/drawing/2014/main" id="{1B421BD7-EDA5-486A-77B1-E7DF2A8949D7}"/>
              </a:ext>
            </a:extLst>
          </p:cNvPr>
          <p:cNvSpPr/>
          <p:nvPr/>
        </p:nvSpPr>
        <p:spPr>
          <a:xfrm>
            <a:off x="10591947" y="3724188"/>
            <a:ext cx="1" cy="676504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 dirty="0"/>
          </a:p>
        </p:txBody>
      </p:sp>
      <p:sp>
        <p:nvSpPr>
          <p:cNvPr id="45" name="DR3…">
            <a:extLst>
              <a:ext uri="{FF2B5EF4-FFF2-40B4-BE49-F238E27FC236}">
                <a16:creationId xmlns:a16="http://schemas.microsoft.com/office/drawing/2014/main" id="{ADA0F5A8-1722-BD1A-FB1C-C1C7B7EC6625}"/>
              </a:ext>
            </a:extLst>
          </p:cNvPr>
          <p:cNvSpPr txBox="1"/>
          <p:nvPr/>
        </p:nvSpPr>
        <p:spPr>
          <a:xfrm>
            <a:off x="10268202" y="4519126"/>
            <a:ext cx="694101" cy="723275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ctr">
              <a:defRPr sz="1900">
                <a:solidFill>
                  <a:srgbClr val="0433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DR3</a:t>
            </a:r>
          </a:p>
          <a:p>
            <a:pPr algn="ctr">
              <a:defRPr sz="1900">
                <a:solidFill>
                  <a:srgbClr val="0433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en-DE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Q1 2026</a:t>
            </a:r>
          </a:p>
          <a:p>
            <a:pPr algn="ctr">
              <a:defRPr sz="1900">
                <a:solidFill>
                  <a:srgbClr val="0433FF"/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en-DE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TBC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Line">
            <a:extLst>
              <a:ext uri="{FF2B5EF4-FFF2-40B4-BE49-F238E27FC236}">
                <a16:creationId xmlns:a16="http://schemas.microsoft.com/office/drawing/2014/main" id="{49CB4898-9F2C-C6FA-C8D1-36FAF64CA265}"/>
              </a:ext>
            </a:extLst>
          </p:cNvPr>
          <p:cNvSpPr/>
          <p:nvPr/>
        </p:nvSpPr>
        <p:spPr>
          <a:xfrm flipV="1">
            <a:off x="10075081" y="3491331"/>
            <a:ext cx="1" cy="5803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48" name="3-years pointed observations…">
            <a:extLst>
              <a:ext uri="{FF2B5EF4-FFF2-40B4-BE49-F238E27FC236}">
                <a16:creationId xmlns:a16="http://schemas.microsoft.com/office/drawing/2014/main" id="{E90D782F-843B-D848-1623-279C47C90F79}"/>
              </a:ext>
            </a:extLst>
          </p:cNvPr>
          <p:cNvSpPr txBox="1"/>
          <p:nvPr/>
        </p:nvSpPr>
        <p:spPr>
          <a:xfrm>
            <a:off x="7911595" y="2872956"/>
            <a:ext cx="2356607" cy="515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1900" i="1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en-US" sz="1425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sz="1425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-years pointed observations</a:t>
            </a:r>
          </a:p>
          <a:p>
            <a:pPr>
              <a:defRPr sz="1900" i="1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lang="en-US" sz="1425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GTO/</a:t>
            </a:r>
            <a:r>
              <a:rPr sz="1425" dirty="0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phase</a:t>
            </a:r>
          </a:p>
        </p:txBody>
      </p:sp>
      <p:sp>
        <p:nvSpPr>
          <p:cNvPr id="49" name="2026">
            <a:extLst>
              <a:ext uri="{FF2B5EF4-FFF2-40B4-BE49-F238E27FC236}">
                <a16:creationId xmlns:a16="http://schemas.microsoft.com/office/drawing/2014/main" id="{790CAAC1-45E1-FC74-2ABD-DBBB383575B1}"/>
              </a:ext>
            </a:extLst>
          </p:cNvPr>
          <p:cNvSpPr txBox="1"/>
          <p:nvPr/>
        </p:nvSpPr>
        <p:spPr>
          <a:xfrm>
            <a:off x="10126320" y="3442958"/>
            <a:ext cx="448841" cy="296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90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1425" dirty="0">
                <a:latin typeface="Calibri" panose="020F0502020204030204" pitchFamily="34" charset="0"/>
                <a:cs typeface="Calibri" panose="020F0502020204030204" pitchFamily="34" charset="0"/>
              </a:rPr>
              <a:t>2026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01BBBCF-670D-D09A-90D1-4727760D7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2434" y="4297721"/>
            <a:ext cx="2223774" cy="96644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2A4B783-F788-B0BB-80E0-97E092550A64}"/>
              </a:ext>
            </a:extLst>
          </p:cNvPr>
          <p:cNvSpPr txBox="1"/>
          <p:nvPr/>
        </p:nvSpPr>
        <p:spPr>
          <a:xfrm>
            <a:off x="5404876" y="1296505"/>
            <a:ext cx="180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2022-02-26</a:t>
            </a:r>
            <a:endParaRPr lang="en-DE" sz="1400" dirty="0">
              <a:solidFill>
                <a:srgbClr val="FF0000"/>
              </a:solidFill>
            </a:endParaRPr>
          </a:p>
          <a:p>
            <a:r>
              <a:rPr lang="en-DE" sz="1400" dirty="0">
                <a:solidFill>
                  <a:srgbClr val="FF0000"/>
                </a:solidFill>
              </a:rPr>
              <a:t>eROSITA in safe mode</a:t>
            </a:r>
          </a:p>
        </p:txBody>
      </p:sp>
      <p:sp>
        <p:nvSpPr>
          <p:cNvPr id="53" name="Left-right-up Arrow 2">
            <a:extLst>
              <a:ext uri="{FF2B5EF4-FFF2-40B4-BE49-F238E27FC236}">
                <a16:creationId xmlns:a16="http://schemas.microsoft.com/office/drawing/2014/main" id="{AE4417FA-AD91-BD21-5B80-3141DD68B380}"/>
              </a:ext>
            </a:extLst>
          </p:cNvPr>
          <p:cNvSpPr/>
          <p:nvPr/>
        </p:nvSpPr>
        <p:spPr>
          <a:xfrm>
            <a:off x="2424323" y="2079248"/>
            <a:ext cx="384716" cy="1387854"/>
          </a:xfrm>
          <a:prstGeom prst="leftRightUpArrow">
            <a:avLst>
              <a:gd name="adj1" fmla="val 25000"/>
              <a:gd name="adj2" fmla="val 28515"/>
              <a:gd name="adj3" fmla="val 25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5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7A139E0-841C-1570-9BE6-C7282118C806}"/>
              </a:ext>
            </a:extLst>
          </p:cNvPr>
          <p:cNvSpPr txBox="1"/>
          <p:nvPr/>
        </p:nvSpPr>
        <p:spPr>
          <a:xfrm>
            <a:off x="730570" y="5808642"/>
            <a:ext cx="10945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DE" sz="2200" dirty="0"/>
              <a:t>Early Data Release (EDR) in 2021: several fields, including eFEDS mini-survey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E" sz="2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Preparation ongoing for DR1 in </a:t>
            </a:r>
            <a:r>
              <a:rPr lang="en-GB" sz="2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autumn</a:t>
            </a:r>
            <a:r>
              <a:rPr lang="en-DE" sz="2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438775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4702A-D026-1A90-996B-DC013D5C5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Calibration and performance verification (</a:t>
            </a:r>
            <a:r>
              <a:rPr lang="en-GB" dirty="0" err="1"/>
              <a:t>CalPV</a:t>
            </a:r>
            <a:r>
              <a:rPr lang="en-GB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8C105E-07F0-5607-4B98-A9691A297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78"/>
          <a:stretch/>
        </p:blipFill>
        <p:spPr>
          <a:xfrm>
            <a:off x="0" y="1342082"/>
            <a:ext cx="9387840" cy="4476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BCCFB-4835-9F76-3CD4-4745BB63CE21}"/>
              </a:ext>
            </a:extLst>
          </p:cNvPr>
          <p:cNvSpPr txBox="1"/>
          <p:nvPr/>
        </p:nvSpPr>
        <p:spPr>
          <a:xfrm>
            <a:off x="453347" y="6295218"/>
            <a:ext cx="5989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cs typeface="Calibri" panose="020F0502020204030204" pitchFamily="34" charset="0"/>
              </a:rPr>
              <a:t>0.5-2.0 keV exposure corrected (H. Brunner, M. Ramos-Ceja)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D97A5A-0475-AE57-A815-0CCED67C3514}"/>
              </a:ext>
            </a:extLst>
          </p:cNvPr>
          <p:cNvSpPr txBox="1"/>
          <p:nvPr/>
        </p:nvSpPr>
        <p:spPr>
          <a:xfrm>
            <a:off x="178906" y="863869"/>
            <a:ext cx="2984241" cy="3231054"/>
          </a:xfrm>
          <a:prstGeom prst="rect">
            <a:avLst/>
          </a:prstGeom>
          <a:solidFill>
            <a:srgbClr val="000000">
              <a:alpha val="45882"/>
            </a:srgbClr>
          </a:solidFill>
          <a:ln>
            <a:solidFill>
              <a:schemeClr val="tx1">
                <a:lumMod val="85000"/>
              </a:schemeClr>
            </a:solidFill>
          </a:ln>
        </p:spPr>
        <p:txBody>
          <a:bodyPr wrap="square" lIns="252000" rtlCol="0" anchor="ctr">
            <a:noAutofit/>
          </a:bodyPr>
          <a:lstStyle/>
          <a:p>
            <a:r>
              <a:rPr lang="en-GB" dirty="0" err="1">
                <a:solidFill>
                  <a:schemeClr val="accent4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eFEDS</a:t>
            </a:r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 mini survey to test data similar to the main survey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4">
                  <a:lumMod val="40000"/>
                  <a:lumOff val="60000"/>
                </a:schemeClr>
              </a:solidFill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140 deg</a:t>
            </a:r>
            <a:r>
              <a:rPr lang="en-GB" baseline="30000" dirty="0">
                <a:cs typeface="Calibri" panose="020F0502020204030204" pitchFamily="34" charset="0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  <a:sym typeface="Symbol" panose="05050102010706020507" pitchFamily="18" charset="2"/>
              </a:rPr>
              <a:t> </a:t>
            </a:r>
            <a:r>
              <a:rPr lang="en-GB" dirty="0">
                <a:cs typeface="Calibri" panose="020F0502020204030204" pitchFamily="34" charset="0"/>
              </a:rPr>
              <a:t>2.5ks exposure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  <a:sym typeface="Symbol" panose="05050102010706020507" pitchFamily="18" charset="2"/>
              </a:rPr>
              <a:t> </a:t>
            </a:r>
            <a:r>
              <a:rPr lang="en-GB" dirty="0">
                <a:cs typeface="Calibri" panose="020F0502020204030204" pitchFamily="34" charset="0"/>
              </a:rPr>
              <a:t>27k X-ray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  <a:sym typeface="Symbol" panose="05050102010706020507" pitchFamily="18" charset="2"/>
              </a:rPr>
              <a:t> </a:t>
            </a:r>
            <a:r>
              <a:rPr lang="en-GB" dirty="0">
                <a:cs typeface="Calibri" panose="020F0502020204030204" pitchFamily="34" charset="0"/>
              </a:rPr>
              <a:t>12k spec-z (SDSS-IV,V)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Flux limit (0.2-2.3 keV):</a:t>
            </a:r>
            <a:br>
              <a:rPr lang="en-GB" dirty="0">
                <a:cs typeface="Calibri" panose="020F0502020204030204" pitchFamily="34" charset="0"/>
              </a:rPr>
            </a:br>
            <a:r>
              <a:rPr lang="en-GB" dirty="0">
                <a:cs typeface="Calibri" panose="020F0502020204030204" pitchFamily="34" charset="0"/>
                <a:sym typeface="Symbol" panose="05050102010706020507" pitchFamily="18" charset="2"/>
              </a:rPr>
              <a:t> </a:t>
            </a:r>
            <a:r>
              <a:rPr lang="en-GB" dirty="0">
                <a:cs typeface="Calibri" panose="020F0502020204030204" pitchFamily="34" charset="0"/>
              </a:rPr>
              <a:t>7×10</a:t>
            </a:r>
            <a:r>
              <a:rPr lang="en-GB" baseline="30000" dirty="0">
                <a:cs typeface="Calibri" panose="020F0502020204030204" pitchFamily="34" charset="0"/>
              </a:rPr>
              <a:t>-15</a:t>
            </a:r>
            <a:r>
              <a:rPr lang="en-GB" dirty="0">
                <a:cs typeface="Calibri" panose="020F0502020204030204" pitchFamily="34" charset="0"/>
              </a:rPr>
              <a:t> erg/s/cm</a:t>
            </a:r>
            <a:r>
              <a:rPr lang="en-GB" baseline="30000" dirty="0"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FF19C5-8BC1-AA1B-83A9-749BC92DD6BE}"/>
              </a:ext>
            </a:extLst>
          </p:cNvPr>
          <p:cNvSpPr txBox="1"/>
          <p:nvPr/>
        </p:nvSpPr>
        <p:spPr>
          <a:xfrm>
            <a:off x="453347" y="6005015"/>
            <a:ext cx="1990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Brunner et al.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032E9B-809C-47D6-9322-F668810E7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74" t="13879" r="13099" b="14241"/>
          <a:stretch/>
        </p:blipFill>
        <p:spPr>
          <a:xfrm>
            <a:off x="7798757" y="2904251"/>
            <a:ext cx="4153114" cy="35563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016564" y="1886783"/>
            <a:ext cx="3935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Pointed observation of Abell 3266 galaxy cluster for calibration</a:t>
            </a:r>
            <a:b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(Sanders et al.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34F595-92D5-D5CC-5E56-9B6F57365CCA}"/>
              </a:ext>
            </a:extLst>
          </p:cNvPr>
          <p:cNvSpPr txBox="1"/>
          <p:nvPr/>
        </p:nvSpPr>
        <p:spPr>
          <a:xfrm>
            <a:off x="3518236" y="873815"/>
            <a:ext cx="8433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/>
              <a:t>The CalPV phase allowed us to test our software and calibration before processing the main survey</a:t>
            </a:r>
          </a:p>
        </p:txBody>
      </p:sp>
    </p:spTree>
    <p:extLst>
      <p:ext uri="{BB962C8B-B14F-4D97-AF65-F5344CB8AC3E}">
        <p14:creationId xmlns:p14="http://schemas.microsoft.com/office/powerpoint/2010/main" val="2490882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A3838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10505</TotalTime>
  <Words>2094</Words>
  <Application>Microsoft Office PowerPoint</Application>
  <PresentationFormat>Widescreen</PresentationFormat>
  <Paragraphs>276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Calibri</vt:lpstr>
      <vt:lpstr>Arial</vt:lpstr>
      <vt:lpstr>Rockwell</vt:lpstr>
      <vt:lpstr>ITC Avant Garde Std Md</vt:lpstr>
      <vt:lpstr>Office Theme</vt:lpstr>
      <vt:lpstr>PowerPoint Presentation</vt:lpstr>
      <vt:lpstr>Introduction</vt:lpstr>
      <vt:lpstr>PowerPoint Presentation</vt:lpstr>
      <vt:lpstr>PowerPoint Presentation</vt:lpstr>
      <vt:lpstr>SRG orbit and survey</vt:lpstr>
      <vt:lpstr>eROSITA’s advantage over existing X-ray telescopes</vt:lpstr>
      <vt:lpstr>The telescope</vt:lpstr>
      <vt:lpstr>eROSITA timeline</vt:lpstr>
      <vt:lpstr>Calibration and performance verification (CalPV)</vt:lpstr>
      <vt:lpstr>Spacecraft and eROSITA operations</vt:lpstr>
      <vt:lpstr>Spacecraft operations</vt:lpstr>
      <vt:lpstr>Spacecraft operations</vt:lpstr>
      <vt:lpstr>Data processing</vt:lpstr>
      <vt:lpstr>Data processing: TEL chain</vt:lpstr>
      <vt:lpstr>Data processing: EXP chain</vt:lpstr>
      <vt:lpstr>Data processing: DET chain</vt:lpstr>
      <vt:lpstr>Data processing: SOU chain</vt:lpstr>
      <vt:lpstr>eROSITA Science Analysis Software System (eSASS)</vt:lpstr>
      <vt:lpstr>The eROSITA eRASS1 sky</vt:lpstr>
      <vt:lpstr>Annotated eRASS1 sky</vt:lpstr>
      <vt:lpstr>Characteristics of survey</vt:lpstr>
      <vt:lpstr>Data release 1 (DR1)</vt:lpstr>
      <vt:lpstr>PowerPoint Presentation</vt:lpstr>
      <vt:lpstr>PowerPoint Presentation</vt:lpstr>
      <vt:lpstr>PowerPoint Presentation</vt:lpstr>
      <vt:lpstr>PowerPoint Presentation</vt:lpstr>
      <vt:lpstr>Planned future improvements to processing</vt:lpstr>
      <vt:lpstr>Conclusions</vt:lpstr>
      <vt:lpstr>PowerPoint Presentation</vt:lpstr>
      <vt:lpstr>Exposure maps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results on galaxy clusters from the eROSITA early data release</dc:title>
  <dc:creator>user</dc:creator>
  <cp:lastModifiedBy>Jeremy Sanders</cp:lastModifiedBy>
  <cp:revision>272</cp:revision>
  <dcterms:created xsi:type="dcterms:W3CDTF">2021-06-08T09:35:39Z</dcterms:created>
  <dcterms:modified xsi:type="dcterms:W3CDTF">2023-07-07T14:25:47Z</dcterms:modified>
</cp:coreProperties>
</file>